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47"/>
  </p:notesMasterIdLst>
  <p:handoutMasterIdLst>
    <p:handoutMasterId r:id="rId48"/>
  </p:handoutMasterIdLst>
  <p:sldIdLst>
    <p:sldId id="583" r:id="rId2"/>
    <p:sldId id="584" r:id="rId3"/>
    <p:sldId id="556" r:id="rId4"/>
    <p:sldId id="330" r:id="rId5"/>
    <p:sldId id="331" r:id="rId6"/>
    <p:sldId id="332" r:id="rId7"/>
    <p:sldId id="334" r:id="rId8"/>
    <p:sldId id="335" r:id="rId9"/>
    <p:sldId id="340" r:id="rId10"/>
    <p:sldId id="344" r:id="rId11"/>
    <p:sldId id="350" r:id="rId12"/>
    <p:sldId id="414" r:id="rId13"/>
    <p:sldId id="545" r:id="rId14"/>
    <p:sldId id="589" r:id="rId15"/>
    <p:sldId id="536" r:id="rId16"/>
    <p:sldId id="537" r:id="rId17"/>
    <p:sldId id="532" r:id="rId18"/>
    <p:sldId id="533" r:id="rId19"/>
    <p:sldId id="534" r:id="rId20"/>
    <p:sldId id="590" r:id="rId21"/>
    <p:sldId id="517" r:id="rId22"/>
    <p:sldId id="518" r:id="rId23"/>
    <p:sldId id="519" r:id="rId24"/>
    <p:sldId id="520" r:id="rId25"/>
    <p:sldId id="521" r:id="rId26"/>
    <p:sldId id="548" r:id="rId27"/>
    <p:sldId id="538" r:id="rId28"/>
    <p:sldId id="539" r:id="rId29"/>
    <p:sldId id="594" r:id="rId30"/>
    <p:sldId id="593" r:id="rId31"/>
    <p:sldId id="592" r:id="rId32"/>
    <p:sldId id="542" r:id="rId33"/>
    <p:sldId id="509" r:id="rId34"/>
    <p:sldId id="499" r:id="rId35"/>
    <p:sldId id="501" r:id="rId36"/>
    <p:sldId id="512" r:id="rId37"/>
    <p:sldId id="513" r:id="rId38"/>
    <p:sldId id="596" r:id="rId39"/>
    <p:sldId id="597" r:id="rId40"/>
    <p:sldId id="598" r:id="rId41"/>
    <p:sldId id="599" r:id="rId42"/>
    <p:sldId id="600" r:id="rId43"/>
    <p:sldId id="601" r:id="rId44"/>
    <p:sldId id="602" r:id="rId45"/>
    <p:sldId id="402" r:id="rId46"/>
  </p:sldIdLst>
  <p:sldSz cx="9144000" cy="6858000" type="screen4x3"/>
  <p:notesSz cx="6881813" cy="92964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33"/>
    <a:srgbClr val="FFCC00"/>
    <a:srgbClr val="1F497D"/>
    <a:srgbClr val="004CBA"/>
    <a:srgbClr val="DBE5F1"/>
    <a:srgbClr val="C7C7C7"/>
    <a:srgbClr val="B2B2B2"/>
    <a:srgbClr val="F81B89"/>
    <a:srgbClr val="865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47" autoAdjust="0"/>
    <p:restoredTop sz="94494" autoAdjust="0"/>
  </p:normalViewPr>
  <p:slideViewPr>
    <p:cSldViewPr snapToObjects="1">
      <p:cViewPr>
        <p:scale>
          <a:sx n="75" d="100"/>
          <a:sy n="75" d="100"/>
        </p:scale>
        <p:origin x="-2874" y="-774"/>
      </p:cViewPr>
      <p:guideLst>
        <p:guide orient="horz" pos="3793"/>
        <p:guide orient="horz" pos="1480"/>
        <p:guide orient="horz" pos="4110"/>
        <p:guide pos="2880"/>
        <p:guide pos="249"/>
        <p:guide pos="55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52"/>
    </p:cViewPr>
  </p:sorterViewPr>
  <p:notesViewPr>
    <p:cSldViewPr snapToObjects="1">
      <p:cViewPr varScale="1">
        <p:scale>
          <a:sx n="53" d="100"/>
          <a:sy n="53" d="100"/>
        </p:scale>
        <p:origin x="-2868" y="-90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lolmos\AppData\Local\Microsoft\Windows\Temporary%20Internet%20Files\Content.Outlook\YKDNMFOZ\graficas%20oportunidades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Libro1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olmos\AppData\Local\Microsoft\Windows\Temporary%20Internet%20Files\Content.Outlook\YKDNMFOZ\grafica%20desnutrici&#243;n.xls" TargetMode="External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lolmos\AppData\Local\Microsoft\Windows\Temporary%20Internet%20Files\Content.Outlook\YKDNMFOZ\grafica%20desnutrici&#243;n.xls" TargetMode="External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Libro1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MX" sz="1200" dirty="0" smtClean="0"/>
              <a:t>Resultados</a:t>
            </a:r>
            <a:r>
              <a:rPr lang="es-MX" sz="1200" baseline="0" dirty="0" smtClean="0"/>
              <a:t> de las familias beneficiarias del PDHO recertificadas en 2010</a:t>
            </a:r>
            <a:endParaRPr lang="es-MX" sz="1200" dirty="0"/>
          </a:p>
        </c:rich>
      </c:tx>
      <c:layout/>
      <c:overlay val="0"/>
    </c:title>
    <c:autoTitleDeleted val="0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sz="1200" b="1"/>
                      <a:t>88.0%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sz="1200" b="1"/>
                      <a:t>6.4%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sz="1200" b="1"/>
                      <a:t>5.6%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Hoja1!$A$29:$A$31</c:f>
              <c:numCache>
                <c:formatCode>General</c:formatCode>
                <c:ptCount val="3"/>
                <c:pt idx="0">
                  <c:v>88</c:v>
                </c:pt>
                <c:pt idx="1">
                  <c:v>6.4</c:v>
                </c:pt>
                <c:pt idx="2">
                  <c:v>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4F81BD">
        <a:lumMod val="40000"/>
        <a:lumOff val="60000"/>
      </a:srgbClr>
    </a:solidFill>
    <a:ln>
      <a:solidFill>
        <a:srgbClr val="000000"/>
      </a:solidFill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359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4347295129775445"/>
          <c:w val="1"/>
          <c:h val="0.66751202974628088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11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53.3%</a:t>
                    </a:r>
                  </a:p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31,083.4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3983118754347499E-2"/>
                  <c:y val="-1.9330441502088749E-2"/>
                </c:manualLayout>
              </c:layout>
              <c:tx>
                <c:rich>
                  <a:bodyPr/>
                  <a:lstStyle/>
                  <a:p>
                    <a:pPr>
                      <a:defRPr sz="1200">
                        <a:solidFill>
                          <a:schemeClr val="tx1"/>
                        </a:solidFill>
                      </a:defRPr>
                    </a:pPr>
                    <a:r>
                      <a:rPr lang="en-US" sz="1200" dirty="0">
                        <a:solidFill>
                          <a:schemeClr val="tx1"/>
                        </a:solidFill>
                      </a:rPr>
                      <a:t>7.6%</a:t>
                    </a:r>
                  </a:p>
                  <a:p>
                    <a:pPr>
                      <a:defRPr sz="1200">
                        <a:solidFill>
                          <a:schemeClr val="tx1"/>
                        </a:solidFill>
                      </a:defRPr>
                    </a:pPr>
                    <a:r>
                      <a:rPr lang="en-US" sz="1200" dirty="0">
                        <a:solidFill>
                          <a:schemeClr val="tx1"/>
                        </a:solidFill>
                      </a:rPr>
                      <a:t>4,422.2</a:t>
                    </a:r>
                    <a:endParaRPr lang="en-US" sz="600" dirty="0">
                      <a:solidFill>
                        <a:schemeClr val="tx1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33.0%</a:t>
                    </a:r>
                  </a:p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19,234.1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2183570066885452"/>
                  <c:y val="4.0352442288186394E-2"/>
                </c:manualLayout>
              </c:layout>
              <c:tx>
                <c:rich>
                  <a:bodyPr/>
                  <a:lstStyle/>
                  <a:p>
                    <a:pPr>
                      <a:defRPr sz="1200">
                        <a:solidFill>
                          <a:schemeClr val="tx1"/>
                        </a:solidFill>
                      </a:defRPr>
                    </a:pPr>
                    <a:r>
                      <a:rPr lang="en-US" sz="1200" dirty="0">
                        <a:solidFill>
                          <a:schemeClr val="tx1"/>
                        </a:solidFill>
                      </a:rPr>
                      <a:t>6.1%</a:t>
                    </a:r>
                  </a:p>
                  <a:p>
                    <a:pPr>
                      <a:defRPr sz="1200">
                        <a:solidFill>
                          <a:schemeClr val="tx1"/>
                        </a:solidFill>
                      </a:defRPr>
                    </a:pPr>
                    <a:r>
                      <a:rPr lang="en-US" sz="1200" dirty="0">
                        <a:solidFill>
                          <a:schemeClr val="tx1"/>
                        </a:solidFill>
                      </a:rPr>
                      <a:t>3,545.9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'PAR (2)'!$E$19:$E$22</c:f>
              <c:strCache>
                <c:ptCount val="4"/>
                <c:pt idx="0">
                  <c:v>PDHO </c:v>
                </c:pt>
                <c:pt idx="1">
                  <c:v>PASL</c:v>
                </c:pt>
                <c:pt idx="2">
                  <c:v>PAR</c:v>
                </c:pt>
                <c:pt idx="3">
                  <c:v>PAL</c:v>
                </c:pt>
              </c:strCache>
            </c:strRef>
          </c:cat>
          <c:val>
            <c:numRef>
              <c:f>'PAR (2)'!$F$19:$F$22</c:f>
              <c:numCache>
                <c:formatCode>#,##0.0</c:formatCode>
                <c:ptCount val="4"/>
                <c:pt idx="0">
                  <c:v>31083.409199999998</c:v>
                </c:pt>
                <c:pt idx="1">
                  <c:v>4422.18</c:v>
                </c:pt>
                <c:pt idx="2">
                  <c:v>19234.106</c:v>
                </c:pt>
                <c:pt idx="3">
                  <c:v>3545.8911000000048</c:v>
                </c:pt>
              </c:numCache>
            </c:numRef>
          </c:val>
        </c:ser>
        <c:ser>
          <c:idx val="1"/>
          <c:order val="1"/>
          <c:cat>
            <c:strRef>
              <c:f>'PAR (2)'!$E$19:$E$22</c:f>
              <c:strCache>
                <c:ptCount val="4"/>
                <c:pt idx="0">
                  <c:v>PDHO </c:v>
                </c:pt>
                <c:pt idx="1">
                  <c:v>PASL</c:v>
                </c:pt>
                <c:pt idx="2">
                  <c:v>PAR</c:v>
                </c:pt>
                <c:pt idx="3">
                  <c:v>PAL</c:v>
                </c:pt>
              </c:strCache>
            </c:strRef>
          </c:cat>
          <c:val>
            <c:numRef>
              <c:f>'PAR (2)'!$G$19:$G$22</c:f>
              <c:numCache>
                <c:formatCode>0.0</c:formatCode>
                <c:ptCount val="4"/>
                <c:pt idx="0">
                  <c:v>53.329495632095913</c:v>
                </c:pt>
                <c:pt idx="1">
                  <c:v>7.5870901893973084</c:v>
                </c:pt>
                <c:pt idx="2">
                  <c:v>32.999764128648728</c:v>
                </c:pt>
                <c:pt idx="3">
                  <c:v>6.083650049858039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plotVisOnly val="1"/>
    <c:dispBlanksAs val="zero"/>
    <c:showDLblsOverMax val="0"/>
  </c:chart>
  <c:spPr>
    <a:solidFill>
      <a:schemeClr val="tx2">
        <a:lumMod val="20000"/>
        <a:lumOff val="80000"/>
      </a:schemeClr>
    </a:solidFill>
    <a:ln>
      <a:solidFill>
        <a:schemeClr val="accent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MX" sz="1100" dirty="0" smtClean="0"/>
              <a:t>Costo mensual de la canasta básica alimentaria </a:t>
            </a:r>
          </a:p>
          <a:p>
            <a:pPr>
              <a:defRPr/>
            </a:pPr>
            <a:r>
              <a:rPr lang="es-MX" sz="1100" dirty="0" smtClean="0"/>
              <a:t>en el ámbito urbano</a:t>
            </a:r>
            <a:r>
              <a:rPr lang="es-MX" sz="1100" baseline="0" dirty="0" smtClean="0"/>
              <a:t> y rural, y apoyos </a:t>
            </a:r>
          </a:p>
          <a:p>
            <a:pPr>
              <a:defRPr/>
            </a:pPr>
            <a:r>
              <a:rPr lang="es-MX" sz="1100" baseline="0" dirty="0" smtClean="0"/>
              <a:t>otorgados por el PAL, 2010</a:t>
            </a:r>
          </a:p>
          <a:p>
            <a:pPr>
              <a:defRPr/>
            </a:pPr>
            <a:r>
              <a:rPr lang="es-MX" sz="1100" baseline="0" dirty="0" smtClean="0"/>
              <a:t>(</a:t>
            </a:r>
            <a:r>
              <a:rPr lang="es-MX" sz="1100" baseline="0" dirty="0"/>
              <a:t>Pesos)</a:t>
            </a:r>
            <a:endParaRPr lang="es-MX" sz="110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6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1,066.0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763467616069493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792.2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5555316653690613E-3"/>
                  <c:y val="-2.645201424104240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495.0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Hoja1!$F$44:$F$46</c:f>
              <c:strCache>
                <c:ptCount val="3"/>
                <c:pt idx="0">
                  <c:v>Urbana</c:v>
                </c:pt>
                <c:pt idx="1">
                  <c:v>Rural</c:v>
                </c:pt>
                <c:pt idx="2">
                  <c:v>PAL</c:v>
                </c:pt>
              </c:strCache>
            </c:strRef>
          </c:cat>
          <c:val>
            <c:numRef>
              <c:f>Hoja1!$G$44:$G$46</c:f>
              <c:numCache>
                <c:formatCode>#,##0.0</c:formatCode>
                <c:ptCount val="3"/>
                <c:pt idx="0">
                  <c:v>1030.2</c:v>
                </c:pt>
                <c:pt idx="1">
                  <c:v>723.3</c:v>
                </c:pt>
                <c:pt idx="2">
                  <c:v>510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08283776"/>
        <c:axId val="108285312"/>
      </c:barChart>
      <c:catAx>
        <c:axId val="108283776"/>
        <c:scaling>
          <c:orientation val="minMax"/>
        </c:scaling>
        <c:delete val="1"/>
        <c:axPos val="b"/>
        <c:majorTickMark val="none"/>
        <c:minorTickMark val="none"/>
        <c:tickLblPos val="none"/>
        <c:crossAx val="108285312"/>
        <c:crosses val="autoZero"/>
        <c:auto val="1"/>
        <c:lblAlgn val="ctr"/>
        <c:lblOffset val="100"/>
        <c:noMultiLvlLbl val="0"/>
      </c:catAx>
      <c:valAx>
        <c:axId val="108285312"/>
        <c:scaling>
          <c:orientation val="minMax"/>
          <c:max val="1100"/>
          <c:min val="0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800"/>
            </a:pPr>
            <a:endParaRPr lang="es-MX"/>
          </a:p>
        </c:txPr>
        <c:crossAx val="1082837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ln>
      <a:solidFill>
        <a:prstClr val="black"/>
      </a:solidFill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359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21680108354368E-2"/>
          <c:y val="0.24201494046503402"/>
          <c:w val="0.94807859539493933"/>
          <c:h val="0.74873081267448893"/>
        </c:manualLayout>
      </c:layout>
      <c:pie3DChart>
        <c:varyColors val="1"/>
        <c:ser>
          <c:idx val="0"/>
          <c:order val="0"/>
          <c:explosion val="14"/>
          <c:dPt>
            <c:idx val="0"/>
            <c:bubble3D val="0"/>
            <c:explosion val="0"/>
          </c:dPt>
          <c:dPt>
            <c:idx val="1"/>
            <c:bubble3D val="0"/>
            <c:explosion val="0"/>
          </c:dPt>
          <c:dPt>
            <c:idx val="2"/>
            <c:bubble3D val="0"/>
            <c:explosion val="0"/>
          </c:dPt>
          <c:dPt>
            <c:idx val="3"/>
            <c:bubble3D val="0"/>
            <c:explosion val="24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53.3%</a:t>
                    </a:r>
                  </a:p>
                  <a:p>
                    <a:r>
                      <a:rPr lang="en-US" sz="1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31,083.4</a:t>
                    </a:r>
                  </a:p>
                  <a:p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5340228290648282E-2"/>
                  <c:y val="-0.13125992660478036"/>
                </c:manualLayout>
              </c:layout>
              <c:tx>
                <c:rich>
                  <a:bodyPr/>
                  <a:lstStyle/>
                  <a:p>
                    <a:r>
                      <a:rPr lang="en-US" sz="1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7.6%</a:t>
                    </a:r>
                  </a:p>
                  <a:p>
                    <a:r>
                      <a:rPr lang="en-US" sz="1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4,422.2</a:t>
                    </a:r>
                    <a:endParaRPr lang="en-US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33.0%</a:t>
                    </a:r>
                  </a:p>
                  <a:p>
                    <a:r>
                      <a:rPr lang="en-US" sz="120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19,234.1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3453215223097109"/>
                  <c:y val="0.12173285225266119"/>
                </c:manualLayout>
              </c:layout>
              <c:tx>
                <c:rich>
                  <a:bodyPr/>
                  <a:lstStyle/>
                  <a:p>
                    <a:pPr>
                      <a:defRPr sz="12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2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6.1%</a:t>
                    </a:r>
                  </a:p>
                  <a:p>
                    <a:pPr>
                      <a:defRPr sz="12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12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3,545.9</a:t>
                    </a:r>
                    <a:endParaRPr lang="en-US">
                      <a:solidFill>
                        <a:schemeClr val="tx1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s-MX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'PAR (2)'!$E$19:$E$22</c:f>
              <c:strCache>
                <c:ptCount val="4"/>
                <c:pt idx="0">
                  <c:v>PDHO </c:v>
                </c:pt>
                <c:pt idx="1">
                  <c:v>PASL</c:v>
                </c:pt>
                <c:pt idx="2">
                  <c:v>PAR</c:v>
                </c:pt>
                <c:pt idx="3">
                  <c:v>PAL</c:v>
                </c:pt>
              </c:strCache>
            </c:strRef>
          </c:cat>
          <c:val>
            <c:numRef>
              <c:f>'PAR (2)'!$F$19:$F$22</c:f>
              <c:numCache>
                <c:formatCode>#,##0.0</c:formatCode>
                <c:ptCount val="4"/>
                <c:pt idx="0">
                  <c:v>31083.409199999998</c:v>
                </c:pt>
                <c:pt idx="1">
                  <c:v>4422.18</c:v>
                </c:pt>
                <c:pt idx="2">
                  <c:v>19234.106</c:v>
                </c:pt>
                <c:pt idx="3">
                  <c:v>3545.8911000000048</c:v>
                </c:pt>
              </c:numCache>
            </c:numRef>
          </c:val>
        </c:ser>
        <c:ser>
          <c:idx val="1"/>
          <c:order val="1"/>
          <c:cat>
            <c:strRef>
              <c:f>'PAR (2)'!$E$19:$E$22</c:f>
              <c:strCache>
                <c:ptCount val="4"/>
                <c:pt idx="0">
                  <c:v>PDHO </c:v>
                </c:pt>
                <c:pt idx="1">
                  <c:v>PASL</c:v>
                </c:pt>
                <c:pt idx="2">
                  <c:v>PAR</c:v>
                </c:pt>
                <c:pt idx="3">
                  <c:v>PAL</c:v>
                </c:pt>
              </c:strCache>
            </c:strRef>
          </c:cat>
          <c:val>
            <c:numRef>
              <c:f>'PAR (2)'!$G$19:$G$22</c:f>
              <c:numCache>
                <c:formatCode>0.0</c:formatCode>
                <c:ptCount val="4"/>
                <c:pt idx="0">
                  <c:v>53.329495632095913</c:v>
                </c:pt>
                <c:pt idx="1">
                  <c:v>7.5870901893973084</c:v>
                </c:pt>
                <c:pt idx="2">
                  <c:v>32.999764128648728</c:v>
                </c:pt>
                <c:pt idx="3">
                  <c:v>6.083650049858039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plotVisOnly val="1"/>
    <c:dispBlanksAs val="zero"/>
    <c:showDLblsOverMax val="0"/>
  </c:chart>
  <c:spPr>
    <a:solidFill>
      <a:schemeClr val="tx2">
        <a:lumMod val="20000"/>
        <a:lumOff val="80000"/>
      </a:schemeClr>
    </a:solidFill>
    <a:ln>
      <a:solidFill>
        <a:schemeClr val="accent1"/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MX" sz="1200" dirty="0" smtClean="0"/>
              <a:t>PREVALENCIA DE DESNUTRICIÓN CRÓNICA</a:t>
            </a:r>
            <a:endParaRPr lang="es-MX" sz="1200" dirty="0"/>
          </a:p>
          <a:p>
            <a:pPr>
              <a:defRPr/>
            </a:pPr>
            <a:r>
              <a:rPr lang="es-MX" sz="1200" dirty="0" smtClean="0"/>
              <a:t>1988-2012</a:t>
            </a:r>
            <a:endParaRPr lang="es-MX" sz="1200" dirty="0"/>
          </a:p>
        </c:rich>
      </c:tx>
      <c:layout>
        <c:manualLayout>
          <c:xMode val="edge"/>
          <c:yMode val="edge"/>
          <c:x val="0.15576147280243663"/>
          <c:y val="3.961538166848237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339129483814544"/>
          <c:y val="0.22408573928258968"/>
          <c:w val="0.82605314960629916"/>
          <c:h val="0.62553988043161279"/>
        </c:manualLayout>
      </c:layout>
      <c:lineChart>
        <c:grouping val="standard"/>
        <c:varyColors val="0"/>
        <c:ser>
          <c:idx val="1"/>
          <c:order val="0"/>
          <c:spPr>
            <a:ln>
              <a:solidFill>
                <a:srgbClr val="4F81BD"/>
              </a:solidFill>
            </a:ln>
          </c:spPr>
          <c:marker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rgbClr val="4F81BD"/>
                </a:solidFill>
              </a:ln>
            </c:spPr>
          </c:marker>
          <c:dLbls>
            <c:delete val="1"/>
          </c:dLbls>
          <c:cat>
            <c:numRef>
              <c:f>Hoja1!$C$6:$C$9</c:f>
              <c:numCache>
                <c:formatCode>General</c:formatCode>
                <c:ptCount val="4"/>
                <c:pt idx="0">
                  <c:v>1988</c:v>
                </c:pt>
                <c:pt idx="1">
                  <c:v>1999</c:v>
                </c:pt>
                <c:pt idx="2">
                  <c:v>2006</c:v>
                </c:pt>
                <c:pt idx="3">
                  <c:v>2012</c:v>
                </c:pt>
              </c:numCache>
            </c:numRef>
          </c:cat>
          <c:val>
            <c:numRef>
              <c:f>Hoja1!$D$6:$D$9</c:f>
              <c:numCache>
                <c:formatCode>General</c:formatCode>
                <c:ptCount val="4"/>
                <c:pt idx="0">
                  <c:v>26.9</c:v>
                </c:pt>
                <c:pt idx="1">
                  <c:v>21.5</c:v>
                </c:pt>
                <c:pt idx="2">
                  <c:v>15.5</c:v>
                </c:pt>
                <c:pt idx="3">
                  <c:v>13.6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8313600"/>
        <c:axId val="108328064"/>
      </c:lineChart>
      <c:catAx>
        <c:axId val="108313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08328064"/>
        <c:crosses val="autoZero"/>
        <c:auto val="1"/>
        <c:lblAlgn val="ctr"/>
        <c:lblOffset val="100"/>
        <c:noMultiLvlLbl val="0"/>
      </c:catAx>
      <c:valAx>
        <c:axId val="108328064"/>
        <c:scaling>
          <c:orientation val="minMax"/>
          <c:max val="30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Porcentaje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08313600"/>
        <c:crosses val="autoZero"/>
        <c:crossBetween val="between"/>
      </c:valAx>
    </c:plotArea>
    <c:plotVisOnly val="1"/>
    <c:dispBlanksAs val="gap"/>
    <c:showDLblsOverMax val="0"/>
  </c:chart>
  <c:spPr>
    <a:solidFill>
      <a:srgbClr val="4F81BD">
        <a:lumMod val="40000"/>
        <a:lumOff val="60000"/>
      </a:srgbClr>
    </a:solidFill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200"/>
              <a:t>Prevalencia</a:t>
            </a:r>
            <a:r>
              <a:rPr lang="en-US" sz="1200" baseline="0"/>
              <a:t> de sobrepeso, </a:t>
            </a:r>
          </a:p>
          <a:p>
            <a:pPr>
              <a:defRPr/>
            </a:pPr>
            <a:r>
              <a:rPr lang="en-US" sz="1200" baseline="0"/>
              <a:t>1988-2006</a:t>
            </a:r>
            <a:endParaRPr lang="en-US" sz="1200"/>
          </a:p>
        </c:rich>
      </c:tx>
      <c:overlay val="0"/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Hoja1!$H$6:$H$9</c:f>
              <c:strCache>
                <c:ptCount val="1"/>
                <c:pt idx="0">
                  <c:v>7.8 8.8 8.3 9.7</c:v>
                </c:pt>
              </c:strCache>
            </c:strRef>
          </c:tx>
          <c:spPr>
            <a:ln>
              <a:solidFill>
                <a:srgbClr val="C0504D"/>
              </a:solidFill>
            </a:ln>
          </c:spPr>
          <c:marker>
            <c:symbol val="triangle"/>
            <c:size val="7"/>
            <c:spPr>
              <a:solidFill>
                <a:schemeClr val="accent2"/>
              </a:solidFill>
            </c:spPr>
          </c:marker>
          <c:cat>
            <c:numRef>
              <c:f>Hoja1!$G$6:$G$9</c:f>
              <c:numCache>
                <c:formatCode>General</c:formatCode>
                <c:ptCount val="4"/>
                <c:pt idx="0">
                  <c:v>1988</c:v>
                </c:pt>
                <c:pt idx="1">
                  <c:v>1999</c:v>
                </c:pt>
                <c:pt idx="2">
                  <c:v>2006</c:v>
                </c:pt>
                <c:pt idx="3">
                  <c:v>2012</c:v>
                </c:pt>
              </c:numCache>
            </c:numRef>
          </c:cat>
          <c:val>
            <c:numRef>
              <c:f>Hoja1!$H$6:$H$9</c:f>
              <c:numCache>
                <c:formatCode>General</c:formatCode>
                <c:ptCount val="4"/>
                <c:pt idx="0">
                  <c:v>7.8</c:v>
                </c:pt>
                <c:pt idx="1">
                  <c:v>8.8000000000000007</c:v>
                </c:pt>
                <c:pt idx="2">
                  <c:v>8.3000000000000007</c:v>
                </c:pt>
                <c:pt idx="3">
                  <c:v>9.7000000000000011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441728"/>
        <c:axId val="106501248"/>
      </c:lineChart>
      <c:catAx>
        <c:axId val="10644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06501248"/>
        <c:crosses val="autoZero"/>
        <c:auto val="1"/>
        <c:lblAlgn val="ctr"/>
        <c:lblOffset val="100"/>
        <c:noMultiLvlLbl val="0"/>
      </c:catAx>
      <c:valAx>
        <c:axId val="106501248"/>
        <c:scaling>
          <c:orientation val="minMax"/>
          <c:max val="11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MX"/>
                  <a:t>Porcentaje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06441728"/>
        <c:crosses val="autoZero"/>
        <c:crossBetween val="between"/>
      </c:valAx>
    </c:plotArea>
    <c:plotVisOnly val="1"/>
    <c:dispBlanksAs val="zero"/>
    <c:showDLblsOverMax val="0"/>
  </c:chart>
  <c:spPr>
    <a:solidFill>
      <a:srgbClr val="4F81BD">
        <a:lumMod val="40000"/>
        <a:lumOff val="60000"/>
      </a:srgbClr>
    </a:solidFill>
    <a:ln>
      <a:solidFill>
        <a:prstClr val="black"/>
      </a:solidFill>
    </a:ln>
  </c:sp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/>
            </a:pPr>
            <a:r>
              <a:rPr lang="es-MX" sz="1000" dirty="0" smtClean="0"/>
              <a:t>DESNUTRICIÓN CRÓNICA</a:t>
            </a:r>
            <a:r>
              <a:rPr lang="es-MX" sz="1000" baseline="0" dirty="0" smtClean="0"/>
              <a:t> EN NIÑOS MENORES DE 5 AÑOS EN AMÉRICA LATINA Y EL CARIBE, 2010</a:t>
            </a:r>
          </a:p>
          <a:p>
            <a:pPr>
              <a:defRPr sz="900"/>
            </a:pPr>
            <a:r>
              <a:rPr lang="es-MX" sz="1000" baseline="0" dirty="0" smtClean="0"/>
              <a:t>(PORCENTAJE)</a:t>
            </a:r>
            <a:endParaRPr lang="es-MX" sz="10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8.0734662840043492E-2"/>
          <c:y val="0.27112277631963039"/>
          <c:w val="0.91774359479270451"/>
          <c:h val="0.4900098425196853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3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Hoja1!$B$2:$B$10</c:f>
              <c:strCache>
                <c:ptCount val="9"/>
                <c:pt idx="0">
                  <c:v>Guatemala </c:v>
                </c:pt>
                <c:pt idx="1">
                  <c:v>Haití</c:v>
                </c:pt>
                <c:pt idx="2">
                  <c:v>Ecuador</c:v>
                </c:pt>
                <c:pt idx="3">
                  <c:v>Belice</c:v>
                </c:pt>
                <c:pt idx="4">
                  <c:v>México</c:v>
                </c:pt>
                <c:pt idx="5">
                  <c:v>El Salvador</c:v>
                </c:pt>
                <c:pt idx="6">
                  <c:v>Colombia</c:v>
                </c:pt>
                <c:pt idx="7">
                  <c:v>Argentina</c:v>
                </c:pt>
                <c:pt idx="8">
                  <c:v>R. Dominicana</c:v>
                </c:pt>
              </c:strCache>
            </c:strRef>
          </c:cat>
          <c:val>
            <c:numRef>
              <c:f>Hoja1!$C$2:$C$10</c:f>
              <c:numCache>
                <c:formatCode>General</c:formatCode>
                <c:ptCount val="9"/>
                <c:pt idx="0">
                  <c:v>54.3</c:v>
                </c:pt>
                <c:pt idx="1">
                  <c:v>29.7</c:v>
                </c:pt>
                <c:pt idx="2" formatCode="0.0">
                  <c:v>29</c:v>
                </c:pt>
                <c:pt idx="3">
                  <c:v>22.2</c:v>
                </c:pt>
                <c:pt idx="4">
                  <c:v>21.9</c:v>
                </c:pt>
                <c:pt idx="5">
                  <c:v>19.2</c:v>
                </c:pt>
                <c:pt idx="6">
                  <c:v>16.2</c:v>
                </c:pt>
                <c:pt idx="7">
                  <c:v>8.2000000000000011</c:v>
                </c:pt>
                <c:pt idx="8">
                  <c:v>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-100"/>
        <c:axId val="106606976"/>
        <c:axId val="106608512"/>
      </c:barChart>
      <c:catAx>
        <c:axId val="1066069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850" b="1"/>
            </a:pPr>
            <a:endParaRPr lang="es-MX"/>
          </a:p>
        </c:txPr>
        <c:crossAx val="106608512"/>
        <c:crosses val="autoZero"/>
        <c:auto val="1"/>
        <c:lblAlgn val="ctr"/>
        <c:lblOffset val="100"/>
        <c:noMultiLvlLbl val="0"/>
      </c:catAx>
      <c:valAx>
        <c:axId val="106608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06606976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0.00208</cdr:x>
      <cdr:y>0.14931</cdr:y>
    </cdr:from>
    <cdr:to>
      <cdr:x>0.26109</cdr:x>
      <cdr:y>0.50496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9525" y="409575"/>
          <a:ext cx="1184167" cy="9756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>
            <a:lnSpc>
              <a:spcPts val="1100"/>
            </a:lnSpc>
          </a:pPr>
          <a:r>
            <a:rPr lang="es-MX" sz="1100" b="1" dirty="0" smtClean="0"/>
            <a:t>Continúan en situación de pobreza 1,420 miles de familias</a:t>
          </a:r>
          <a:endParaRPr lang="es-MX" sz="1100" b="1" dirty="0"/>
        </a:p>
      </cdr:txBody>
    </cdr:sp>
  </cdr:relSizeAnchor>
  <cdr:relSizeAnchor xmlns:cdr="http://schemas.openxmlformats.org/drawingml/2006/chartDrawing">
    <cdr:from>
      <cdr:x>0.12386</cdr:x>
      <cdr:y>0.73326</cdr:y>
    </cdr:from>
    <cdr:to>
      <cdr:x>0.39167</cdr:x>
      <cdr:y>1</cdr:y>
    </cdr:to>
    <cdr:sp macro="" textlink="">
      <cdr:nvSpPr>
        <cdr:cNvPr id="3" name="1 CuadroTexto"/>
        <cdr:cNvSpPr txBox="1"/>
      </cdr:nvSpPr>
      <cdr:spPr>
        <a:xfrm xmlns:a="http://schemas.openxmlformats.org/drawingml/2006/main">
          <a:off x="566296" y="2333625"/>
          <a:ext cx="1224404" cy="7317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s-MX" sz="1100" b="1" dirty="0" smtClean="0"/>
            <a:t>Superaron su situación de pobreza 89.7 miles de familias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0.5765</cdr:x>
      <cdr:y>0.37824</cdr:y>
    </cdr:from>
    <cdr:to>
      <cdr:x>0.76867</cdr:x>
      <cdr:y>0.45759</cdr:y>
    </cdr:to>
    <cdr:sp macro="" textlink="">
      <cdr:nvSpPr>
        <cdr:cNvPr id="2" name="11 CuadroTexto"/>
        <cdr:cNvSpPr txBox="1"/>
      </cdr:nvSpPr>
      <cdr:spPr>
        <a:xfrm xmlns:a="http://schemas.openxmlformats.org/drawingml/2006/main">
          <a:off x="2160299" y="1320342"/>
          <a:ext cx="720100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MX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200" dirty="0" smtClean="0"/>
            <a:t>8.3</a:t>
          </a:r>
          <a:endParaRPr lang="es-MX" sz="1200" dirty="0"/>
        </a:p>
      </cdr:txBody>
    </cdr:sp>
  </cdr:relSizeAnchor>
  <cdr:relSizeAnchor xmlns:cdr="http://schemas.openxmlformats.org/drawingml/2006/chartDrawing">
    <cdr:from>
      <cdr:x>0.80783</cdr:x>
      <cdr:y>0.13902</cdr:y>
    </cdr:from>
    <cdr:to>
      <cdr:x>1</cdr:x>
      <cdr:y>0.21838</cdr:y>
    </cdr:to>
    <cdr:sp macro="" textlink="">
      <cdr:nvSpPr>
        <cdr:cNvPr id="3" name="11 CuadroTexto"/>
        <cdr:cNvSpPr txBox="1"/>
      </cdr:nvSpPr>
      <cdr:spPr>
        <a:xfrm xmlns:a="http://schemas.openxmlformats.org/drawingml/2006/main">
          <a:off x="3027152" y="485293"/>
          <a:ext cx="720100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MX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200" dirty="0" smtClean="0"/>
            <a:t>9.7</a:t>
          </a:r>
          <a:endParaRPr lang="es-MX" sz="12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F4377EC-E7A9-421F-90BE-07F07D890291}" type="datetimeFigureOut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82C4268-6A3D-415E-AEC3-8573F28C59F3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1716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8DAE46-A58A-4BA3-8395-FB122CD7465B}" type="datetimeFigureOut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s-MX" noProof="0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975" y="4416427"/>
            <a:ext cx="5505450" cy="4183063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08822C-92F3-4A81-935F-C5598342C51A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5745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8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6B42EB-5D85-4192-BBF6-FE03490FE3E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280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890FFCD-0EF7-4E06-8592-4BD8B092B4F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dirty="0" smtClean="0"/>
          </a:p>
        </p:txBody>
      </p:sp>
      <p:sp>
        <p:nvSpPr>
          <p:cNvPr id="1290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ECDB97-6518-4BCC-A5B7-131DF984489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00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76C2B8-71C3-4F6A-ABD6-ED1F8EE9BCF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843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125AF63-358F-49B2-9F11-F3B9702AD05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843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125AF63-358F-49B2-9F11-F3B9702AD05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8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6B42EB-5D85-4192-BBF6-FE03490FE3E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10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C6356C3-02A2-4732-9A14-77EDBD187629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2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AF3E99-5121-495A-BEF2-17F15C6A923D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22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82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D2899D-F44B-41FF-A5F1-838DCC7206EE}" type="slidenum">
              <a:rPr lang="es-MX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s-MX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329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83300" name="3 Marcador de número de diapositiva"/>
          <p:cNvSpPr txBox="1">
            <a:spLocks noGrp="1"/>
          </p:cNvSpPr>
          <p:nvPr/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4" tIns="46222" rIns="92444" bIns="46222" anchor="b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9B3CBABE-7F2D-407F-9D4A-BFBD6A19CC7E}" type="slidenum">
              <a:rPr lang="es-MX" sz="1200"/>
              <a:pPr algn="r"/>
              <a:t>19</a:t>
            </a:fld>
            <a:endParaRPr lang="es-MX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38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6B42EB-5D85-4192-BBF6-FE03490FE3E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259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D6188F-3114-4162-902B-14AA866C74A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smtClean="0"/>
          </a:p>
        </p:txBody>
      </p:sp>
      <p:sp>
        <p:nvSpPr>
          <p:cNvPr id="1269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39F4FCA-20EF-4A7C-A6C9-968AB681C534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D173-D806-4AD0-9A72-170769F8244F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454B0-8161-409E-9BE7-35C672106F1E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572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617B3-64A0-435A-A3A0-D8F655602427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6065-D861-4D2A-9168-04E747338CEC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49988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33823-A7E3-4F6E-9F57-CB7336B01D5E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52A25-53C1-42D6-B3CB-797794CB9F2C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594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C408D-C82A-4B76-B82C-619B06E04334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AF3A4-1C88-4E47-829A-4375EFA38D90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977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7C5C8-C878-4FC5-AC90-0C82121D32AB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1766E-EFC6-44B3-B002-852667FEB004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900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A4410-F4D1-4C63-B242-AACDB251BD77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3E2D6-C90C-406B-B49C-5E6CA739C1B5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77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6B0F-CC56-48CE-8E1F-02D574BBD1B6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3EF35-DA26-44AB-AE1F-D9565DA85831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46815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84678-260C-4C7D-AE2B-6B3B14D1B5F5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D7AB9-04FD-48D7-87BD-8AFC5D4A38D0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769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2F709-85FF-4169-A4F4-ADCE2CF9ECB4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D7C9B-E199-4C63-8341-F28B340E4783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7077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7FD79-0E20-41E9-AB3D-BE7380BDF794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C3F77-50FC-43C3-AB50-33C3FE340088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190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MX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7CA2D-A641-4D40-B77E-6507E332E04B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575CD-CEB8-4F50-AC87-B7D9D9970EA2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26454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987B66-EBC9-45BD-888F-5D6A93F0E56F}" type="datetime1">
              <a:rPr lang="es-MX"/>
              <a:pPr>
                <a:defRPr/>
              </a:pPr>
              <a:t>09/05/2013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41A92C-6924-492B-B151-39357577ED0A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PRESENTACI&#211;N_DIO\AHORRO.wmv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PRESENTACI&#211;N_DIO\AHORRO.wmv" TargetMode="Externa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PRESENTACI&#211;N_DIO\AHORRO.wmv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www.google.com.mx/url?sa=i&amp;rct=j&amp;q=alimentaci%C3%B3n+y+nutrici%C3%B3n+adecuada+pobreza&amp;source=images&amp;cd=&amp;cad=rja&amp;docid=iE54S9m8xiPumM&amp;tbnid=CIeU5NCbSbIESM:&amp;ved=0CAUQjRw&amp;url=http://www.fao.org/docrep/x4400s/x4400s11.htm&amp;ei=egeEUd23JYGa9gSrk4GgBQ&amp;bvm=bv.45960087,d.dmg&amp;psig=AFQjCNGXp51eiQwqjBVyr8gm3Ph_bOAhxQ&amp;ust=1367693427360000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PRESENTACI&#211;N_DIO\AHORRO.wmv" TargetMode="External"/><Relationship Id="rId5" Type="http://schemas.openxmlformats.org/officeDocument/2006/relationships/image" Target="../media/image16.png"/><Relationship Id="rId4" Type="http://schemas.openxmlformats.org/officeDocument/2006/relationships/hyperlink" Target="http://www.google.com.mx/url?sa=i&amp;rct=j&amp;q=cruzada+nacional+contra+el+hambre+municipios&amp;source=images&amp;cd=&amp;cad=rja&amp;docid=2EFusJn5wp3slM&amp;tbnid=cx6MoQQgENXqSM:&amp;ved=0CAUQjRw&amp;url=http://es.wikipedia.org/wiki/Anexo:Municipios_de_la_Cruzada_contra_el_Hambre&amp;ei=IgyEUdTaAYjS9AS2k4HYDw&amp;psig=AFQjCNGWVE-q55YgvCBgBOD2igp2hwPcVw&amp;ust=1367694743532660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6 Gráfico"/>
          <p:cNvGraphicFramePr>
            <a:graphicFrameLocks/>
          </p:cNvGraphicFramePr>
          <p:nvPr/>
        </p:nvGraphicFramePr>
        <p:xfrm>
          <a:off x="395470" y="2128338"/>
          <a:ext cx="3744730" cy="3510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8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EC13A309-E66D-4432-BF44-698D78AE7407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6815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>
                <a:latin typeface="Arial" charset="0"/>
                <a:cs typeface="Arial" charset="0"/>
              </a:rPr>
              <a:t>PDHO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2" name="10 Rectángulo"/>
          <p:cNvSpPr>
            <a:spLocks noChangeArrowheads="1"/>
          </p:cNvSpPr>
          <p:nvPr/>
        </p:nvSpPr>
        <p:spPr bwMode="auto">
          <a:xfrm>
            <a:off x="268318" y="1150938"/>
            <a:ext cx="8661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RO 2010: contribuir a la ruptura del ciclo intergeneracional de la pobreza, favoreciendo el desarrollo de las capacidades de educación, salud y nutrición de las familias beneficiarias.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1588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De los 1.6 millones de familias </a:t>
            </a:r>
            <a:r>
              <a:rPr lang="es-MX" sz="2000" b="1" dirty="0" smtClean="0">
                <a:latin typeface="Arial Narrow" pitchFamily="34" charset="0"/>
              </a:rPr>
              <a:t>que </a:t>
            </a:r>
            <a:r>
              <a:rPr lang="es-MX" sz="2000" b="1" dirty="0" err="1" smtClean="0">
                <a:latin typeface="Arial Narrow" pitchFamily="34" charset="0"/>
              </a:rPr>
              <a:t>reci-bieron</a:t>
            </a:r>
            <a:r>
              <a:rPr lang="es-MX" sz="2000" b="1" dirty="0" smtClean="0">
                <a:latin typeface="Arial Narrow" pitchFamily="34" charset="0"/>
              </a:rPr>
              <a:t> los apoyos del programa durante 6 años, y que fueron recertificadas </a:t>
            </a:r>
            <a:r>
              <a:rPr lang="es-MX" sz="2000" b="1" dirty="0">
                <a:latin typeface="Arial Narrow" pitchFamily="34" charset="0"/>
              </a:rPr>
              <a:t>en 2010, el 88.0% continuaba en situación de </a:t>
            </a:r>
            <a:r>
              <a:rPr lang="es-MX" sz="2000" b="1" dirty="0" err="1" smtClean="0">
                <a:latin typeface="Arial Narrow" pitchFamily="34" charset="0"/>
              </a:rPr>
              <a:t>po</a:t>
            </a:r>
            <a:r>
              <a:rPr lang="es-MX" sz="2000" b="1" dirty="0" smtClean="0">
                <a:latin typeface="Arial Narrow" pitchFamily="34" charset="0"/>
              </a:rPr>
              <a:t>-breza </a:t>
            </a:r>
            <a:r>
              <a:rPr lang="es-MX" sz="2000" b="1" dirty="0">
                <a:latin typeface="Arial Narrow" pitchFamily="34" charset="0"/>
              </a:rPr>
              <a:t>extrema; el 6.4% transitó al EDA, y el 5.6% superó su situación de pobreza.</a:t>
            </a:r>
          </a:p>
        </p:txBody>
      </p:sp>
      <p:sp>
        <p:nvSpPr>
          <p:cNvPr id="16" name="5 CuadroTexto"/>
          <p:cNvSpPr txBox="1">
            <a:spLocks noChangeArrowheads="1"/>
          </p:cNvSpPr>
          <p:nvPr/>
        </p:nvSpPr>
        <p:spPr bwMode="auto">
          <a:xfrm>
            <a:off x="198000" y="5998509"/>
            <a:ext cx="86221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</a:p>
          <a:p>
            <a:pPr algn="just"/>
            <a:r>
              <a:rPr lang="es-MX" sz="1100" dirty="0" smtClean="0">
                <a:latin typeface="Arial Narrow" pitchFamily="34" charset="0"/>
              </a:rPr>
              <a:t>EDA: Esquema de Apoyos Diferenciados. En este esquema, las familias dejan de percibir los apoyos alimentarios.</a:t>
            </a:r>
            <a:endParaRPr lang="es-MX" sz="11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84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HORR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831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2F437119-73FD-48FB-99F6-CD315673E2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10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98317" name="Picture 2" descr="\\M3cmartinez\presentación\vita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52650"/>
            <a:ext cx="3729037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20" name="18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" charset="0"/>
                <a:cs typeface="Arial" charset="0"/>
              </a:rPr>
              <a:t>PAL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4" name="10 Rectángulo"/>
          <p:cNvSpPr>
            <a:spLocks noChangeArrowheads="1"/>
          </p:cNvSpPr>
          <p:nvPr/>
        </p:nvSpPr>
        <p:spPr bwMode="auto">
          <a:xfrm>
            <a:off x="268318" y="1150938"/>
            <a:ext cx="85661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RO </a:t>
            </a:r>
            <a:r>
              <a:rPr lang="es-ES" sz="2000" b="1" dirty="0" smtClean="0">
                <a:latin typeface="Arial Narrow" pitchFamily="34" charset="0"/>
                <a:cs typeface="Arial" charset="0"/>
              </a:rPr>
              <a:t>2010: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las familias recibirán una dotación bimestral de complemento </a:t>
            </a:r>
            <a:r>
              <a:rPr lang="es-MX" sz="2000" b="1" dirty="0" err="1">
                <a:latin typeface="Arial Narrow" pitchFamily="34" charset="0"/>
                <a:cs typeface="Arial" charset="0"/>
              </a:rPr>
              <a:t>nu-tricional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 para cada mujer embarazada o en periodo de lactancia. 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En </a:t>
            </a:r>
            <a:r>
              <a:rPr lang="es-MX" sz="2000" b="1" dirty="0" smtClean="0">
                <a:latin typeface="Arial Narrow" pitchFamily="34" charset="0"/>
              </a:rPr>
              <a:t>2010, </a:t>
            </a:r>
            <a:r>
              <a:rPr lang="es-MX" sz="2000" b="1" dirty="0">
                <a:latin typeface="Arial Narrow" pitchFamily="34" charset="0"/>
              </a:rPr>
              <a:t>la CNPDHO no entregó </a:t>
            </a:r>
            <a:r>
              <a:rPr lang="es-MX" sz="2000" b="1" dirty="0" err="1">
                <a:latin typeface="Arial Narrow" pitchFamily="34" charset="0"/>
              </a:rPr>
              <a:t>comple-mentos</a:t>
            </a:r>
            <a:r>
              <a:rPr lang="es-MX" sz="2000" b="1" dirty="0">
                <a:latin typeface="Arial Narrow" pitchFamily="34" charset="0"/>
              </a:rPr>
              <a:t> alimenticios a mujeres embaraza-das y en lactancia, situación que se pre-sentó en </a:t>
            </a:r>
            <a:r>
              <a:rPr lang="es-MX" sz="2000" b="1" dirty="0" smtClean="0">
                <a:latin typeface="Arial Narrow" pitchFamily="34" charset="0"/>
              </a:rPr>
              <a:t>2011, </a:t>
            </a:r>
            <a:r>
              <a:rPr lang="es-MX" sz="2000" b="1" dirty="0">
                <a:latin typeface="Arial Narrow" pitchFamily="34" charset="0"/>
              </a:rPr>
              <a:t>y se identificó que en 2</a:t>
            </a:r>
            <a:r>
              <a:rPr lang="es-MX" sz="2000" b="1" spc="-150" dirty="0">
                <a:latin typeface="Arial Narrow" pitchFamily="34" charset="0"/>
              </a:rPr>
              <a:t>01</a:t>
            </a:r>
            <a:r>
              <a:rPr lang="es-MX" sz="2000" b="1" dirty="0">
                <a:latin typeface="Arial Narrow" pitchFamily="34" charset="0"/>
              </a:rPr>
              <a:t>2 tampoco fueron entregados. </a:t>
            </a:r>
          </a:p>
        </p:txBody>
      </p:sp>
      <p:sp>
        <p:nvSpPr>
          <p:cNvPr id="16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CNPDHO: Coordinación Nacional del Programa de Desarrollo Humano Oportunidades.</a:t>
            </a:r>
            <a:endParaRPr lang="es-ES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64" name="Picture 2" descr="\\M3cmartinez\presentación\NUTRISANO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655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3" name="12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/>
              </a:rPr>
              <a:t>En 2010 no se acreditó el destino de 494,817 sobres de complementos </a:t>
            </a:r>
            <a:r>
              <a:rPr lang="es-MX" sz="2000" b="1" dirty="0" err="1">
                <a:latin typeface="Arial Narrow" pitchFamily="34" charset="0"/>
                <a:cs typeface="Arial"/>
              </a:rPr>
              <a:t>nutri-cionales</a:t>
            </a:r>
            <a:r>
              <a:rPr lang="es-MX" sz="2000" b="1" dirty="0">
                <a:latin typeface="Arial Narrow" pitchFamily="34" charset="0"/>
                <a:cs typeface="Arial"/>
              </a:rPr>
              <a:t> y leche fortificada para niños me-</a:t>
            </a:r>
            <a:r>
              <a:rPr lang="es-MX" sz="2000" b="1" dirty="0" err="1">
                <a:latin typeface="Arial Narrow" pitchFamily="34" charset="0"/>
                <a:cs typeface="Arial"/>
              </a:rPr>
              <a:t>nores</a:t>
            </a:r>
            <a:r>
              <a:rPr lang="es-MX" sz="2000" b="1" dirty="0">
                <a:latin typeface="Arial Narrow" pitchFamily="34" charset="0"/>
                <a:cs typeface="Arial"/>
              </a:rPr>
              <a:t> de 5 años y mujeres 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embarazadas.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00365" name="14 CuadroTexto"/>
          <p:cNvSpPr txBox="1">
            <a:spLocks noChangeArrowheads="1"/>
          </p:cNvSpPr>
          <p:nvPr/>
        </p:nvSpPr>
        <p:spPr bwMode="auto">
          <a:xfrm>
            <a:off x="190500" y="6577013"/>
            <a:ext cx="8524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chemeClr val="bg1"/>
                </a:solidFill>
                <a:latin typeface="Arial" charset="0"/>
                <a:cs typeface="Arial" charset="0"/>
              </a:rPr>
              <a:t>R 9</a:t>
            </a: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367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5F7BA290-66F3-45F5-80B1-D95471F96945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11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0369" name="15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" charset="0"/>
                <a:cs typeface="Arial" charset="0"/>
              </a:rPr>
              <a:t>PAL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6" name="10 Rectángulo"/>
          <p:cNvSpPr>
            <a:spLocks noChangeArrowheads="1"/>
          </p:cNvSpPr>
          <p:nvPr/>
        </p:nvSpPr>
        <p:spPr bwMode="auto">
          <a:xfrm>
            <a:off x="268318" y="1150938"/>
            <a:ext cx="85518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AEDMCI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: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los titulares de las entidades deberán asegurarse que se establezcan las acciones necesarias para administrar los riesgos y lograr los objetivos y metas institucionales.</a:t>
            </a:r>
          </a:p>
        </p:txBody>
      </p: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AEDMCI: Acuerdo por el que se emiten las Disposiciones  y se expide el Manual Administrativo de Aplicación General en Materia de Control Interno.</a:t>
            </a:r>
            <a:endParaRPr lang="es-ES" sz="1100" dirty="0">
              <a:latin typeface="Arial Narrow" pitchFamily="34" charset="0"/>
            </a:endParaRP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2628">
            <a:off x="1483178" y="4679962"/>
            <a:ext cx="1186965" cy="548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HORR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/>
              </a:rPr>
              <a:t>La CNPDHO no cuenta con una estructura orgánica en la que se defina la autoridad y responsabilidad para la operación del PAL, se deleguen funciones y delimiten facultades. </a:t>
            </a:r>
            <a:endParaRPr lang="es-ES" sz="2000" b="1" dirty="0">
              <a:solidFill>
                <a:srgbClr val="FF0000"/>
              </a:solidFill>
              <a:latin typeface="Arial Narrow" pitchFamily="34" charset="0"/>
              <a:cs typeface="Arial"/>
            </a:endParaRPr>
          </a:p>
        </p:txBody>
      </p:sp>
      <p:pic>
        <p:nvPicPr>
          <p:cNvPr id="102411" name="Picture 2" descr="\\M3cmartinez\presentación\oportunidades\Com1_interi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13" name="14 CuadroTexto"/>
          <p:cNvSpPr txBox="1">
            <a:spLocks noChangeArrowheads="1"/>
          </p:cNvSpPr>
          <p:nvPr/>
        </p:nvSpPr>
        <p:spPr bwMode="auto">
          <a:xfrm>
            <a:off x="190500" y="6570663"/>
            <a:ext cx="8524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chemeClr val="bg1"/>
                </a:solidFill>
                <a:latin typeface="Arial" charset="0"/>
                <a:cs typeface="Arial" charset="0"/>
              </a:rPr>
              <a:t>R 15</a:t>
            </a: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415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A0C37775-DF18-4299-8159-4F76314969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12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2417" name="15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" charset="0"/>
                <a:cs typeface="Arial" charset="0"/>
              </a:rPr>
              <a:t>PAL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5" name="10 Rectángulo"/>
          <p:cNvSpPr>
            <a:spLocks noChangeArrowheads="1"/>
          </p:cNvSpPr>
          <p:nvPr/>
        </p:nvSpPr>
        <p:spPr bwMode="auto">
          <a:xfrm>
            <a:off x="268318" y="1150938"/>
            <a:ext cx="85518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AEDMCI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: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la estructura organizacional define la autoridad y responsabilidad, segrega y delega funciones, delimita facultades y evita su concentración en una misma persona.</a:t>
            </a:r>
          </a:p>
        </p:txBody>
      </p:sp>
      <p:sp>
        <p:nvSpPr>
          <p:cNvPr id="16" name="5 CuadroTexto"/>
          <p:cNvSpPr txBox="1">
            <a:spLocks noChangeArrowheads="1"/>
          </p:cNvSpPr>
          <p:nvPr/>
        </p:nvSpPr>
        <p:spPr bwMode="auto">
          <a:xfrm>
            <a:off x="198000" y="5996027"/>
            <a:ext cx="7921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AEDMCI: Acuerdo por el que se emiten las Disposiciones  y se expide el Manual Administrativo de Aplicación General en Materia de Control Interno.</a:t>
            </a:r>
          </a:p>
          <a:p>
            <a:pPr algn="just"/>
            <a:r>
              <a:rPr lang="es-MX" sz="1100" dirty="0">
                <a:latin typeface="Arial Narrow" pitchFamily="34" charset="0"/>
              </a:rPr>
              <a:t>CNPDHO: Coordinación Nacional del Programa de Desarrollo Humano Oportunidades.</a:t>
            </a:r>
            <a:endParaRPr lang="es-ES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17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6611763"/>
              </p:ext>
            </p:extLst>
          </p:nvPr>
        </p:nvGraphicFramePr>
        <p:xfrm>
          <a:off x="395287" y="2124978"/>
          <a:ext cx="3769875" cy="3513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26 CuadroTexto"/>
          <p:cNvSpPr txBox="1"/>
          <p:nvPr/>
        </p:nvSpPr>
        <p:spPr>
          <a:xfrm>
            <a:off x="395288" y="2150945"/>
            <a:ext cx="3769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MX" sz="1200" b="1" dirty="0" smtClean="0">
                <a:solidFill>
                  <a:prstClr val="black"/>
                </a:solidFill>
              </a:rPr>
              <a:t>Presupuesto ejercido en el PAL,  respecto 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MX" sz="1200" b="1" dirty="0" smtClean="0">
                <a:solidFill>
                  <a:prstClr val="black"/>
                </a:solidFill>
              </a:rPr>
              <a:t>del total ejercido en los programas 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MX" sz="1200" b="1" dirty="0" smtClean="0">
                <a:solidFill>
                  <a:prstClr val="black"/>
                </a:solidFill>
              </a:rPr>
              <a:t>de combate a la pobreza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MX" sz="1200" b="1" dirty="0" smtClean="0">
                <a:solidFill>
                  <a:prstClr val="black"/>
                </a:solidFill>
              </a:rPr>
              <a:t>(Millones </a:t>
            </a:r>
            <a:r>
              <a:rPr lang="es-MX" sz="1200" b="1" dirty="0">
                <a:solidFill>
                  <a:prstClr val="black"/>
                </a:solidFill>
              </a:rPr>
              <a:t>de pesos)</a:t>
            </a:r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8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EC13A309-E66D-4432-BF44-698D78AE7407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13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6815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" charset="0"/>
                <a:cs typeface="Arial" charset="0"/>
              </a:rPr>
              <a:t>PAL</a:t>
            </a:r>
            <a:endParaRPr lang="es-MX" sz="2200" dirty="0">
              <a:latin typeface="Arial" charset="0"/>
              <a:cs typeface="Arial" charset="0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4" name="10 Rectángulo"/>
          <p:cNvSpPr>
            <a:spLocks noChangeArrowheads="1"/>
          </p:cNvSpPr>
          <p:nvPr/>
        </p:nvSpPr>
        <p:spPr bwMode="auto">
          <a:xfrm>
            <a:off x="268318" y="1150938"/>
            <a:ext cx="85661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pitchFamily="34" charset="0"/>
              </a:rPr>
              <a:t>LGDS: </a:t>
            </a:r>
            <a:r>
              <a:rPr lang="es-ES" sz="2000" b="1" dirty="0">
                <a:latin typeface="Arial Narrow" pitchFamily="34" charset="0"/>
                <a:cs typeface="Arial" pitchFamily="34" charset="0"/>
              </a:rPr>
              <a:t>los programas, fondos y recursos destinados al desarrollo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 </a:t>
            </a:r>
            <a:r>
              <a:rPr lang="es-ES" sz="2000" b="1" dirty="0">
                <a:latin typeface="Arial Narrow" pitchFamily="34" charset="0"/>
                <a:cs typeface="Arial" pitchFamily="34" charset="0"/>
              </a:rPr>
              <a:t>social son priori-</a:t>
            </a:r>
            <a:r>
              <a:rPr lang="es-ES" sz="2000" b="1" dirty="0" err="1">
                <a:latin typeface="Arial Narrow" pitchFamily="34" charset="0"/>
                <a:cs typeface="Arial" pitchFamily="34" charset="0"/>
              </a:rPr>
              <a:t>tarios</a:t>
            </a:r>
            <a:r>
              <a:rPr lang="es-ES" sz="2000" b="1" dirty="0">
                <a:latin typeface="Arial Narrow" pitchFamily="34" charset="0"/>
                <a:cs typeface="Arial" pitchFamily="34" charset="0"/>
              </a:rPr>
              <a:t> y de interés público, por lo cual serán objeto de seguimiento y evaluación.</a:t>
            </a:r>
          </a:p>
        </p:txBody>
      </p:sp>
      <p:sp>
        <p:nvSpPr>
          <p:cNvPr id="19" name="1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1588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En el PAL se ejercieron 3,545.9 millones de pesos, el 6.1% del presupuesto </a:t>
            </a:r>
            <a:r>
              <a:rPr lang="es-MX" sz="2000" b="1" dirty="0" err="1" smtClean="0">
                <a:latin typeface="Arial Narrow" pitchFamily="34" charset="0"/>
              </a:rPr>
              <a:t>ejerci</a:t>
            </a:r>
            <a:r>
              <a:rPr lang="es-MX" sz="2000" b="1" dirty="0" smtClean="0">
                <a:latin typeface="Arial Narrow" pitchFamily="34" charset="0"/>
              </a:rPr>
              <a:t>-do </a:t>
            </a:r>
            <a:r>
              <a:rPr lang="es-MX" sz="2000" b="1" dirty="0">
                <a:latin typeface="Arial Narrow" pitchFamily="34" charset="0"/>
              </a:rPr>
              <a:t>en los programas alimentarios.</a:t>
            </a:r>
          </a:p>
        </p:txBody>
      </p:sp>
      <p:sp>
        <p:nvSpPr>
          <p:cNvPr id="20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LGDS: Ley General de Desarrollo Social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2915816" y="2924944"/>
            <a:ext cx="126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Total: </a:t>
            </a:r>
            <a:r>
              <a:rPr lang="es-MX" sz="1200" dirty="0" smtClean="0"/>
              <a:t>58,285.6</a:t>
            </a:r>
          </a:p>
          <a:p>
            <a:pPr marL="447675"/>
            <a:r>
              <a:rPr lang="es-MX" sz="1200" dirty="0" smtClean="0"/>
              <a:t>100.0%</a:t>
            </a:r>
            <a:endParaRPr lang="es-MX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87139" y="4993772"/>
            <a:ext cx="649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PASL</a:t>
            </a:r>
            <a:endParaRPr lang="es-MX" dirty="0"/>
          </a:p>
        </p:txBody>
      </p:sp>
      <p:sp>
        <p:nvSpPr>
          <p:cNvPr id="23" name="22 CuadroTexto"/>
          <p:cNvSpPr txBox="1"/>
          <p:nvPr/>
        </p:nvSpPr>
        <p:spPr>
          <a:xfrm>
            <a:off x="502478" y="3512051"/>
            <a:ext cx="541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PAR</a:t>
            </a:r>
            <a:endParaRPr lang="es-MX" dirty="0"/>
          </a:p>
        </p:txBody>
      </p:sp>
      <p:sp>
        <p:nvSpPr>
          <p:cNvPr id="24" name="23 CuadroTexto"/>
          <p:cNvSpPr txBox="1"/>
          <p:nvPr/>
        </p:nvSpPr>
        <p:spPr>
          <a:xfrm>
            <a:off x="720000" y="2754000"/>
            <a:ext cx="755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PAL</a:t>
            </a:r>
            <a:endParaRPr lang="es-MX" dirty="0"/>
          </a:p>
        </p:txBody>
      </p:sp>
      <p:sp>
        <p:nvSpPr>
          <p:cNvPr id="28" name="27 CuadroTexto"/>
          <p:cNvSpPr txBox="1"/>
          <p:nvPr/>
        </p:nvSpPr>
        <p:spPr>
          <a:xfrm>
            <a:off x="3491880" y="3944089"/>
            <a:ext cx="649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PDHO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4716016" y="5061297"/>
            <a:ext cx="4924429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Medición de la pobreza</a:t>
            </a:r>
            <a:endParaRPr lang="es-E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4B309348-B86B-465E-9A3C-18E7018FEF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14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327812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421" y="2132821"/>
            <a:ext cx="3755218" cy="349328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BAFAE1EB-344E-4EFB-9ED2-1489C320844E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15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En 2010,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los 112.3 millones de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mexica-nos: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el 51.3% se encontraba en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situación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de pobreza patrimonial; el 26.7%, en 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po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-breza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de capacidades, y el 18.8%, en 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po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-breza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alimentaria.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LGDS: corresponde al 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CONEVAL,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la definición, identificación y medición de la pobreza:</a:t>
            </a:r>
          </a:p>
        </p:txBody>
      </p: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198000" y="6069947"/>
            <a:ext cx="7921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LGDS: Ley General de Desarrollo </a:t>
            </a:r>
            <a:r>
              <a:rPr lang="es-MX" sz="1100" dirty="0" smtClean="0">
                <a:latin typeface="Arial Narrow" pitchFamily="34" charset="0"/>
              </a:rPr>
              <a:t>Social.</a:t>
            </a:r>
          </a:p>
          <a:p>
            <a:pPr algn="just"/>
            <a:endParaRPr lang="es-MX" sz="1100" dirty="0">
              <a:latin typeface="Arial Narrow" pitchFamily="34" charset="0"/>
            </a:endParaRPr>
          </a:p>
        </p:txBody>
      </p:sp>
      <p:sp>
        <p:nvSpPr>
          <p:cNvPr id="13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pobreza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98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963932"/>
              </p:ext>
            </p:extLst>
          </p:nvPr>
        </p:nvGraphicFramePr>
        <p:xfrm>
          <a:off x="395288" y="2133600"/>
          <a:ext cx="3744912" cy="3495676"/>
        </p:xfrm>
        <a:graphic>
          <a:graphicData uri="http://schemas.openxmlformats.org/drawingml/2006/table">
            <a:tbl>
              <a:tblPr/>
              <a:tblGrid>
                <a:gridCol w="896937"/>
                <a:gridCol w="979488"/>
                <a:gridCol w="1046162"/>
                <a:gridCol w="822325"/>
              </a:tblGrid>
              <a:tr h="6397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MEXICANOS EN SITUACIÓN DE POBREZA,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POR ÁMBITO DE UBICACIÓN, 2010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(Millones y porcentaje)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074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Ámbito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Millones de habitantes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Millones en situación de pobreza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Nacional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112.3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936625" algn="l"/>
                        </a:tabLst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57.7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51.3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Urbana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70.2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936625" algn="l"/>
                        </a:tabLst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32.1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45.5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Rural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42.1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936625" algn="l"/>
                        </a:tabLst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25.6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60.8</a:t>
                      </a:r>
                    </a:p>
                  </a:txBody>
                  <a:tcPr marL="68580" marR="68580" marT="889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46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4401B69F-8D45-407A-B348-587441630B27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16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En 2010, de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los 70.2 millones de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mexica-nos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que habitaban en el ámbito urbano, el 45.5% se encontraba en situación de 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po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-breza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, y el 60.8% de los 42.1 millones del ámbito rural.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198000" y="5996027"/>
            <a:ext cx="7921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LGDS: Ley General de Desarrollo </a:t>
            </a:r>
            <a:r>
              <a:rPr lang="es-MX" sz="1100" dirty="0" smtClean="0">
                <a:latin typeface="Arial Narrow" pitchFamily="34" charset="0"/>
              </a:rPr>
              <a:t>Social.</a:t>
            </a:r>
          </a:p>
          <a:p>
            <a:pPr algn="just"/>
            <a:r>
              <a:rPr lang="es-MX" sz="1100" dirty="0">
                <a:latin typeface="Arial Narrow" pitchFamily="34" charset="0"/>
              </a:rPr>
              <a:t>CONEVAL: Consejo Nacional de Evaluación de la Política de Desarrollo </a:t>
            </a:r>
            <a:r>
              <a:rPr lang="es-MX" sz="1100" dirty="0" smtClean="0">
                <a:latin typeface="Arial Narrow" pitchFamily="34" charset="0"/>
              </a:rPr>
              <a:t>Social</a:t>
            </a:r>
            <a:r>
              <a:rPr lang="es-MX" sz="1100" dirty="0">
                <a:latin typeface="Arial Narrow" pitchFamily="34" charset="0"/>
              </a:rPr>
              <a:t>.</a:t>
            </a:r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LGDS: corresponde al 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CONEVAL,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la definición, identificación y medición de la pobreza:</a:t>
            </a:r>
          </a:p>
        </p:txBody>
      </p:sp>
      <p:sp>
        <p:nvSpPr>
          <p:cNvPr id="11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pobreza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69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ts1.mm.bing.net/th?id=H.4983692059607716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09788"/>
            <a:ext cx="3744912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664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5AE64EB0-B9A8-4D5B-9D9A-80BEA920C1C2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17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2" name="11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1588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De los 52.0 millones de mexicanos que  e</a:t>
            </a:r>
            <a:r>
              <a:rPr lang="es-MX" sz="2000" b="1" dirty="0">
                <a:solidFill>
                  <a:prstClr val="black"/>
                </a:solidFill>
                <a:latin typeface="Arial Narrow" pitchFamily="34" charset="0"/>
              </a:rPr>
              <a:t>n 2010 se clasificaron </a:t>
            </a:r>
            <a:r>
              <a:rPr lang="es-MX" sz="2000" b="1" dirty="0">
                <a:latin typeface="Arial Narrow" pitchFamily="34" charset="0"/>
              </a:rPr>
              <a:t>en situación de pobreza, 11.7 millones (22.5%) se </a:t>
            </a:r>
            <a:r>
              <a:rPr lang="es-MX" sz="2000" b="1" dirty="0" err="1">
                <a:latin typeface="Arial Narrow" pitchFamily="34" charset="0"/>
              </a:rPr>
              <a:t>encon</a:t>
            </a:r>
            <a:r>
              <a:rPr lang="es-MX" sz="2000" b="1" dirty="0">
                <a:latin typeface="Arial Narrow" pitchFamily="34" charset="0"/>
              </a:rPr>
              <a:t>-traban en situación de pobreza extrema.</a:t>
            </a:r>
          </a:p>
        </p:txBody>
      </p:sp>
      <p:sp>
        <p:nvSpPr>
          <p:cNvPr id="14" name="5 CuadroTexto"/>
          <p:cNvSpPr txBox="1">
            <a:spLocks noChangeArrowheads="1"/>
          </p:cNvSpPr>
          <p:nvPr/>
        </p:nvSpPr>
        <p:spPr bwMode="auto">
          <a:xfrm>
            <a:off x="198000" y="5996027"/>
            <a:ext cx="7921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LGDS: Ley General de Desarrollo </a:t>
            </a:r>
            <a:r>
              <a:rPr lang="es-MX" sz="1100" dirty="0" smtClean="0">
                <a:latin typeface="Arial Narrow" pitchFamily="34" charset="0"/>
              </a:rPr>
              <a:t>Social.</a:t>
            </a:r>
          </a:p>
          <a:p>
            <a:pPr algn="just"/>
            <a:r>
              <a:rPr lang="es-MX" sz="1100" dirty="0">
                <a:latin typeface="Arial Narrow" pitchFamily="34" charset="0"/>
              </a:rPr>
              <a:t>CONEVAL: Consejo Nacional de Evaluación de la Política de Desarrollo </a:t>
            </a:r>
            <a:r>
              <a:rPr lang="es-MX" sz="1100" dirty="0" smtClean="0">
                <a:latin typeface="Arial Narrow" pitchFamily="34" charset="0"/>
              </a:rPr>
              <a:t>Social</a:t>
            </a:r>
            <a:r>
              <a:rPr lang="es-MX" sz="1100" dirty="0">
                <a:latin typeface="Arial Narrow" pitchFamily="34" charset="0"/>
              </a:rPr>
              <a:t>.</a:t>
            </a:r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LGDS: corresponde al 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CONEVAL,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la definición, identificación y medición de la pobreza:</a:t>
            </a:r>
          </a:p>
        </p:txBody>
      </p:sp>
      <p:sp>
        <p:nvSpPr>
          <p:cNvPr id="11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pobreza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963357"/>
              </p:ext>
            </p:extLst>
          </p:nvPr>
        </p:nvGraphicFramePr>
        <p:xfrm>
          <a:off x="395288" y="2133600"/>
          <a:ext cx="3744912" cy="3505202"/>
        </p:xfrm>
        <a:graphic>
          <a:graphicData uri="http://schemas.openxmlformats.org/drawingml/2006/table">
            <a:tbl>
              <a:tblPr/>
              <a:tblGrid>
                <a:gridCol w="2317750"/>
                <a:gridCol w="750887"/>
                <a:gridCol w="676275"/>
              </a:tblGrid>
              <a:tr h="4730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Carencias sociales *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Porcentaje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540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2008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2010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53975" algn="l" defTabSz="2667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1.		Rezago educativo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21.9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20.6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2.		Acceso a los servicios de salud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40.8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31.8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3.		Acceso a la seguridad social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65.0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60.7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4.		Calidad y espacios de la vivienda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17.7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15.2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5.		Acceso a los servicios básicos en la vivienda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19.2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16.5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6.		Insuficiencia alimentaria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21.7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24.9</a:t>
                      </a:r>
                      <a:endParaRPr kumimoji="0" 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7172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</a:rPr>
              <a:t>ASF | </a:t>
            </a:r>
            <a:fld id="{50556F20-549F-4A64-B366-0A47501C5C7F}" type="slidenum">
              <a:rPr lang="es-MX" sz="1100" b="1">
                <a:solidFill>
                  <a:srgbClr val="FFFFFF"/>
                </a:solidFill>
              </a:rPr>
              <a:pPr/>
              <a:t>18</a:t>
            </a:fld>
            <a:endParaRPr lang="es-MX" sz="1100" b="1">
              <a:solidFill>
                <a:srgbClr val="FFFFFF"/>
              </a:solidFill>
            </a:endParaRPr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214313" y="785813"/>
            <a:ext cx="8683625" cy="635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1728" name="16 Rectángulo"/>
          <p:cNvSpPr>
            <a:spLocks noChangeArrowheads="1"/>
          </p:cNvSpPr>
          <p:nvPr/>
        </p:nvSpPr>
        <p:spPr bwMode="auto">
          <a:xfrm>
            <a:off x="96838" y="873125"/>
            <a:ext cx="87614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marL="177800" algn="just"/>
            <a:endParaRPr lang="es-MX" sz="2000">
              <a:latin typeface="Arial Narrow" pitchFamily="34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El porcentaje de la población </a:t>
            </a:r>
            <a:r>
              <a:rPr lang="es-MX" sz="2000" b="1" dirty="0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con </a:t>
            </a:r>
            <a:r>
              <a:rPr lang="es-MX" sz="2000" b="1" dirty="0" err="1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insufi</a:t>
            </a:r>
            <a:r>
              <a:rPr lang="es-MX" sz="2000" b="1" dirty="0" smtClean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-ciencia alimentaria pasó </a:t>
            </a:r>
            <a:r>
              <a:rPr lang="es-MX" sz="2000" b="1" dirty="0">
                <a:solidFill>
                  <a:sysClr val="windowText" lastClr="000000"/>
                </a:solidFill>
                <a:latin typeface="Arial Narrow" pitchFamily="34" charset="0"/>
                <a:cs typeface="Arial" pitchFamily="34" charset="0"/>
              </a:rPr>
              <a:t>de 21.7% en 2008 a 24.9% en 2010.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LGDS: corresponde al 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CONEVAL,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la definición, identificación y medición de la pobreza:</a:t>
            </a:r>
          </a:p>
        </p:txBody>
      </p:sp>
      <p:sp>
        <p:nvSpPr>
          <p:cNvPr id="15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pobreza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  <p:sp>
        <p:nvSpPr>
          <p:cNvPr id="19" name="5 CuadroTexto"/>
          <p:cNvSpPr txBox="1">
            <a:spLocks noChangeArrowheads="1"/>
          </p:cNvSpPr>
          <p:nvPr/>
        </p:nvSpPr>
        <p:spPr bwMode="auto">
          <a:xfrm>
            <a:off x="198000" y="5826750"/>
            <a:ext cx="792162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LGDS: Ley General de Desarrollo </a:t>
            </a:r>
            <a:r>
              <a:rPr lang="es-MX" sz="1100" dirty="0" smtClean="0">
                <a:latin typeface="Arial Narrow" pitchFamily="34" charset="0"/>
              </a:rPr>
              <a:t>Social.</a:t>
            </a:r>
          </a:p>
          <a:p>
            <a:pPr algn="just"/>
            <a:r>
              <a:rPr lang="es-MX" sz="1100" dirty="0">
                <a:latin typeface="Arial Narrow" pitchFamily="34" charset="0"/>
              </a:rPr>
              <a:t>CONEVAL: Consejo Nacional de Evaluación de la Política de Desarrollo </a:t>
            </a:r>
            <a:r>
              <a:rPr lang="es-MX" sz="1100" dirty="0" smtClean="0">
                <a:latin typeface="Arial Narrow" pitchFamily="34" charset="0"/>
              </a:rPr>
              <a:t>Social</a:t>
            </a:r>
          </a:p>
          <a:p>
            <a:pPr algn="just"/>
            <a:r>
              <a:rPr lang="es-MX" sz="1100" dirty="0" smtClean="0">
                <a:latin typeface="Arial Narrow" pitchFamily="34" charset="0"/>
              </a:rPr>
              <a:t>* La metodología consta de 8 indicadores; sin embargo, sólo existen datos para los 6, ya que el CONEVAL está obligado a tenerlos hasta el 2013.</a:t>
            </a:r>
            <a:endParaRPr lang="es-MX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220851"/>
              </p:ext>
            </p:extLst>
          </p:nvPr>
        </p:nvGraphicFramePr>
        <p:xfrm>
          <a:off x="395288" y="2133600"/>
          <a:ext cx="3744912" cy="3514916"/>
        </p:xfrm>
        <a:graphic>
          <a:graphicData uri="http://schemas.openxmlformats.org/drawingml/2006/table">
            <a:tbl>
              <a:tblPr/>
              <a:tblGrid>
                <a:gridCol w="2317750"/>
                <a:gridCol w="750887"/>
                <a:gridCol w="676275"/>
              </a:tblGrid>
              <a:tr h="482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Carencias sociales * 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Millones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de personas</a:t>
                      </a:r>
                      <a:endParaRPr kumimoji="0" lang="es-MX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540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2008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2010</a:t>
                      </a:r>
                      <a:endParaRPr kumimoji="0" lang="es-MX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53975" algn="l" defTabSz="2667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1.		Rezago educativo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24.1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23.2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2.		Acceso a los servicios de salud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44.8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35.8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3.		Acceso a la seguridad social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71.3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68.3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4.		Calidad y espacios de la vivienda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19.4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17.1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5.		Acceso a los servicios básicos en la vivienda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21.1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18.5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266700" marR="0" lvl="0" indent="-21272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4313" algn="l"/>
                        </a:tabLst>
                      </a:pPr>
                      <a:r>
                        <a:rPr kumimoji="0" 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6.		Insuficiencia alimentaria</a:t>
                      </a:r>
                      <a:endParaRPr kumimoji="0" 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23.8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28.0</a:t>
                      </a:r>
                    </a:p>
                  </a:txBody>
                  <a:tcPr marL="44450" marR="4445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7274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</a:rPr>
              <a:t>ASF | </a:t>
            </a:r>
            <a:fld id="{15636DA8-B3DD-46AE-A61C-4A2DF471E30E}" type="slidenum">
              <a:rPr lang="es-MX" sz="1100" b="1">
                <a:solidFill>
                  <a:srgbClr val="FFFFFF"/>
                </a:solidFill>
              </a:rPr>
              <a:pPr/>
              <a:t>19</a:t>
            </a:fld>
            <a:endParaRPr lang="es-MX" sz="1100" b="1">
              <a:solidFill>
                <a:srgbClr val="FFFFFF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solidFill>
                  <a:srgbClr val="000000"/>
                </a:solidFill>
                <a:latin typeface="Arial Narrow" pitchFamily="34" charset="0"/>
              </a:rPr>
              <a:t>El número de </a:t>
            </a:r>
            <a:r>
              <a:rPr lang="es-MX" sz="2000" b="1" dirty="0" smtClean="0">
                <a:solidFill>
                  <a:srgbClr val="000000"/>
                </a:solidFill>
                <a:latin typeface="Arial Narrow" pitchFamily="34" charset="0"/>
              </a:rPr>
              <a:t>mexicanos con  </a:t>
            </a:r>
            <a:r>
              <a:rPr lang="es-MX" sz="2000" b="1" dirty="0" err="1" smtClean="0">
                <a:solidFill>
                  <a:srgbClr val="000000"/>
                </a:solidFill>
                <a:latin typeface="Arial Narrow" pitchFamily="34" charset="0"/>
              </a:rPr>
              <a:t>insuficien-cia</a:t>
            </a:r>
            <a:r>
              <a:rPr lang="es-MX" sz="2000" b="1" dirty="0" smtClean="0">
                <a:solidFill>
                  <a:srgbClr val="000000"/>
                </a:solidFill>
                <a:latin typeface="Arial Narrow" pitchFamily="34" charset="0"/>
              </a:rPr>
              <a:t> alimentaria </a:t>
            </a:r>
            <a:r>
              <a:rPr lang="es-MX" sz="2000" b="1" dirty="0" smtClean="0">
                <a:latin typeface="Arial Narrow" pitchFamily="34" charset="0"/>
              </a:rPr>
              <a:t>pasó </a:t>
            </a:r>
            <a:r>
              <a:rPr lang="es-MX" sz="2000" b="1" dirty="0">
                <a:latin typeface="Arial Narrow" pitchFamily="34" charset="0"/>
              </a:rPr>
              <a:t>de 23.8 millones en 2008 a 28.0 millones en 2010</a:t>
            </a:r>
            <a:r>
              <a:rPr lang="es-MX" sz="2000" b="1" dirty="0">
                <a:solidFill>
                  <a:srgbClr val="000000"/>
                </a:solidFill>
                <a:latin typeface="Arial Narrow" pitchFamily="34" charset="0"/>
              </a:rPr>
              <a:t>.</a:t>
            </a:r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214313" y="785813"/>
            <a:ext cx="8683625" cy="635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198000" y="5826750"/>
            <a:ext cx="792162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LGDS: Ley General de Desarrollo </a:t>
            </a:r>
            <a:r>
              <a:rPr lang="es-MX" sz="1100" dirty="0" smtClean="0">
                <a:latin typeface="Arial Narrow" pitchFamily="34" charset="0"/>
              </a:rPr>
              <a:t>Social.</a:t>
            </a:r>
          </a:p>
          <a:p>
            <a:pPr algn="just"/>
            <a:r>
              <a:rPr lang="es-MX" sz="1100" dirty="0">
                <a:latin typeface="Arial Narrow" pitchFamily="34" charset="0"/>
              </a:rPr>
              <a:t>CONEVAL: Consejo Nacional de Evaluación de la Política de Desarrollo </a:t>
            </a:r>
            <a:r>
              <a:rPr lang="es-MX" sz="1100" dirty="0" smtClean="0">
                <a:latin typeface="Arial Narrow" pitchFamily="34" charset="0"/>
              </a:rPr>
              <a:t>Social</a:t>
            </a:r>
          </a:p>
          <a:p>
            <a:pPr algn="just"/>
            <a:r>
              <a:rPr lang="es-MX" sz="1100" dirty="0" smtClean="0">
                <a:latin typeface="Arial Narrow" pitchFamily="34" charset="0"/>
              </a:rPr>
              <a:t>* La metodología consta de 8 indicadores; sin embargo, sólo existen datos para los 6,ya que el CONEVAL está obligado a tenerlos hasta el 2013.</a:t>
            </a:r>
            <a:endParaRPr lang="es-MX" sz="1100" dirty="0">
              <a:latin typeface="Arial Narrow" pitchFamily="34" charset="0"/>
            </a:endParaRP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 charset="0"/>
              </a:rPr>
              <a:t>LGDS: corresponde al </a:t>
            </a:r>
            <a:r>
              <a:rPr lang="es-MX" sz="2000" b="1" dirty="0" smtClean="0">
                <a:latin typeface="Arial Narrow" pitchFamily="34" charset="0"/>
                <a:cs typeface="Arial" charset="0"/>
              </a:rPr>
              <a:t>CONEVAL,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la definición, identificación y medición de la pobreza:</a:t>
            </a:r>
          </a:p>
        </p:txBody>
      </p:sp>
      <p:sp>
        <p:nvSpPr>
          <p:cNvPr id="16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pobreza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2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6568177"/>
              </p:ext>
            </p:extLst>
          </p:nvPr>
        </p:nvGraphicFramePr>
        <p:xfrm>
          <a:off x="395288" y="2120152"/>
          <a:ext cx="3746406" cy="3518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8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EC13A309-E66D-4432-BF44-698D78AE7407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6809" name="10 Rectángulo"/>
          <p:cNvSpPr>
            <a:spLocks noChangeArrowheads="1"/>
          </p:cNvSpPr>
          <p:nvPr/>
        </p:nvSpPr>
        <p:spPr bwMode="auto">
          <a:xfrm>
            <a:off x="268318" y="1150938"/>
            <a:ext cx="856612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LGDS: </a:t>
            </a:r>
            <a:r>
              <a:rPr lang="es-ES" sz="2000" b="1" dirty="0" smtClean="0">
                <a:latin typeface="Arial Narrow" pitchFamily="34" charset="0"/>
                <a:cs typeface="Arial" pitchFamily="34" charset="0"/>
              </a:rPr>
              <a:t>los programas, fondos y recursos destinados al desarrollo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s-ES" sz="2000" b="1" dirty="0" smtClean="0">
                <a:latin typeface="Arial Narrow" pitchFamily="34" charset="0"/>
                <a:cs typeface="Arial" pitchFamily="34" charset="0"/>
              </a:rPr>
              <a:t>social son prioritarios y de interés público, por lo cual serán objeto de seguimiento y evaluación.</a:t>
            </a:r>
          </a:p>
        </p:txBody>
      </p:sp>
      <p:sp>
        <p:nvSpPr>
          <p:cNvPr id="76815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>
                <a:latin typeface="Arial" charset="0"/>
                <a:cs typeface="Arial" charset="0"/>
              </a:rPr>
              <a:t>PDHO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1588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En el PDHO se ejercieron 31,083.4 millo-</a:t>
            </a:r>
            <a:r>
              <a:rPr lang="es-MX" sz="2000" b="1" dirty="0" err="1">
                <a:latin typeface="Arial Narrow" pitchFamily="34" charset="0"/>
              </a:rPr>
              <a:t>nes</a:t>
            </a:r>
            <a:r>
              <a:rPr lang="es-MX" sz="2000" b="1" dirty="0">
                <a:latin typeface="Arial Narrow" pitchFamily="34" charset="0"/>
              </a:rPr>
              <a:t> de pesos, el 53.3% del presupuesto ejercido en los programas alimentarios.</a:t>
            </a:r>
          </a:p>
        </p:txBody>
      </p:sp>
      <p:sp>
        <p:nvSpPr>
          <p:cNvPr id="15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LGDS: Ley General de Desarrollo Social.</a:t>
            </a:r>
            <a:endParaRPr lang="es-MX" sz="1100" dirty="0">
              <a:latin typeface="Arial Narrow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95288" y="2150945"/>
            <a:ext cx="3769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MX" sz="1200" b="1" dirty="0" smtClean="0">
                <a:solidFill>
                  <a:prstClr val="black"/>
                </a:solidFill>
              </a:rPr>
              <a:t>Presupuesto ejercido en el PDHO,  respecto 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MX" sz="1200" b="1" dirty="0" smtClean="0">
                <a:solidFill>
                  <a:prstClr val="black"/>
                </a:solidFill>
              </a:rPr>
              <a:t>del total ejercido en los programas 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MX" sz="1200" b="1" dirty="0" smtClean="0">
                <a:solidFill>
                  <a:prstClr val="black"/>
                </a:solidFill>
              </a:rPr>
              <a:t>de combate a la pobreza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s-MX" sz="1200" b="1" dirty="0" smtClean="0">
                <a:solidFill>
                  <a:prstClr val="black"/>
                </a:solidFill>
              </a:rPr>
              <a:t>(Millones </a:t>
            </a:r>
            <a:r>
              <a:rPr lang="es-MX" sz="1200" b="1" dirty="0">
                <a:solidFill>
                  <a:prstClr val="black"/>
                </a:solidFill>
              </a:rPr>
              <a:t>de pesos)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2915816" y="2924944"/>
            <a:ext cx="1260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Total: </a:t>
            </a:r>
            <a:r>
              <a:rPr lang="es-MX" sz="1200" dirty="0" smtClean="0"/>
              <a:t>58,285.6</a:t>
            </a:r>
          </a:p>
          <a:p>
            <a:pPr marL="447675"/>
            <a:r>
              <a:rPr lang="es-MX" sz="1200" dirty="0" smtClean="0"/>
              <a:t>100.0%</a:t>
            </a:r>
            <a:endParaRPr lang="es-MX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87139" y="4993772"/>
            <a:ext cx="649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PASL</a:t>
            </a:r>
            <a:endParaRPr lang="es-MX" dirty="0"/>
          </a:p>
        </p:txBody>
      </p:sp>
      <p:sp>
        <p:nvSpPr>
          <p:cNvPr id="23" name="22 CuadroTexto"/>
          <p:cNvSpPr txBox="1"/>
          <p:nvPr/>
        </p:nvSpPr>
        <p:spPr>
          <a:xfrm>
            <a:off x="502478" y="3512051"/>
            <a:ext cx="541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PAR</a:t>
            </a:r>
            <a:endParaRPr lang="es-MX" dirty="0"/>
          </a:p>
        </p:txBody>
      </p:sp>
      <p:sp>
        <p:nvSpPr>
          <p:cNvPr id="24" name="23 CuadroTexto"/>
          <p:cNvSpPr txBox="1"/>
          <p:nvPr/>
        </p:nvSpPr>
        <p:spPr>
          <a:xfrm>
            <a:off x="755576" y="2772000"/>
            <a:ext cx="755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PAL</a:t>
            </a:r>
            <a:endParaRPr lang="es-MX" dirty="0"/>
          </a:p>
        </p:txBody>
      </p:sp>
      <p:sp>
        <p:nvSpPr>
          <p:cNvPr id="25" name="24 CuadroTexto"/>
          <p:cNvSpPr txBox="1"/>
          <p:nvPr/>
        </p:nvSpPr>
        <p:spPr>
          <a:xfrm>
            <a:off x="3600000" y="3944089"/>
            <a:ext cx="649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PDHO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914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4716016" y="4824000"/>
            <a:ext cx="4924429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Medición de la nutrición</a:t>
            </a:r>
            <a:endParaRPr lang="es-E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4B309348-B86B-465E-9A3C-18E7018FEF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20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140189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 Gráfico"/>
          <p:cNvGraphicFramePr>
            <a:graphicFrameLocks/>
          </p:cNvGraphicFramePr>
          <p:nvPr/>
        </p:nvGraphicFramePr>
        <p:xfrm>
          <a:off x="395420" y="2132819"/>
          <a:ext cx="3746273" cy="3523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96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7E6150CB-36FD-46E8-8F7C-BCA881A87523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21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31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La desnutrición crónica (baja talla para la edad) en niños menores de 5 años 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dismi-nuyó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en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13.3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puntos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porcentuales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, al pasar de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26.9%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en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1988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a 13.6% en 2012.</a:t>
            </a:r>
          </a:p>
        </p:txBody>
      </p:sp>
      <p:sp>
        <p:nvSpPr>
          <p:cNvPr id="12302" name="8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>
                <a:latin typeface="Arial Narrow" pitchFamily="34" charset="0"/>
                <a:cs typeface="Arial" charset="0"/>
              </a:rPr>
              <a:t>ENSANUT 2012:</a:t>
            </a:r>
          </a:p>
        </p:txBody>
      </p:sp>
      <p:sp>
        <p:nvSpPr>
          <p:cNvPr id="12303" name="2 CuadroTexto"/>
          <p:cNvSpPr txBox="1">
            <a:spLocks noChangeArrowheads="1"/>
          </p:cNvSpPr>
          <p:nvPr/>
        </p:nvSpPr>
        <p:spPr bwMode="auto">
          <a:xfrm>
            <a:off x="1331913" y="2924175"/>
            <a:ext cx="7191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200"/>
              <a:t>26.9</a:t>
            </a:r>
          </a:p>
        </p:txBody>
      </p:sp>
      <p:sp>
        <p:nvSpPr>
          <p:cNvPr id="12304" name="16 CuadroTexto"/>
          <p:cNvSpPr txBox="1">
            <a:spLocks noChangeArrowheads="1"/>
          </p:cNvSpPr>
          <p:nvPr/>
        </p:nvSpPr>
        <p:spPr bwMode="auto">
          <a:xfrm>
            <a:off x="2124075" y="3354388"/>
            <a:ext cx="719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200"/>
              <a:t>21.5</a:t>
            </a:r>
          </a:p>
        </p:txBody>
      </p:sp>
      <p:sp>
        <p:nvSpPr>
          <p:cNvPr id="12305" name="17 CuadroTexto"/>
          <p:cNvSpPr txBox="1">
            <a:spLocks noChangeArrowheads="1"/>
          </p:cNvSpPr>
          <p:nvPr/>
        </p:nvSpPr>
        <p:spPr bwMode="auto">
          <a:xfrm>
            <a:off x="2916238" y="3765550"/>
            <a:ext cx="719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200"/>
              <a:t>15.5</a:t>
            </a:r>
          </a:p>
        </p:txBody>
      </p:sp>
      <p:sp>
        <p:nvSpPr>
          <p:cNvPr id="12306" name="18 CuadroTexto"/>
          <p:cNvSpPr txBox="1">
            <a:spLocks noChangeArrowheads="1"/>
          </p:cNvSpPr>
          <p:nvPr/>
        </p:nvSpPr>
        <p:spPr bwMode="auto">
          <a:xfrm>
            <a:off x="3635375" y="3860800"/>
            <a:ext cx="7207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200"/>
              <a:t>13.6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7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ENSANUT: Encuesta Nacional de Salud y </a:t>
            </a:r>
            <a:r>
              <a:rPr lang="es-MX" sz="1100" dirty="0" smtClean="0">
                <a:latin typeface="Arial Narrow" pitchFamily="34" charset="0"/>
              </a:rPr>
              <a:t>Nutrición.</a:t>
            </a:r>
            <a:endParaRPr lang="es-MX" sz="1100" dirty="0">
              <a:latin typeface="Arial Narrow" pitchFamily="34" charset="0"/>
            </a:endParaRPr>
          </a:p>
        </p:txBody>
      </p:sp>
      <p:sp>
        <p:nvSpPr>
          <p:cNvPr id="18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nutrición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41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://sucesosmonterrey.com/wp-content/uploads/2009/09/pobreza1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95420" y="2132820"/>
            <a:ext cx="3752480" cy="3495520"/>
          </a:xfrm>
          <a:prstGeom prst="rect">
            <a:avLst/>
          </a:prstGeom>
          <a:noFill/>
          <a:ln w="31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0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12994F72-ED4B-49AF-BDFD-7CDC76627224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22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El número absoluto de niños con 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desnu-trición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crónica en 2012 era de 1.5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millo-</a:t>
            </a:r>
            <a:r>
              <a:rPr lang="es-MX" sz="2000" b="1" dirty="0" err="1" smtClean="0">
                <a:latin typeface="Arial Narrow" pitchFamily="34" charset="0"/>
                <a:cs typeface="Arial" pitchFamily="34" charset="0"/>
              </a:rPr>
              <a:t>nes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, cifra similar a la registrada en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2006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(1.4 millones).</a:t>
            </a:r>
          </a:p>
        </p:txBody>
      </p:sp>
      <p:sp>
        <p:nvSpPr>
          <p:cNvPr id="13325" name="8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>
                <a:latin typeface="Arial Narrow" pitchFamily="34" charset="0"/>
                <a:cs typeface="Arial" charset="0"/>
              </a:rPr>
              <a:t>ENSANUT 2012: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ENSANUT: Encuesta Nacional de Salud y </a:t>
            </a:r>
            <a:r>
              <a:rPr lang="es-MX" sz="1100" dirty="0" smtClean="0">
                <a:latin typeface="Arial Narrow" pitchFamily="34" charset="0"/>
              </a:rPr>
              <a:t>Nutrición.</a:t>
            </a:r>
            <a:endParaRPr lang="es-MX" sz="1100" dirty="0">
              <a:latin typeface="Arial Narrow" pitchFamily="34" charset="0"/>
            </a:endParaRPr>
          </a:p>
        </p:txBody>
      </p:sp>
      <p:sp>
        <p:nvSpPr>
          <p:cNvPr id="11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nutrición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76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420" y="2132821"/>
            <a:ext cx="3747252" cy="349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44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FFCF38AA-387D-4795-8B40-D971D8E58B53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23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31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La prevalencia de emaciación fue de  1.6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%, 4.6 puntos porcentuales menor que la registrada en 1988 de 6.2%.</a:t>
            </a:r>
            <a:endParaRPr lang="es-MX" sz="20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349" name="14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ENSANUT 2012: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198000" y="5996027"/>
            <a:ext cx="7921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ENSANUT: Encuesta Nacional de Salud y </a:t>
            </a:r>
            <a:r>
              <a:rPr lang="es-MX" sz="1100" dirty="0" smtClean="0">
                <a:latin typeface="Arial Narrow" pitchFamily="34" charset="0"/>
              </a:rPr>
              <a:t>Nutrición.</a:t>
            </a:r>
          </a:p>
          <a:p>
            <a:pPr algn="just"/>
            <a:r>
              <a:rPr lang="es-MX" sz="1100" dirty="0">
                <a:latin typeface="Arial" pitchFamily="34" charset="0"/>
                <a:cs typeface="Arial" pitchFamily="34" charset="0"/>
              </a:rPr>
              <a:t>Emaciación</a:t>
            </a:r>
            <a:r>
              <a:rPr lang="es-MX" sz="11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MX" sz="1100" dirty="0">
                <a:latin typeface="Arial" pitchFamily="34" charset="0"/>
                <a:cs typeface="Arial" pitchFamily="34" charset="0"/>
              </a:rPr>
              <a:t>es el estado de desnutrición aguda o bajo peso para la talla</a:t>
            </a:r>
            <a:r>
              <a:rPr lang="es-MX" sz="1100" dirty="0" smtClean="0">
                <a:latin typeface="Arial" pitchFamily="34" charset="0"/>
                <a:cs typeface="Arial" pitchFamily="34" charset="0"/>
              </a:rPr>
              <a:t>.</a:t>
            </a:r>
            <a:endParaRPr lang="es-MX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nutrición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4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420" y="2132819"/>
            <a:ext cx="3744520" cy="3495521"/>
          </a:xfrm>
          <a:prstGeom prst="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6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D8534298-F302-40AB-8A71-7C3F3B96FFB6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24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31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La prevalencia de anemia en niños me-</a:t>
            </a:r>
            <a:r>
              <a:rPr lang="es-MX" sz="2000" b="1" dirty="0" err="1">
                <a:latin typeface="Arial Narrow" pitchFamily="34" charset="0"/>
                <a:cs typeface="Arial" pitchFamily="34" charset="0"/>
              </a:rPr>
              <a:t>nores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 de 5 años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disminuyó en 8.3 puntos porcentuales, al pasar de 31.6% en 1999 a 23.3% en 2012.</a:t>
            </a:r>
            <a:endParaRPr lang="es-MX" sz="20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373" name="14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>
                <a:latin typeface="Arial Narrow" pitchFamily="34" charset="0"/>
                <a:cs typeface="Arial" charset="0"/>
              </a:rPr>
              <a:t>ENSANUT 2012: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ENSANUT: Encuesta Nacional de Salud y </a:t>
            </a:r>
            <a:r>
              <a:rPr lang="es-MX" sz="1100" dirty="0" smtClean="0">
                <a:latin typeface="Arial Narrow" pitchFamily="34" charset="0"/>
              </a:rPr>
              <a:t>Nutrición.</a:t>
            </a:r>
            <a:endParaRPr lang="es-MX" sz="1100" dirty="0">
              <a:latin typeface="Arial Narrow" pitchFamily="34" charset="0"/>
            </a:endParaRPr>
          </a:p>
        </p:txBody>
      </p:sp>
      <p:sp>
        <p:nvSpPr>
          <p:cNvPr id="11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nutrición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75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2 Gráfico"/>
          <p:cNvGraphicFramePr>
            <a:graphicFrameLocks/>
          </p:cNvGraphicFramePr>
          <p:nvPr/>
        </p:nvGraphicFramePr>
        <p:xfrm>
          <a:off x="395421" y="2137595"/>
          <a:ext cx="3747252" cy="3490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22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39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9BE39810-D224-4D73-8311-92820D52A66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25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317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El sobrepeso en niños menores de 5 años se incrementó en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1.9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puntos </a:t>
            </a:r>
            <a:r>
              <a:rPr lang="es-MX" sz="2000" b="1" dirty="0" err="1">
                <a:latin typeface="Arial Narrow" pitchFamily="34" charset="0"/>
                <a:cs typeface="Arial" pitchFamily="34" charset="0"/>
              </a:rPr>
              <a:t>porcentua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-les, al pasar de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7.8%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en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1988 a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9.7% en 2012.</a:t>
            </a:r>
          </a:p>
        </p:txBody>
      </p:sp>
      <p:sp>
        <p:nvSpPr>
          <p:cNvPr id="16397" name="14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>
                <a:latin typeface="Arial Narrow" pitchFamily="34" charset="0"/>
                <a:cs typeface="Arial" charset="0"/>
              </a:rPr>
              <a:t>ENSANUT 2012:</a:t>
            </a:r>
          </a:p>
        </p:txBody>
      </p:sp>
      <p:sp>
        <p:nvSpPr>
          <p:cNvPr id="16398" name="11 CuadroTexto"/>
          <p:cNvSpPr txBox="1">
            <a:spLocks noChangeArrowheads="1"/>
          </p:cNvSpPr>
          <p:nvPr/>
        </p:nvSpPr>
        <p:spPr bwMode="auto">
          <a:xfrm>
            <a:off x="1116013" y="3584575"/>
            <a:ext cx="719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200"/>
              <a:t>7.8</a:t>
            </a:r>
          </a:p>
        </p:txBody>
      </p:sp>
      <p:sp>
        <p:nvSpPr>
          <p:cNvPr id="16399" name="15 CuadroTexto"/>
          <p:cNvSpPr txBox="1">
            <a:spLocks noChangeArrowheads="1"/>
          </p:cNvSpPr>
          <p:nvPr/>
        </p:nvSpPr>
        <p:spPr bwMode="auto">
          <a:xfrm>
            <a:off x="1908175" y="2924175"/>
            <a:ext cx="7191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200"/>
              <a:t>8.8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ENSANUT: Encuesta Nacional de Salud y </a:t>
            </a:r>
            <a:r>
              <a:rPr lang="es-MX" sz="1100" dirty="0" smtClean="0">
                <a:latin typeface="Arial Narrow" pitchFamily="34" charset="0"/>
              </a:rPr>
              <a:t>Nutrición.</a:t>
            </a:r>
            <a:endParaRPr lang="es-MX" sz="1100" dirty="0">
              <a:latin typeface="Arial Narrow" pitchFamily="34" charset="0"/>
            </a:endParaRPr>
          </a:p>
        </p:txBody>
      </p:sp>
      <p:sp>
        <p:nvSpPr>
          <p:cNvPr id="13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nutrición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14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1 Gráfico"/>
          <p:cNvGraphicFramePr/>
          <p:nvPr/>
        </p:nvGraphicFramePr>
        <p:xfrm>
          <a:off x="395420" y="2132820"/>
          <a:ext cx="3755218" cy="3495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46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AB248A4C-0F24-428C-A4EB-B9170FF0366F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26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470" name="10 Rectángulo"/>
          <p:cNvSpPr>
            <a:spLocks noChangeArrowheads="1"/>
          </p:cNvSpPr>
          <p:nvPr/>
        </p:nvSpPr>
        <p:spPr bwMode="auto">
          <a:xfrm>
            <a:off x="276225" y="1139825"/>
            <a:ext cx="875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2000" b="1" dirty="0" smtClean="0">
                <a:latin typeface="Arial Narrow" pitchFamily="34" charset="0"/>
                <a:cs typeface="Arial" charset="0"/>
              </a:rPr>
              <a:t>CEPAL-UNICEF, 2010:</a:t>
            </a:r>
            <a:endParaRPr lang="es-MX" sz="20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4367750" y="3789050"/>
            <a:ext cx="45476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 pitchFamily="34" charset="0"/>
              </a:rPr>
              <a:t>México ocupó el quinto lugar en niveles de desnutrición crónica en niños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meno-res </a:t>
            </a:r>
            <a:r>
              <a:rPr lang="es-MX" sz="2000" b="1" dirty="0">
                <a:latin typeface="Arial Narrow" pitchFamily="34" charset="0"/>
                <a:cs typeface="Arial" pitchFamily="34" charset="0"/>
              </a:rPr>
              <a:t>de 5 años entre los países de América Latina y el Caribe.</a:t>
            </a:r>
          </a:p>
        </p:txBody>
      </p:sp>
      <p:sp>
        <p:nvSpPr>
          <p:cNvPr id="14" name="5 CuadroTexto"/>
          <p:cNvSpPr txBox="1">
            <a:spLocks noChangeArrowheads="1"/>
          </p:cNvSpPr>
          <p:nvPr/>
        </p:nvSpPr>
        <p:spPr bwMode="auto">
          <a:xfrm>
            <a:off x="198000" y="5996027"/>
            <a:ext cx="7921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>
                <a:latin typeface="Arial Narrow" pitchFamily="34" charset="0"/>
              </a:rPr>
              <a:t>CEPAL: Comisión Económica para América Latina</a:t>
            </a:r>
            <a:r>
              <a:rPr lang="es-ES" sz="1100" dirty="0">
                <a:latin typeface="Arial Narrow" pitchFamily="34" charset="0"/>
              </a:rPr>
              <a:t>.</a:t>
            </a:r>
            <a:endParaRPr lang="es-MX" sz="1100" dirty="0">
              <a:latin typeface="Arial Narrow" pitchFamily="34" charset="0"/>
            </a:endParaRPr>
          </a:p>
          <a:p>
            <a:pPr algn="just"/>
            <a:r>
              <a:rPr lang="es-ES" sz="1100" dirty="0">
                <a:latin typeface="Arial Narrow" pitchFamily="34" charset="0"/>
              </a:rPr>
              <a:t>UNICEF: </a:t>
            </a:r>
            <a:r>
              <a:rPr lang="es-MX" sz="1100" dirty="0">
                <a:latin typeface="Arial Narrow" pitchFamily="34" charset="0"/>
              </a:rPr>
              <a:t>Fondo de las Naciones Unidas para la Infancia</a:t>
            </a:r>
            <a:r>
              <a:rPr lang="es-MX" sz="1100" b="1" dirty="0">
                <a:latin typeface="Arial Narrow" pitchFamily="34" charset="0"/>
              </a:rPr>
              <a:t>.</a:t>
            </a:r>
            <a:endParaRPr lang="es-ES" sz="1100" b="1" dirty="0">
              <a:latin typeface="Arial Narrow" pitchFamily="34" charset="0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0" name="11 CuadroTexto"/>
          <p:cNvSpPr txBox="1">
            <a:spLocks noChangeArrowheads="1"/>
          </p:cNvSpPr>
          <p:nvPr/>
        </p:nvSpPr>
        <p:spPr bwMode="auto">
          <a:xfrm>
            <a:off x="4513263" y="365125"/>
            <a:ext cx="4321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200" dirty="0" smtClean="0">
                <a:latin typeface="Arial Narrow" pitchFamily="34" charset="0"/>
                <a:cs typeface="Arial" charset="0"/>
              </a:rPr>
              <a:t>Medición de la nutrición</a:t>
            </a:r>
            <a:endParaRPr lang="es-MX" sz="2200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0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4410000" y="5060950"/>
            <a:ext cx="4248150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8775" indent="-358775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IV</a:t>
            </a:r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Consideraciones</a:t>
            </a:r>
            <a:endParaRPr lang="es-E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480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EF6BAB35-6DF4-45DC-8E7C-A0B1A4686BB7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27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000" b="1" dirty="0" smtClean="0">
              <a:latin typeface="Arial Narrow" pitchFamily="34" charset="0"/>
              <a:cs typeface="Arial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Arial"/>
              </a:rPr>
              <a:t>Los resultados de la fiscalización supe-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rior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 muestran la necesidad de fortalecer las políticas públicas enfocadas a romper el ciclo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integeneracional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 de la pobreza y mejorar sustancialmente la coordinación entre los distintos órdenes de gobierno.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50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2BADB48B-CE41-4301-B76B-9BF184A2299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28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88956" y="190482"/>
            <a:ext cx="8640762" cy="738188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200" b="1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IV. </a:t>
            </a:r>
            <a:r>
              <a:rPr lang="es-MX" sz="2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Consideraciones</a:t>
            </a:r>
            <a:endParaRPr lang="es-ES" sz="2200" b="1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Arial"/>
              </a:rPr>
              <a:t>Se requiere identificar las causas por las cuales el retiro de leche por beneficiario fue menor que la dotación establecida en las reglas de operación del PASL, a fin de realizar las acciones que permitan cum-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plir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 con el objetivo de </a:t>
            </a:r>
            <a:r>
              <a:rPr lang="es-MX" sz="2000" b="1" dirty="0" smtClean="0">
                <a:latin typeface="Arial Narrow" pitchFamily="34" charset="0"/>
                <a:cs typeface="Arial" pitchFamily="34" charset="0"/>
              </a:rPr>
              <a:t>mejorar la nutrición de la población en pobreza patrimonial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.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50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2BADB48B-CE41-4301-B76B-9BF184A2299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29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88956" y="190482"/>
            <a:ext cx="8640762" cy="738188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200" b="1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IV. </a:t>
            </a:r>
            <a:r>
              <a:rPr lang="es-MX" sz="2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Consideraciones</a:t>
            </a:r>
            <a:endParaRPr lang="es-ES" sz="2200" b="1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4184075" y="4824000"/>
            <a:ext cx="4924429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Programa de Apoyo Alimentario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(PAL)</a:t>
            </a:r>
            <a:endParaRPr lang="es-E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4B309348-B86B-465E-9A3C-18E7018FEF7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4470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Arial"/>
              </a:rPr>
              <a:t>Se requiere identificar las causas por las cuales el 94.3% de las familias beneficia-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rias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 del PDHO que recibieron los apoyos durante un periodo de 6 años continuaron en situación de pobreza, a fin de realizar las acciones que permitan cumplir con el objetivo de contribuir a la ruptura del ciclo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intergeneracional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 de la pobreza.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50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2BADB48B-CE41-4301-B76B-9BF184A2299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30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88956" y="190482"/>
            <a:ext cx="8640762" cy="738188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200" b="1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IV. </a:t>
            </a:r>
            <a:r>
              <a:rPr lang="es-MX" sz="2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Consideraciones</a:t>
            </a:r>
            <a:endParaRPr lang="es-ES" sz="2200" b="1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Arial"/>
              </a:rPr>
              <a:t>Se requiere realizar las acciones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necesa-rias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 que permitan incrementar la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cober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-tura del PAR en las localidades de alta y muy alta marginación de entre 200 y 2,500 habitantes, con el abasto de productos básicos a precios inferiores a los que ofrecen las alternativas de abasto de esas localidades.</a:t>
            </a: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50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2BADB48B-CE41-4301-B76B-9BF184A2299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31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88956" y="190482"/>
            <a:ext cx="8640762" cy="738188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200" b="1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IV. </a:t>
            </a:r>
            <a:r>
              <a:rPr lang="es-MX" sz="2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Consideraciones</a:t>
            </a:r>
            <a:endParaRPr lang="es-ES" sz="2200" b="1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Arial"/>
              </a:rPr>
              <a:t>Se requiere evaluar el alcance del PAL, a fin de que se especifiquen los sectores que deben intervenir para asegurar el cumplimiento del objetivo de mejorar la nutrición de los niños menores de 5 años y de las mujeres embarazadas o en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perio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-do de lactancia.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50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2BADB48B-CE41-4301-B76B-9BF184A2299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32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88956" y="190482"/>
            <a:ext cx="8640762" cy="738188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200" b="1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IV. </a:t>
            </a:r>
            <a:r>
              <a:rPr lang="es-MX" sz="2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Consideraciones</a:t>
            </a:r>
            <a:endParaRPr lang="es-ES" sz="2200" b="1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4420800" y="4878000"/>
            <a:ext cx="4248150" cy="81597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8775" indent="-358775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s-MX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Cruzada </a:t>
            </a: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Nacional Contra el Hambre</a:t>
            </a:r>
            <a:endParaRPr lang="es-ES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480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EF6BAB35-6DF4-45DC-8E7C-A0B1A4686BB7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33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ttp://ts1.mm.bing.net/th?id=H.4614904693000020&amp;pid=1.7&amp;w=209&amp;h=143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Arial"/>
              </a:rPr>
              <a:t>Conjuntar esfuerzos y recursos de la Fe-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deración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, las entidades federativas, los municipios, los sectores público, social y privado y de organismos e instituciones internacionales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06507" name="5 CuadroTexto"/>
          <p:cNvSpPr txBox="1">
            <a:spLocks noChangeArrowheads="1"/>
          </p:cNvSpPr>
          <p:nvPr/>
        </p:nvSpPr>
        <p:spPr bwMode="auto">
          <a:xfrm>
            <a:off x="201613" y="6100763"/>
            <a:ext cx="85979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>
                <a:latin typeface="Arial Narrow" pitchFamily="34" charset="0"/>
              </a:rPr>
              <a:t>DOF: Diario Oficial de la Federación</a:t>
            </a: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650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2BADB48B-CE41-4301-B76B-9BF184A22998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34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1" name="20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 smtClean="0">
                <a:latin typeface="Arial Narrow" pitchFamily="34" charset="0"/>
                <a:cs typeface="Arial" charset="0"/>
              </a:rPr>
              <a:t>Mandato</a:t>
            </a:r>
            <a:endParaRPr lang="es-MX" sz="2000" dirty="0">
              <a:latin typeface="Arial Narrow" pitchFamily="34" charset="0"/>
              <a:cs typeface="Arial" charset="0"/>
            </a:endParaRPr>
          </a:p>
        </p:txBody>
      </p:sp>
      <p:sp>
        <p:nvSpPr>
          <p:cNvPr id="12" name="10 Rectángulo"/>
          <p:cNvSpPr>
            <a:spLocks noChangeArrowheads="1"/>
          </p:cNvSpPr>
          <p:nvPr/>
        </p:nvSpPr>
        <p:spPr bwMode="auto">
          <a:xfrm>
            <a:off x="268318" y="1150938"/>
            <a:ext cx="85661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/>
              </a:rPr>
              <a:t>El 22 de enero de 2013 se publicó en el DOF el Decreto por el que se establece el Sistema Nacional para la Cruzada contra el Hambre.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AHORR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/>
              </a:rPr>
              <a:t>Cero hambre a partir de una alimentación y nutrición adecuada de las personas en pobreza multidimensional extrema 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e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insu-ficiencia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 alimentaria; eliminar la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desnutri-ción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 infantil aguda y mejorar los indica-dores de peso y talla de la niñez.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8555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E4E0DC73-7637-4D4A-807B-C3DD89A9A6A3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35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8558" name="20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>
                <a:latin typeface="Arial Narrow" pitchFamily="34" charset="0"/>
                <a:cs typeface="Arial" charset="0"/>
              </a:rPr>
              <a:t>Objetivos</a:t>
            </a:r>
          </a:p>
        </p:txBody>
      </p:sp>
      <p:pic>
        <p:nvPicPr>
          <p:cNvPr id="108559" name="Picture 2" descr="http://www.fao.org/docrep/x4400s/x4400s41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5126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2" name="10 Rectángulo"/>
          <p:cNvSpPr>
            <a:spLocks noChangeArrowheads="1"/>
          </p:cNvSpPr>
          <p:nvPr/>
        </p:nvSpPr>
        <p:spPr bwMode="auto">
          <a:xfrm>
            <a:off x="268318" y="1150938"/>
            <a:ext cx="866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/>
              </a:rPr>
              <a:t>Sistema Nacional para la Cruzada contra el Hambre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HORR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/>
              </a:rPr>
              <a:t>La 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Cruzada Nacional Contra el Hambre se </a:t>
            </a:r>
            <a:r>
              <a:rPr lang="es-MX" sz="2000" b="1" dirty="0">
                <a:latin typeface="Arial Narrow" pitchFamily="34" charset="0"/>
                <a:cs typeface="Arial"/>
              </a:rPr>
              <a:t>implementará en una primera etapa en 400 municipios en las 32 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entidades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fede-rativas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. 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162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09CB83F9-90DF-44EE-88E0-BC2F3EA2A61C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36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1630" name="7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>
                <a:latin typeface="Arial Narrow" pitchFamily="34" charset="0"/>
                <a:cs typeface="Arial" charset="0"/>
              </a:rPr>
              <a:t>Población objetivo</a:t>
            </a:r>
          </a:p>
        </p:txBody>
      </p:sp>
      <p:pic>
        <p:nvPicPr>
          <p:cNvPr id="111631" name="Picture 2" descr="http://upload.wikimedia.org/wikipedia/commons/thumb/9/9b/Municipios_Cruzada_contra_el_Hambre.svg/1000px-Municipios_Cruzada_contra_el_Hambre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solidFill>
            <a:srgbClr val="B9CDE5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5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4" name="10 Rectángulo"/>
          <p:cNvSpPr>
            <a:spLocks noChangeArrowheads="1"/>
          </p:cNvSpPr>
          <p:nvPr/>
        </p:nvSpPr>
        <p:spPr bwMode="auto">
          <a:xfrm>
            <a:off x="268318" y="1150938"/>
            <a:ext cx="866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/>
              </a:rPr>
              <a:t>Sistema Nacional para la Cruzada contra el Hambre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10 Imagen" descr="familia 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/>
              </a:rPr>
              <a:t>Los municipios 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fueron seleccionados </a:t>
            </a:r>
            <a:r>
              <a:rPr lang="es-MX" sz="2000" b="1" dirty="0">
                <a:latin typeface="Arial Narrow" pitchFamily="34" charset="0"/>
                <a:cs typeface="Arial"/>
              </a:rPr>
              <a:t>con base en la incidencia de pobreza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extre-ma</a:t>
            </a:r>
            <a:r>
              <a:rPr lang="es-MX" sz="2000" b="1" dirty="0">
                <a:latin typeface="Arial Narrow" pitchFamily="34" charset="0"/>
                <a:cs typeface="Arial"/>
              </a:rPr>
              <a:t>, así como en el número de personas en esta condición y personas con </a:t>
            </a:r>
            <a:r>
              <a:rPr lang="es-MX" sz="2000" b="1" dirty="0" err="1" smtClean="0">
                <a:latin typeface="Arial Narrow" pitchFamily="34" charset="0"/>
                <a:cs typeface="Arial"/>
              </a:rPr>
              <a:t>insu-ficiencia</a:t>
            </a:r>
            <a:r>
              <a:rPr lang="es-MX" sz="2000" b="1" dirty="0" smtClean="0">
                <a:latin typeface="Arial Narrow" pitchFamily="34" charset="0"/>
                <a:cs typeface="Arial"/>
              </a:rPr>
              <a:t> alimentaria.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265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7B0DA955-B346-42B8-BC4A-998BD2E2D41E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37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2654" name="7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 Narrow" pitchFamily="34" charset="0"/>
                <a:cs typeface="Arial" charset="0"/>
              </a:rPr>
              <a:t>Criterios de selección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6" name="10 Rectángulo"/>
          <p:cNvSpPr>
            <a:spLocks noChangeArrowheads="1"/>
          </p:cNvSpPr>
          <p:nvPr/>
        </p:nvSpPr>
        <p:spPr bwMode="auto">
          <a:xfrm>
            <a:off x="268318" y="1150938"/>
            <a:ext cx="866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/>
              </a:rPr>
              <a:t>Sistema Nacional para la Cruzada contra el Hambre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  <a:cs typeface="Arial"/>
              </a:rPr>
              <a:t>En la estrategia participan 70 programas federales, entre los cuales se encuentran el PDHO, el PASL, el PAL y el PAR. </a:t>
            </a: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69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31D826A6-1ED9-4316-8A91-4A97F6FD2B1F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38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14702" name="Picture 2" descr="http://ts4.mm.bing.net/th?id=H.4619706475544683&amp;pid=1.7&amp;w=147&amp;h=147&amp;c=7&amp;r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2" name="10 Rectángulo"/>
          <p:cNvSpPr>
            <a:spLocks noChangeArrowheads="1"/>
          </p:cNvSpPr>
          <p:nvPr/>
        </p:nvSpPr>
        <p:spPr bwMode="auto">
          <a:xfrm>
            <a:off x="268318" y="1150938"/>
            <a:ext cx="866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/>
              </a:rPr>
              <a:t>Sistema Nacional para la Cruzada contra el Hambre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 smtClean="0">
                <a:latin typeface="Arial Narrow" pitchFamily="34" charset="0"/>
                <a:cs typeface="Arial" charset="0"/>
              </a:rPr>
              <a:t>Programas</a:t>
            </a:r>
            <a:endParaRPr lang="es-MX" sz="2000" dirty="0"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320514"/>
              </p:ext>
            </p:extLst>
          </p:nvPr>
        </p:nvGraphicFramePr>
        <p:xfrm>
          <a:off x="395288" y="2120900"/>
          <a:ext cx="3744912" cy="34983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2477437"/>
                <a:gridCol w="792336"/>
              </a:tblGrid>
              <a:tr h="29998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QUE PARTICIPAN EN LA CRUZADA NACIONAL CONTRA EL HAMBRE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Ramo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060"/>
                    </a:solidFill>
                  </a:tcPr>
                </a:tc>
              </a:tr>
              <a:tr h="246007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Hacienda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 Crédito Público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804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Desarrollo Social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Medio Ambiente y Recursos Naturales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60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Salud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3005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Agricultura, Ganadería, Desarrollo Rural, Pesca y Alimentación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60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Educación Pública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460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Economía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460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Trabajo y Previsión Social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5285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Reforma Agraria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647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Comunicaciones y Transportes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009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j-lt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Seguridad Pública</a:t>
                      </a:r>
                    </a:p>
                  </a:txBody>
                  <a:tcPr marL="9525" marR="9525" marT="9525" marB="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07"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j-lt"/>
                        </a:rPr>
                        <a:t>70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9" name="8 Rectángulo redondeado"/>
          <p:cNvSpPr/>
          <p:nvPr/>
        </p:nvSpPr>
        <p:spPr>
          <a:xfrm>
            <a:off x="4367750" y="3789050"/>
            <a:ext cx="45603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  <a:cs typeface="Arial"/>
              </a:rPr>
              <a:t>Los 70 programas que integran la cruzada se ubican en 11 ramos administrativos de la Administración Pública Federal. 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69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31D826A6-1ED9-4316-8A91-4A97F6FD2B1F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39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2" name="10 Rectángulo"/>
          <p:cNvSpPr>
            <a:spLocks noChangeArrowheads="1"/>
          </p:cNvSpPr>
          <p:nvPr/>
        </p:nvSpPr>
        <p:spPr bwMode="auto">
          <a:xfrm>
            <a:off x="268318" y="1150938"/>
            <a:ext cx="866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MX" sz="2000" b="1" dirty="0">
                <a:latin typeface="Arial Narrow" pitchFamily="34" charset="0"/>
                <a:cs typeface="Arial"/>
              </a:rPr>
              <a:t>Sistema Nacional para la Cruzada contra el Hambre</a:t>
            </a:r>
            <a:endParaRPr lang="es-MX" sz="2000" b="1" dirty="0">
              <a:latin typeface="Arial Narrow" pitchFamily="34" charset="0"/>
              <a:cs typeface="Arial" charset="0"/>
            </a:endParaRPr>
          </a:p>
        </p:txBody>
      </p:sp>
      <p:sp>
        <p:nvSpPr>
          <p:cNvPr id="10" name="7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 smtClean="0">
                <a:latin typeface="Arial Narrow" pitchFamily="34" charset="0"/>
                <a:cs typeface="Arial" charset="0"/>
              </a:rPr>
              <a:t>Programas</a:t>
            </a:r>
            <a:endParaRPr lang="es-MX" sz="2000" dirty="0"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5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http://www.oportunidades.gob.mx/Portal/work/sites/Web/resources/LocalContent/1610/3/com27_Interi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216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1805C7C6-A1D3-4526-9CA6-2361F4C028F4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4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2169" name="9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" charset="0"/>
                <a:cs typeface="Arial" charset="0"/>
              </a:rPr>
              <a:t>PAL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4" name="10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ES" sz="2000" b="1" dirty="0" smtClean="0">
                <a:latin typeface="Arial Narrow" pitchFamily="34" charset="0"/>
                <a:cs typeface="Arial" charset="0"/>
              </a:rPr>
              <a:t>RO 2010: 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e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 programa opera en localidades tanto del ámbito rural como del urbano donde habita la población objetivo.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   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indent="1588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s-MX" sz="2000" b="1" dirty="0" smtClean="0">
                <a:latin typeface="Arial Narrow" pitchFamily="34" charset="0"/>
              </a:rPr>
              <a:t>El </a:t>
            </a:r>
            <a:r>
              <a:rPr lang="es-MX" sz="2000" b="1" dirty="0">
                <a:latin typeface="Arial Narrow" pitchFamily="34" charset="0"/>
              </a:rPr>
              <a:t>PAL </a:t>
            </a:r>
            <a:r>
              <a:rPr lang="es-ES" sz="2000" b="1" dirty="0">
                <a:latin typeface="Arial Narrow" pitchFamily="34" charset="0"/>
              </a:rPr>
              <a:t>operó en 59,442 </a:t>
            </a:r>
            <a:r>
              <a:rPr lang="es-ES" sz="2000" b="1" dirty="0" smtClean="0">
                <a:latin typeface="Arial Narrow" pitchFamily="34" charset="0"/>
              </a:rPr>
              <a:t>localidades </a:t>
            </a:r>
            <a:r>
              <a:rPr lang="es-ES" sz="2000" b="1" dirty="0">
                <a:latin typeface="Arial Narrow" pitchFamily="34" charset="0"/>
              </a:rPr>
              <a:t>de las 32 entidades federativas, el 31.6% de las 188,114 localidades </a:t>
            </a:r>
            <a:r>
              <a:rPr lang="es-ES" sz="2000" b="1" dirty="0" smtClean="0">
                <a:latin typeface="Arial Narrow" pitchFamily="34" charset="0"/>
              </a:rPr>
              <a:t>potenciales</a:t>
            </a:r>
            <a:r>
              <a:rPr lang="es-ES" sz="2000" b="1" dirty="0">
                <a:latin typeface="Arial Narrow" pitchFamily="34" charset="0"/>
              </a:rPr>
              <a:t>.</a:t>
            </a:r>
          </a:p>
        </p:txBody>
      </p:sp>
      <p:sp>
        <p:nvSpPr>
          <p:cNvPr id="16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547495"/>
              </p:ext>
            </p:extLst>
          </p:nvPr>
        </p:nvGraphicFramePr>
        <p:xfrm>
          <a:off x="395288" y="2204864"/>
          <a:ext cx="8320116" cy="37895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HACIENDA Y CRÉDITO PÚBLICO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060"/>
                    </a:solidFill>
                  </a:tcPr>
                </a:tc>
              </a:tr>
              <a:tr h="174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Subsidio a la Prima del Seguro Agropecuario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9835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Apoyo a los Fondos de Aseguramiento Agropecuario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Programas Albergues Escolares Indígenas (PAEI)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763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Infraestructura Básica para la Atención de los Pueblos Indígenas (PIBAI)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1924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Fondos Regionales Indígenas (PFRI)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28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Organización Productiva para Mujeres Indígenas (POPMI)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664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Turismo Alternativo </a:t>
                      </a:r>
                      <a:r>
                        <a:rPr lang="pt-BR" sz="12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en</a:t>
                      </a:r>
                      <a:r>
                        <a:rPr lang="pt-BR" sz="12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Zonas 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Indígenas (PTAZI)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1809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Coordinación para el Apoyo a la Producción Indígena (PROCAPI)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970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Seguro para Contingencias Climatológicas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332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Manejo y Conservación de Recursos Naturales en Zonas Indígenas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1694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j-lt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Garantías Liquidas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56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Integral de Formación, Capacitación y Consultoría para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Productores e Intermediarios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Financieros Rurales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217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Constitución y Operación de Unidades de Promoción de Crédito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579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Reducción de Costos de Acceso al Crédito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941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que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Canaliza Apoyos para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el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Fomento 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los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Sectores Agropecuario, Forestal, Pesquero y Rural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102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Fortalecimiento de la Infraestructura Bancaria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146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Apoyos para la Inclusión Financiera y la Bancarización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69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31D826A6-1ED9-4316-8A91-4A97F6FD2B1F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40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4701" name="7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 smtClean="0">
                <a:latin typeface="Arial Narrow" pitchFamily="34" charset="0"/>
                <a:cs typeface="Arial" charset="0"/>
              </a:rPr>
              <a:t>Programas</a:t>
            </a:r>
            <a:endParaRPr lang="es-MX" sz="2000" dirty="0">
              <a:latin typeface="Arial Narrow" pitchFamily="34" charset="0"/>
              <a:cs typeface="Arial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5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509585"/>
              </p:ext>
            </p:extLst>
          </p:nvPr>
        </p:nvGraphicFramePr>
        <p:xfrm>
          <a:off x="395288" y="2761293"/>
          <a:ext cx="8320116" cy="3259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DESARROLLO SOCIAL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Abasto Social de Leche a cargo de </a:t>
                      </a:r>
                      <a:r>
                        <a:rPr lang="es-MX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Liconsa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, S.A. de C.V.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019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Abasto Rural a cargo de </a:t>
                      </a:r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Diconsa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, S.A. de C.V. (DICONSA)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38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Opciones Productivas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743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Programas del Fondo Nacional de Fomento a las Artesanías (FONART)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90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Vivienda Digna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2266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3 x 1 para Migrantes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4628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Empleo Temporal (PET)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789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Desarrollo Humano Oportunidades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2151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Vivienda Rural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647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Apoyo Alimentario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674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j-lt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Estancias Infantiles para Apoyar a Madres Trabajadoras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3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Pensión para Adultos Mayores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4398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para el Desarrollo de Zonas Prioritarias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600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Adquisición de Leche Nacional a Cargo de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LICONSA, S. A. de C. V.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69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31D826A6-1ED9-4316-8A91-4A97F6FD2B1F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41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4701" name="7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 smtClean="0">
                <a:latin typeface="Arial Narrow" pitchFamily="34" charset="0"/>
                <a:cs typeface="Arial" charset="0"/>
              </a:rPr>
              <a:t>Programas</a:t>
            </a:r>
            <a:endParaRPr lang="es-MX" sz="2000" dirty="0">
              <a:latin typeface="Arial Narrow" pitchFamily="34" charset="0"/>
              <a:cs typeface="Arial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5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066270"/>
              </p:ext>
            </p:extLst>
          </p:nvPr>
        </p:nvGraphicFramePr>
        <p:xfrm>
          <a:off x="395288" y="1124744"/>
          <a:ext cx="8320116" cy="30139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MEDIO AMBIENTE Y RECURSOS NATURALES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14960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ProÁrbol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.- Desarrollo Forestal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385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Conservación para el Desarrollo Sostenible (PROCODES)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901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Empleo Temporal (PET)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80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Agua Potable, Alcantarillado y Saneamiento en Zonas Urbanas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542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para la Construcción y Rehabilitación de Sistemas de Agua Potable y Saneamiento en </a:t>
                      </a:r>
                      <a:r>
                        <a:rPr lang="es-MX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ZonasRurales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903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Rehabilitación, Modernización y Equipamiento de Distritos de Riego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1265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7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ProÁrbol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.- Pago por Servicios Ambientales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426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8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ProÁrbol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 - Protección Forestal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87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Modernización y Tecnificación de Unidades de Riego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949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Tratamiento de Aguas Residuales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311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>
                          <a:effectLst/>
                          <a:latin typeface="+mj-lt"/>
                        </a:rPr>
                        <a:t>11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para incentivar el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Desarrollo Organizacional de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los Consejos de Cuenca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4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Mejora de Eficiencia Hídrica en Áreas Agrícolas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834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Fomento para la Conservación y Aprovechamiento Sustentable de la Vida Silvestre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69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31D826A6-1ED9-4316-8A91-4A97F6FD2B1F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42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4701" name="7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 smtClean="0">
                <a:latin typeface="Arial Narrow" pitchFamily="34" charset="0"/>
                <a:cs typeface="Arial" charset="0"/>
              </a:rPr>
              <a:t>Programas</a:t>
            </a:r>
            <a:endParaRPr lang="es-MX" sz="2000" dirty="0">
              <a:latin typeface="Arial Narrow" pitchFamily="34" charset="0"/>
              <a:cs typeface="Arial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952264"/>
              </p:ext>
            </p:extLst>
          </p:nvPr>
        </p:nvGraphicFramePr>
        <p:xfrm>
          <a:off x="395288" y="4343623"/>
          <a:ext cx="8320116" cy="1677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SALUD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32060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Desarrollo Humano Oportunidades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556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Atención a Familias y Población Vulnerable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72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Caravanas de la Salud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291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Seguro Médico Siglo XXI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Seguro Popular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56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6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Prevención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Contra la Obesidad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5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69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31D826A6-1ED9-4316-8A91-4A97F6FD2B1F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43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4701" name="7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 smtClean="0">
                <a:latin typeface="Arial Narrow" pitchFamily="34" charset="0"/>
                <a:cs typeface="Arial" charset="0"/>
              </a:rPr>
              <a:t>Programas</a:t>
            </a:r>
            <a:endParaRPr lang="es-MX" sz="2000" dirty="0">
              <a:latin typeface="Arial Narrow" pitchFamily="34" charset="0"/>
              <a:cs typeface="Arial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139534"/>
              </p:ext>
            </p:extLst>
          </p:nvPr>
        </p:nvGraphicFramePr>
        <p:xfrm>
          <a:off x="395288" y="1440000"/>
          <a:ext cx="8320116" cy="14747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AGRICULTURA, GANADERÍA, DESARROLLO RURAL, PESCA Y ALIMENTACIÓN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01218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PROCAMPO Productivo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3671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Prevención y Manejo de Riesgos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729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Desarrollo de Capacidades, Innovación Tecnológica y </a:t>
                      </a:r>
                      <a:r>
                        <a:rPr lang="es-MX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Extensionismo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Rural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309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Sustentabilidad de los Recursos Naturales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5452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5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Apoyo 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Inversión en Equipamiento e Infraestructura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424030"/>
              </p:ext>
            </p:extLst>
          </p:nvPr>
        </p:nvGraphicFramePr>
        <p:xfrm>
          <a:off x="395288" y="3132301"/>
          <a:ext cx="8320116" cy="14488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EDUCACIÓN PÚBLICA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46007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Desarrollo Humano Oportunidades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804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Becas de apoyo a la Educación Básica de Madres Jóvenes y Jóvenes Embarazadas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Escuelas de Tiempo Completo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Becas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926116"/>
              </p:ext>
            </p:extLst>
          </p:nvPr>
        </p:nvGraphicFramePr>
        <p:xfrm>
          <a:off x="395288" y="4788485"/>
          <a:ext cx="8320116" cy="12328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s-MX" sz="120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ECONOMÍA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246007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Fondo de </a:t>
                      </a:r>
                      <a:r>
                        <a:rPr lang="es-MX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Microfinanciamiento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a Mujeres Rurales (FOMMUR)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804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Fomento a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Economía Social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Nacional de Financiamiento al Microempresario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5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69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31D826A6-1ED9-4316-8A91-4A97F6FD2B1F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44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4701" name="7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 dirty="0" smtClean="0">
                <a:latin typeface="Arial Narrow" pitchFamily="34" charset="0"/>
                <a:cs typeface="Arial" charset="0"/>
              </a:rPr>
              <a:t>Programas</a:t>
            </a:r>
            <a:endParaRPr lang="es-MX" sz="2000" dirty="0">
              <a:latin typeface="Arial Narrow" pitchFamily="34" charset="0"/>
              <a:cs typeface="Arial" charset="0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6107126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MX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V. Cruzada </a:t>
            </a:r>
            <a:r>
              <a:rPr lang="es-MX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Nacional Contra el Hambre</a:t>
            </a:r>
            <a:endParaRPr lang="es-MX" sz="2200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320605"/>
              </p:ext>
            </p:extLst>
          </p:nvPr>
        </p:nvGraphicFramePr>
        <p:xfrm>
          <a:off x="395288" y="2627094"/>
          <a:ext cx="8320116" cy="10899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TRABAJO Y PREVISIÓN SOCIAL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4730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Programa de Apoyo al Empleo (PAE)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092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2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Programa de Atención a Situaciones de Contingencia Laboral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052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3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Programa de Apoyo para la Productividad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479829"/>
              </p:ext>
            </p:extLst>
          </p:nvPr>
        </p:nvGraphicFramePr>
        <p:xfrm>
          <a:off x="395288" y="3948008"/>
          <a:ext cx="8320116" cy="7051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COMUNICACIONES Y TRANSPORTES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20397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Programa de Empleo Temporal (PET)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200712"/>
              </p:ext>
            </p:extLst>
          </p:nvPr>
        </p:nvGraphicFramePr>
        <p:xfrm>
          <a:off x="395288" y="4884112"/>
          <a:ext cx="8320116" cy="7051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139"/>
                <a:gridCol w="7844977"/>
              </a:tblGrid>
              <a:tr h="299988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PROGRAMAS DEL RAMO</a:t>
                      </a:r>
                      <a:r>
                        <a:rPr lang="es-MX" sz="120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SEGURIDAD PÚBLICA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12735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Núm.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Programas</a:t>
                      </a:r>
                      <a:endParaRPr lang="es-MX" sz="12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72136">
                <a:tc>
                  <a:txBody>
                    <a:bodyPr/>
                    <a:lstStyle/>
                    <a:p>
                      <a:pPr algn="ctr" fontAlgn="b">
                        <a:tabLst/>
                      </a:pPr>
                      <a:r>
                        <a:rPr lang="es-MX" sz="1200" u="none" strike="noStrike" dirty="0" smtClean="0">
                          <a:effectLst/>
                          <a:latin typeface="+mj-lt"/>
                        </a:rPr>
                        <a:t>  1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Pago de cuota alimenticia por internos del fuero federal en custodia de los Gobiernos Estatales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5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pic>
        <p:nvPicPr>
          <p:cNvPr id="115718" name="2 Imagen" descr="color.w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54127"/>
            <a:ext cx="4056062" cy="1535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BD882DB0-12EB-474A-BC37-E3627714C413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45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\\M3cmartinez\presentación\SanMartinPeras%20%2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560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3192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0DB0A6FF-0A82-4662-A77B-C411037C4187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5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3198" name="13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" charset="0"/>
                <a:cs typeface="Arial" charset="0"/>
              </a:rPr>
              <a:t>PAL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2" name="10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RO </a:t>
            </a:r>
            <a:r>
              <a:rPr lang="es-ES" sz="2000" b="1" dirty="0" smtClean="0">
                <a:latin typeface="Arial Narrow" pitchFamily="34" charset="0"/>
                <a:cs typeface="Arial" charset="0"/>
              </a:rPr>
              <a:t>2010: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el programa opera en localidades tanto del ámbito rural como del urbano donde habita la población objetivo.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   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De</a:t>
            </a:r>
            <a:r>
              <a:rPr lang="es-ES" sz="2000" b="1" dirty="0">
                <a:latin typeface="Arial Narrow" pitchFamily="34" charset="0"/>
              </a:rPr>
              <a:t> las 59,442 localidades en que operó el PAL, el </a:t>
            </a:r>
            <a:r>
              <a:rPr lang="es-ES" sz="2000" b="1" dirty="0" smtClean="0">
                <a:latin typeface="Arial Narrow" pitchFamily="34" charset="0"/>
              </a:rPr>
              <a:t>88.0% </a:t>
            </a:r>
            <a:r>
              <a:rPr lang="es-ES" sz="2000" b="1" dirty="0">
                <a:latin typeface="Arial Narrow" pitchFamily="34" charset="0"/>
              </a:rPr>
              <a:t>era de alta y muy alta mar-</a:t>
            </a:r>
            <a:r>
              <a:rPr lang="es-ES" sz="2000" b="1" dirty="0" err="1">
                <a:latin typeface="Arial Narrow" pitchFamily="34" charset="0"/>
              </a:rPr>
              <a:t>ginación</a:t>
            </a:r>
            <a:r>
              <a:rPr lang="es-ES" sz="2000" b="1" dirty="0">
                <a:latin typeface="Arial Narrow" pitchFamily="34" charset="0"/>
              </a:rPr>
              <a:t>; el </a:t>
            </a:r>
            <a:r>
              <a:rPr lang="es-ES" sz="2000" b="1" dirty="0" smtClean="0">
                <a:latin typeface="Arial Narrow" pitchFamily="34" charset="0"/>
              </a:rPr>
              <a:t>5.2% </a:t>
            </a:r>
            <a:r>
              <a:rPr lang="es-ES" sz="2000" b="1" dirty="0">
                <a:latin typeface="Arial Narrow" pitchFamily="34" charset="0"/>
              </a:rPr>
              <a:t>era de marginación media, y el </a:t>
            </a:r>
            <a:r>
              <a:rPr lang="es-ES" sz="2000" b="1" dirty="0" smtClean="0">
                <a:latin typeface="Arial Narrow" pitchFamily="34" charset="0"/>
              </a:rPr>
              <a:t>6.9% </a:t>
            </a:r>
            <a:r>
              <a:rPr lang="es-ES" sz="2000" b="1" dirty="0">
                <a:latin typeface="Arial Narrow" pitchFamily="34" charset="0"/>
              </a:rPr>
              <a:t>de baja y muy baja. 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15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6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424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792690B0-2370-4965-A918-E73C42A5E309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6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4255" name="14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" charset="0"/>
                <a:cs typeface="Arial" charset="0"/>
              </a:rPr>
              <a:t>PAL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3" name="10 Rectángulo"/>
          <p:cNvSpPr>
            <a:spLocks noChangeArrowheads="1"/>
          </p:cNvSpPr>
          <p:nvPr/>
        </p:nvSpPr>
        <p:spPr bwMode="auto">
          <a:xfrm>
            <a:off x="268318" y="1150938"/>
            <a:ext cx="85661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RO </a:t>
            </a:r>
            <a:r>
              <a:rPr lang="es-ES" sz="2000" b="1" dirty="0" smtClean="0">
                <a:latin typeface="Arial Narrow" pitchFamily="34" charset="0"/>
                <a:cs typeface="Arial" charset="0"/>
              </a:rPr>
              <a:t>2010: 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e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 programa opera en localidades tanto del ámbito rural como del urbano donde habita la población objetivo.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   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El </a:t>
            </a:r>
            <a:r>
              <a:rPr lang="es-MX" sz="2000" b="1" dirty="0" smtClean="0">
                <a:latin typeface="Arial Narrow" pitchFamily="34" charset="0"/>
              </a:rPr>
              <a:t>95.7</a:t>
            </a:r>
            <a:r>
              <a:rPr lang="es-MX" sz="2000" b="1" dirty="0">
                <a:latin typeface="Arial Narrow" pitchFamily="34" charset="0"/>
              </a:rPr>
              <a:t>% de las localidades atendidas </a:t>
            </a:r>
            <a:r>
              <a:rPr lang="es-MX" sz="2000" b="1" dirty="0" err="1">
                <a:latin typeface="Arial Narrow" pitchFamily="34" charset="0"/>
              </a:rPr>
              <a:t>co-rrespondió</a:t>
            </a:r>
            <a:r>
              <a:rPr lang="es-MX" sz="2000" b="1" dirty="0">
                <a:latin typeface="Arial Narrow" pitchFamily="34" charset="0"/>
              </a:rPr>
              <a:t> al ámbito rural, en beneficio del </a:t>
            </a:r>
            <a:r>
              <a:rPr lang="es-MX" sz="2000" b="1" dirty="0" smtClean="0">
                <a:latin typeface="Arial Narrow" pitchFamily="34" charset="0"/>
              </a:rPr>
              <a:t>47.7% </a:t>
            </a:r>
            <a:r>
              <a:rPr lang="es-MX" sz="2000" b="1" dirty="0">
                <a:latin typeface="Arial Narrow" pitchFamily="34" charset="0"/>
              </a:rPr>
              <a:t>de las familias atendidas, y el 4.3% al ámbito urbano en beneficio del 52.9% de las familias.</a:t>
            </a:r>
          </a:p>
        </p:txBody>
      </p:sp>
      <p:sp>
        <p:nvSpPr>
          <p:cNvPr id="17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854160"/>
              </p:ext>
            </p:extLst>
          </p:nvPr>
        </p:nvGraphicFramePr>
        <p:xfrm>
          <a:off x="395288" y="2133600"/>
          <a:ext cx="3744912" cy="3505198"/>
        </p:xfrm>
        <a:graphic>
          <a:graphicData uri="http://schemas.openxmlformats.org/drawingml/2006/table">
            <a:tbl>
              <a:tblPr/>
              <a:tblGrid>
                <a:gridCol w="588640"/>
                <a:gridCol w="851768"/>
                <a:gridCol w="648072"/>
                <a:gridCol w="1008112"/>
                <a:gridCol w="648320"/>
              </a:tblGrid>
              <a:tr h="1050062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BENEFICIARIOS DEL </a:t>
                      </a: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PAL, POR </a:t>
                      </a:r>
                      <a:r>
                        <a:rPr lang="es-MX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ÁMBITO </a:t>
                      </a:r>
                      <a:endParaRPr lang="es-MX" sz="1200" b="1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  </a:t>
                      </a:r>
                      <a:r>
                        <a:rPr lang="es-MX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UBICACIÓN, </a:t>
                      </a: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2010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s-MX" sz="4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Localidades </a:t>
                      </a:r>
                      <a:r>
                        <a:rPr lang="es-MX" sz="1200" b="1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y </a:t>
                      </a:r>
                      <a:r>
                        <a:rPr lang="es-MX" sz="1200" b="1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familias)</a:t>
                      </a:r>
                      <a:endParaRPr lang="es-MX" sz="12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13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Ámbito</a:t>
                      </a: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Localidades</a:t>
                      </a: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Familias</a:t>
                      </a: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613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59,442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180009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100.0</a:t>
                      </a:r>
                    </a:p>
                  </a:txBody>
                  <a:tcPr marL="0" marR="108005" marT="0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28650" algn="l"/>
                        </a:tabLst>
                      </a:pPr>
                      <a:r>
                        <a:rPr lang="es-MX" sz="1200" b="1" kern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677,027</a:t>
                      </a:r>
                      <a:endParaRPr lang="es-MX" sz="1200" b="1" kern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100.0</a:t>
                      </a:r>
                    </a:p>
                  </a:txBody>
                  <a:tcPr marL="9525" marR="144007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613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Rural</a:t>
                      </a: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56,910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180009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95.7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108005" marT="0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318,668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47.7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144007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613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Urbano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2,532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180009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4.3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108005" marT="0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358,359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52.9</a:t>
                      </a:r>
                      <a:endParaRPr lang="es-MX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144007" marT="9523" marB="0">
                    <a:lnL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A7E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65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8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5269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5B8DB19E-1DC2-4FF1-AC28-D870BE5B4A34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7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5275" name="46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" charset="0"/>
                <a:cs typeface="Arial" charset="0"/>
              </a:rPr>
              <a:t>PAL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2" name="10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RO </a:t>
            </a:r>
            <a:r>
              <a:rPr lang="es-ES" sz="2000" b="1" dirty="0" smtClean="0">
                <a:latin typeface="Arial Narrow" pitchFamily="34" charset="0"/>
                <a:cs typeface="Arial" charset="0"/>
              </a:rPr>
              <a:t>2010: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el programa opera en localidades tanto del ámbito rural como del urbano donde habita la población objetivo.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   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latin typeface="Arial Narrow" pitchFamily="34" charset="0"/>
              </a:rPr>
              <a:t>En el 35.6% de las 59,442 localidades donde operó el PAL, también operó el </a:t>
            </a:r>
            <a:r>
              <a:rPr lang="es-MX" sz="2000" b="1" dirty="0" smtClean="0">
                <a:latin typeface="Arial Narrow" pitchFamily="34" charset="0"/>
              </a:rPr>
              <a:t>Programa </a:t>
            </a:r>
            <a:r>
              <a:rPr lang="es-MX" sz="2000" b="1" dirty="0">
                <a:latin typeface="Arial Narrow" pitchFamily="34" charset="0"/>
              </a:rPr>
              <a:t>Oportunidades, lo que originó inequidad en sus beneficiarios, quienes teniendo el mismo perfil socio-económico no reciben los mismos apoyos.</a:t>
            </a:r>
          </a:p>
        </p:txBody>
      </p:sp>
      <p:sp>
        <p:nvSpPr>
          <p:cNvPr id="13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328372"/>
              </p:ext>
            </p:extLst>
          </p:nvPr>
        </p:nvGraphicFramePr>
        <p:xfrm>
          <a:off x="395288" y="2133600"/>
          <a:ext cx="3744912" cy="3509978"/>
        </p:xfrm>
        <a:graphic>
          <a:graphicData uri="http://schemas.openxmlformats.org/drawingml/2006/table">
            <a:tbl>
              <a:tblPr/>
              <a:tblGrid>
                <a:gridCol w="1114272"/>
                <a:gridCol w="850488"/>
                <a:gridCol w="1780152"/>
              </a:tblGrid>
              <a:tr h="572920">
                <a:tc gridSpan="3">
                  <a:txBody>
                    <a:bodyPr/>
                    <a:lstStyle/>
                    <a:p>
                      <a:pPr algn="ctr"/>
                      <a:r>
                        <a:rPr lang="es-MX" sz="1200" b="1" dirty="0" smtClean="0">
                          <a:solidFill>
                            <a:schemeClr val="bg1"/>
                          </a:solidFill>
                        </a:rPr>
                        <a:t>APOYOS MONETARIOS DEL PAL Y DEL PROGRAMA OPORTUNIDADES, 2010</a:t>
                      </a:r>
                    </a:p>
                    <a:p>
                      <a:pPr algn="ctr"/>
                      <a:r>
                        <a:rPr lang="es-MX" sz="1200" b="1" dirty="0" smtClean="0">
                          <a:solidFill>
                            <a:schemeClr val="bg1"/>
                          </a:solidFill>
                        </a:rPr>
                        <a:t>(Pesos)</a:t>
                      </a:r>
                      <a:endParaRPr lang="es-MX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35269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Componente 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PAL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Oportunidades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266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Alimentario 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495.0 </a:t>
                      </a:r>
                      <a:endParaRPr lang="es-MX" sz="1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1,005.0</a:t>
                      </a:r>
                      <a:endParaRPr lang="es-MX" sz="1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9979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MX" sz="1200" b="1" dirty="0">
                        <a:latin typeface="+mn-lt"/>
                        <a:ea typeface="Times New Roman"/>
                      </a:endParaRP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Complementos nutricionales a </a:t>
                      </a: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niños menores </a:t>
                      </a: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de </a:t>
                      </a: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5 </a:t>
                      </a: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años y mujeres </a:t>
                      </a: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embarazadas </a:t>
                      </a: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o en periodo de </a:t>
                      </a:r>
                      <a:r>
                        <a:rPr lang="es-MX" sz="12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lac-tancia</a:t>
                      </a: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. (10 sobres </a:t>
                      </a: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bimestrales</a:t>
                      </a: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).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3266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Educativo 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s-MX" sz="12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n.a</a:t>
                      </a:r>
                      <a:r>
                        <a:rPr lang="es-MX" sz="1200" b="1" dirty="0" err="1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2,040.0 </a:t>
                      </a:r>
                      <a:endParaRPr lang="es-MX" sz="12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9672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Salud 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s-MX" sz="12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n.a</a:t>
                      </a:r>
                      <a:r>
                        <a:rPr lang="es-MX" sz="1200" b="1" dirty="0" err="1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Paquete básico </a:t>
                      </a:r>
                      <a:r>
                        <a:rPr lang="es-MX" sz="1200" b="1" dirty="0" err="1" smtClean="0">
                          <a:latin typeface="+mn-lt"/>
                          <a:ea typeface="Times New Roman"/>
                          <a:cs typeface="Times New Roman"/>
                        </a:rPr>
                        <a:t>garan</a:t>
                      </a:r>
                      <a:r>
                        <a:rPr lang="es-MX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-tizado </a:t>
                      </a:r>
                      <a:r>
                        <a:rPr lang="es-MX" sz="1200" b="1" dirty="0">
                          <a:latin typeface="+mn-lt"/>
                          <a:ea typeface="Times New Roman"/>
                          <a:cs typeface="Times New Roman"/>
                        </a:rPr>
                        <a:t>de salud 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57190"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000" b="1" dirty="0">
                          <a:latin typeface="+mn-lt"/>
                          <a:ea typeface="Times New Roman"/>
                          <a:cs typeface="Times New Roman"/>
                        </a:rPr>
                        <a:t>n.a. </a:t>
                      </a:r>
                      <a:r>
                        <a:rPr lang="es-MX" sz="1000" b="1" dirty="0" smtClean="0">
                          <a:latin typeface="+mn-lt"/>
                          <a:ea typeface="Times New Roman"/>
                          <a:cs typeface="Times New Roman"/>
                        </a:rPr>
                        <a:t>   No </a:t>
                      </a:r>
                      <a:r>
                        <a:rPr lang="es-MX" sz="1000" b="1" dirty="0">
                          <a:latin typeface="+mn-lt"/>
                          <a:ea typeface="Times New Roman"/>
                          <a:cs typeface="Times New Roman"/>
                        </a:rPr>
                        <a:t>aplicable.</a:t>
                      </a:r>
                    </a:p>
                  </a:txBody>
                  <a:tcPr marL="91444" marR="91444" marT="45710" marB="4571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\\M3cmartinez\presentación\Batopilas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133600"/>
            <a:ext cx="374491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18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264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0217E896-A10C-4414-9EEA-9D91B250835B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8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6270" name="16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" charset="0"/>
                <a:cs typeface="Arial" charset="0"/>
              </a:rPr>
              <a:t>PAL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4" name="10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RO </a:t>
            </a:r>
            <a:r>
              <a:rPr lang="es-ES" sz="2000" b="1" dirty="0" smtClean="0">
                <a:latin typeface="Arial Narrow" pitchFamily="34" charset="0"/>
                <a:cs typeface="Arial" charset="0"/>
              </a:rPr>
              <a:t>2010: 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la población objetivo son los hogares cuyos ingresos no exceden la línea de Bienestar Mínimo y que no son atendidos por el Programa Oportunidades. </a:t>
            </a:r>
          </a:p>
        </p:txBody>
      </p:sp>
      <p:sp>
        <p:nvSpPr>
          <p:cNvPr id="16" name="15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atin typeface="Arial Narrow" pitchFamily="34" charset="0"/>
                <a:cs typeface="Arial"/>
              </a:rPr>
              <a:t>En </a:t>
            </a:r>
            <a:r>
              <a:rPr lang="es-ES" sz="2000" b="1" dirty="0" smtClean="0">
                <a:latin typeface="Arial Narrow" pitchFamily="34" charset="0"/>
                <a:cs typeface="Arial"/>
              </a:rPr>
              <a:t>2010, </a:t>
            </a:r>
            <a:r>
              <a:rPr lang="es-ES" sz="2000" b="1" dirty="0">
                <a:latin typeface="Arial Narrow" pitchFamily="34" charset="0"/>
                <a:cs typeface="Arial"/>
              </a:rPr>
              <a:t>el PAL </a:t>
            </a:r>
            <a:r>
              <a:rPr lang="es-ES" sz="2000" b="1" dirty="0" smtClean="0">
                <a:latin typeface="Arial Narrow" pitchFamily="34" charset="0"/>
                <a:cs typeface="Arial"/>
              </a:rPr>
              <a:t>benefició a 677,027 </a:t>
            </a:r>
            <a:r>
              <a:rPr lang="es-ES" sz="2000" b="1" dirty="0" err="1" smtClean="0">
                <a:latin typeface="Arial Narrow" pitchFamily="34" charset="0"/>
                <a:cs typeface="Arial"/>
              </a:rPr>
              <a:t>hoga</a:t>
            </a:r>
            <a:r>
              <a:rPr lang="es-ES" sz="2000" b="1" dirty="0" smtClean="0">
                <a:latin typeface="Arial Narrow" pitchFamily="34" charset="0"/>
                <a:cs typeface="Arial"/>
              </a:rPr>
              <a:t>-res, el 5.5% de los 12.7 millones de </a:t>
            </a:r>
            <a:r>
              <a:rPr lang="es-ES" sz="2000" b="1" dirty="0" err="1" smtClean="0">
                <a:latin typeface="Arial Narrow" pitchFamily="34" charset="0"/>
                <a:cs typeface="Arial"/>
              </a:rPr>
              <a:t>hoga</a:t>
            </a:r>
            <a:r>
              <a:rPr lang="es-ES" sz="2000" b="1" dirty="0" smtClean="0">
                <a:latin typeface="Arial Narrow" pitchFamily="34" charset="0"/>
                <a:cs typeface="Arial"/>
              </a:rPr>
              <a:t>-res en situación de pobreza.</a:t>
            </a:r>
            <a:endParaRPr lang="es-MX" sz="2000" b="1" dirty="0">
              <a:latin typeface="Arial Narrow" pitchFamily="34" charset="0"/>
              <a:cs typeface="Arial"/>
            </a:endParaRPr>
          </a:p>
        </p:txBody>
      </p: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-3175" y="6462713"/>
          <a:ext cx="9144000" cy="422276"/>
        </p:xfrm>
        <a:graphic>
          <a:graphicData uri="http://schemas.openxmlformats.org/drawingml/2006/table">
            <a:tbl>
              <a:tblPr firstRow="1" bandRow="1"/>
              <a:tblGrid>
                <a:gridCol w="9144000"/>
              </a:tblGrid>
              <a:tr h="127137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E93AA"/>
                    </a:solidFill>
                  </a:tcPr>
                </a:tc>
              </a:tr>
              <a:tr h="145299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5579"/>
                    </a:solidFill>
                  </a:tcPr>
                </a:tc>
              </a:tr>
              <a:tr h="149840">
                <a:tc>
                  <a:txBody>
                    <a:bodyPr/>
                    <a:lstStyle>
                      <a:defPPr>
                        <a:defRPr lang="es-MX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s-MX" sz="100" dirty="0"/>
                    </a:p>
                  </a:txBody>
                  <a:tcPr marT="45651" marB="4565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4E"/>
                    </a:solidFill>
                  </a:tcPr>
                </a:tc>
              </a:tr>
            </a:tbl>
          </a:graphicData>
        </a:graphic>
      </p:graphicFrame>
      <p:sp>
        <p:nvSpPr>
          <p:cNvPr id="31" name="Line 4"/>
          <p:cNvSpPr>
            <a:spLocks noChangeShapeType="1"/>
          </p:cNvSpPr>
          <p:nvPr/>
        </p:nvSpPr>
        <p:spPr bwMode="auto">
          <a:xfrm>
            <a:off x="282575" y="723900"/>
            <a:ext cx="8642350" cy="0"/>
          </a:xfrm>
          <a:prstGeom prst="line">
            <a:avLst/>
          </a:prstGeom>
          <a:noFill/>
          <a:ln w="38100">
            <a:solidFill>
              <a:srgbClr val="00204E">
                <a:lumMod val="75000"/>
                <a:lumOff val="25000"/>
              </a:srgb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MX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7288" name="6 Marcador de número de diapositiva"/>
          <p:cNvSpPr txBox="1">
            <a:spLocks/>
          </p:cNvSpPr>
          <p:nvPr/>
        </p:nvSpPr>
        <p:spPr bwMode="auto">
          <a:xfrm>
            <a:off x="8150225" y="6581775"/>
            <a:ext cx="91916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rgbClr val="FFFFFF"/>
                </a:solidFill>
                <a:latin typeface="Arial" charset="0"/>
              </a:rPr>
              <a:t>ASF | </a:t>
            </a:r>
            <a:fld id="{BCDC65B5-173E-47DA-BCB7-F1CEAD72B205}" type="slidenum">
              <a:rPr lang="es-MX" sz="1100" b="1">
                <a:solidFill>
                  <a:srgbClr val="FFFFFF"/>
                </a:solidFill>
                <a:latin typeface="Arial" charset="0"/>
              </a:rPr>
              <a:pPr/>
              <a:t>9</a:t>
            </a:fld>
            <a:endParaRPr lang="es-MX" sz="1100" b="1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7294" name="11 CuadroTexto"/>
          <p:cNvSpPr txBox="1">
            <a:spLocks noChangeArrowheads="1"/>
          </p:cNvSpPr>
          <p:nvPr/>
        </p:nvSpPr>
        <p:spPr bwMode="auto">
          <a:xfrm>
            <a:off x="190500" y="6588125"/>
            <a:ext cx="8524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sz="1100" b="1">
                <a:solidFill>
                  <a:schemeClr val="bg1"/>
                </a:solidFill>
                <a:latin typeface="Arial" charset="0"/>
                <a:cs typeface="Arial" charset="0"/>
              </a:rPr>
              <a:t>R 5</a:t>
            </a:r>
          </a:p>
        </p:txBody>
      </p:sp>
      <p:sp>
        <p:nvSpPr>
          <p:cNvPr id="97295" name="14 CuadroTexto"/>
          <p:cNvSpPr txBox="1">
            <a:spLocks noChangeArrowheads="1"/>
          </p:cNvSpPr>
          <p:nvPr/>
        </p:nvSpPr>
        <p:spPr bwMode="auto">
          <a:xfrm>
            <a:off x="4513263" y="331788"/>
            <a:ext cx="43211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s-MX" sz="2000">
                <a:latin typeface="Arial" charset="0"/>
                <a:cs typeface="Arial" charset="0"/>
              </a:rPr>
              <a:t>PAL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250824" y="188913"/>
            <a:ext cx="4825245" cy="738187"/>
          </a:xfrm>
          <a:prstGeom prst="roundRect">
            <a:avLst>
              <a:gd name="adj" fmla="val 16667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es-ES" sz="2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III. </a:t>
            </a:r>
            <a:r>
              <a:rPr lang="es-ES" sz="22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Resultados</a:t>
            </a:r>
          </a:p>
        </p:txBody>
      </p:sp>
      <p:sp>
        <p:nvSpPr>
          <p:cNvPr id="14" name="10 Rectángulo"/>
          <p:cNvSpPr>
            <a:spLocks noChangeArrowheads="1"/>
          </p:cNvSpPr>
          <p:nvPr/>
        </p:nvSpPr>
        <p:spPr bwMode="auto">
          <a:xfrm>
            <a:off x="268318" y="1150938"/>
            <a:ext cx="85518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s-ES" sz="2000" b="1" dirty="0">
                <a:latin typeface="Arial Narrow" pitchFamily="34" charset="0"/>
                <a:cs typeface="Arial" charset="0"/>
              </a:rPr>
              <a:t>RO </a:t>
            </a:r>
            <a:r>
              <a:rPr lang="es-ES" sz="2000" b="1" dirty="0" smtClean="0">
                <a:latin typeface="Arial Narrow" pitchFamily="34" charset="0"/>
                <a:cs typeface="Arial" charset="0"/>
              </a:rPr>
              <a:t>2010: </a:t>
            </a:r>
            <a:r>
              <a:rPr lang="es-ES" sz="2000" b="1" dirty="0">
                <a:latin typeface="Arial Narrow" pitchFamily="34" charset="0"/>
                <a:cs typeface="Arial" charset="0"/>
              </a:rPr>
              <a:t>o</a:t>
            </a:r>
            <a:r>
              <a:rPr lang="es-MX" sz="2000" b="1" dirty="0" err="1">
                <a:latin typeface="Arial Narrow" pitchFamily="34" charset="0"/>
                <a:cs typeface="Arial" charset="0"/>
              </a:rPr>
              <a:t>torgar</a:t>
            </a:r>
            <a:r>
              <a:rPr lang="es-MX" sz="2000" b="1" dirty="0">
                <a:latin typeface="Arial Narrow" pitchFamily="34" charset="0"/>
                <a:cs typeface="Arial" charset="0"/>
              </a:rPr>
              <a:t> apoyos monetarios mensuales a las familias beneficiarias para mejorar la cantidad, calidad y diversidad de su alimentación.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4367750" y="3789050"/>
            <a:ext cx="4573050" cy="2000264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b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latin typeface="Arial Narrow" pitchFamily="34" charset="0"/>
              </a:rPr>
              <a:t>En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 smtClean="0">
                <a:latin typeface="Arial Narrow" pitchFamily="34" charset="0"/>
              </a:rPr>
              <a:t>2010,</a:t>
            </a:r>
            <a:r>
              <a:rPr lang="es-ES" sz="1600" b="1" spc="-110" dirty="0" smtClean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el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PAL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otorgó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apoyos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por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495.0</a:t>
            </a:r>
            <a:r>
              <a:rPr lang="es-ES" sz="1600" b="1" spc="-110" dirty="0" smtClean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pesos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mensuales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en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promedio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por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familia,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 smtClean="0">
                <a:latin typeface="Arial Narrow" pitchFamily="34" charset="0"/>
              </a:rPr>
              <a:t>equivalente</a:t>
            </a:r>
            <a:r>
              <a:rPr lang="es-ES" sz="2000" b="1" spc="-110" dirty="0" smtClean="0">
                <a:latin typeface="Arial Narrow" pitchFamily="34" charset="0"/>
              </a:rPr>
              <a:t> a</a:t>
            </a:r>
            <a:r>
              <a:rPr lang="es-ES" sz="2000" b="1" dirty="0" smtClean="0">
                <a:latin typeface="Arial Narrow" pitchFamily="34" charset="0"/>
              </a:rPr>
              <a:t>l</a:t>
            </a:r>
            <a:r>
              <a:rPr lang="es-ES" sz="1600" b="1" spc="-110" dirty="0" smtClean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49.6%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del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costo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mensual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la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canasta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alimentaria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básica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en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el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ámbito urbano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y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el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70.5%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del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costo</a:t>
            </a:r>
            <a:r>
              <a:rPr lang="es-ES" sz="1600" b="1" spc="-110" dirty="0">
                <a:latin typeface="Arial Narrow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en el ámbito rural.</a:t>
            </a:r>
          </a:p>
        </p:txBody>
      </p:sp>
      <p:sp>
        <p:nvSpPr>
          <p:cNvPr id="16" name="5 CuadroTexto"/>
          <p:cNvSpPr txBox="1">
            <a:spLocks noChangeArrowheads="1"/>
          </p:cNvSpPr>
          <p:nvPr/>
        </p:nvSpPr>
        <p:spPr bwMode="auto">
          <a:xfrm>
            <a:off x="198000" y="6165304"/>
            <a:ext cx="79216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0">
            <a:spAutoFit/>
          </a:bodyPr>
          <a:lstStyle>
            <a:lvl1pPr marL="9366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s-MX" sz="1100" dirty="0" smtClean="0">
                <a:latin typeface="Arial Narrow" pitchFamily="34" charset="0"/>
              </a:rPr>
              <a:t>RO: </a:t>
            </a:r>
            <a:r>
              <a:rPr lang="es-MX" sz="1100" dirty="0">
                <a:latin typeface="Arial Narrow" pitchFamily="34" charset="0"/>
              </a:rPr>
              <a:t>Reglas de </a:t>
            </a:r>
            <a:r>
              <a:rPr lang="es-MX" sz="1100" dirty="0" smtClean="0">
                <a:latin typeface="Arial Narrow" pitchFamily="34" charset="0"/>
              </a:rPr>
              <a:t>Operación.</a:t>
            </a:r>
            <a:endParaRPr lang="es-MX" sz="1100" dirty="0">
              <a:latin typeface="Arial Narrow" pitchFamily="34" charset="0"/>
            </a:endParaRPr>
          </a:p>
        </p:txBody>
      </p:sp>
      <p:graphicFrame>
        <p:nvGraphicFramePr>
          <p:cNvPr id="17" name="3 Gráfico"/>
          <p:cNvGraphicFramePr/>
          <p:nvPr>
            <p:extLst>
              <p:ext uri="{D42A27DB-BD31-4B8C-83A1-F6EECF244321}">
                <p14:modId xmlns:p14="http://schemas.microsoft.com/office/powerpoint/2010/main" val="3124174561"/>
              </p:ext>
            </p:extLst>
          </p:nvPr>
        </p:nvGraphicFramePr>
        <p:xfrm>
          <a:off x="395471" y="2132820"/>
          <a:ext cx="3735570" cy="3505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titucio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9916</TotalTime>
  <Words>3596</Words>
  <Application>Microsoft Office PowerPoint</Application>
  <PresentationFormat>Presentación en pantalla (4:3)</PresentationFormat>
  <Paragraphs>614</Paragraphs>
  <Slides>45</Slides>
  <Notes>14</Notes>
  <HiddenSlides>0</HiddenSlides>
  <MMClips>4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6" baseType="lpstr">
      <vt:lpstr>institucional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Auditoría Superior de la Federación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Dirección General de Sistemas</dc:creator>
  <cp:lastModifiedBy>Roberto Jose Dominguez Moro</cp:lastModifiedBy>
  <cp:revision>987</cp:revision>
  <cp:lastPrinted>2013-05-08T16:32:24Z</cp:lastPrinted>
  <dcterms:created xsi:type="dcterms:W3CDTF">2012-10-19T23:10:11Z</dcterms:created>
  <dcterms:modified xsi:type="dcterms:W3CDTF">2013-05-09T15:04:15Z</dcterms:modified>
</cp:coreProperties>
</file>