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4.xml" ContentType="application/vnd.openxmlformats-officedocument.drawingml.chart+xml"/>
  <Override PartName="/ppt/drawings/drawing2.xml" ContentType="application/vnd.openxmlformats-officedocument.drawingml.chartshapes+xml"/>
  <Override PartName="/ppt/notesSlides/notesSlide17.xml" ContentType="application/vnd.openxmlformats-officedocument.presentationml.notesSlide+xml"/>
  <Override PartName="/ppt/charts/chart5.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32"/>
  </p:notesMasterIdLst>
  <p:handoutMasterIdLst>
    <p:handoutMasterId r:id="rId33"/>
  </p:handoutMasterIdLst>
  <p:sldIdLst>
    <p:sldId id="449" r:id="rId2"/>
    <p:sldId id="451" r:id="rId3"/>
    <p:sldId id="452" r:id="rId4"/>
    <p:sldId id="525" r:id="rId5"/>
    <p:sldId id="576" r:id="rId6"/>
    <p:sldId id="303" r:id="rId7"/>
    <p:sldId id="313" r:id="rId8"/>
    <p:sldId id="305" r:id="rId9"/>
    <p:sldId id="310" r:id="rId10"/>
    <p:sldId id="322" r:id="rId11"/>
    <p:sldId id="324" r:id="rId12"/>
    <p:sldId id="325" r:id="rId13"/>
    <p:sldId id="478" r:id="rId14"/>
    <p:sldId id="558" r:id="rId15"/>
    <p:sldId id="490" r:id="rId16"/>
    <p:sldId id="595" r:id="rId17"/>
    <p:sldId id="492" r:id="rId18"/>
    <p:sldId id="493" r:id="rId19"/>
    <p:sldId id="494" r:id="rId20"/>
    <p:sldId id="557" r:id="rId21"/>
    <p:sldId id="585" r:id="rId22"/>
    <p:sldId id="586" r:id="rId23"/>
    <p:sldId id="587" r:id="rId24"/>
    <p:sldId id="588" r:id="rId25"/>
    <p:sldId id="577" r:id="rId26"/>
    <p:sldId id="578" r:id="rId27"/>
    <p:sldId id="579" r:id="rId28"/>
    <p:sldId id="580" r:id="rId29"/>
    <p:sldId id="581" r:id="rId30"/>
    <p:sldId id="582" r:id="rId31"/>
  </p:sldIdLst>
  <p:sldSz cx="9144000" cy="6858000" type="screen4x3"/>
  <p:notesSz cx="6881813" cy="9296400"/>
  <p:defaultTextStyle>
    <a:defPPr>
      <a:defRPr lang="es-MX"/>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CCFF33"/>
    <a:srgbClr val="FFCC00"/>
    <a:srgbClr val="1F497D"/>
    <a:srgbClr val="004CBA"/>
    <a:srgbClr val="DBE5F1"/>
    <a:srgbClr val="C7C7C7"/>
    <a:srgbClr val="B2B2B2"/>
    <a:srgbClr val="F81B89"/>
    <a:srgbClr val="865E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47" autoAdjust="0"/>
    <p:restoredTop sz="94494" autoAdjust="0"/>
  </p:normalViewPr>
  <p:slideViewPr>
    <p:cSldViewPr snapToObjects="1">
      <p:cViewPr>
        <p:scale>
          <a:sx n="75" d="100"/>
          <a:sy n="75" d="100"/>
        </p:scale>
        <p:origin x="-2874" y="-774"/>
      </p:cViewPr>
      <p:guideLst>
        <p:guide orient="horz" pos="3793"/>
        <p:guide orient="horz" pos="1480"/>
        <p:guide orient="horz" pos="4110"/>
        <p:guide pos="2880"/>
        <p:guide pos="249"/>
        <p:guide pos="5556"/>
      </p:guideLst>
    </p:cSldViewPr>
  </p:slideViewPr>
  <p:notesTextViewPr>
    <p:cViewPr>
      <p:scale>
        <a:sx n="100" d="100"/>
        <a:sy n="100" d="100"/>
      </p:scale>
      <p:origin x="0" y="0"/>
    </p:cViewPr>
  </p:notesTextViewPr>
  <p:sorterViewPr>
    <p:cViewPr>
      <p:scale>
        <a:sx n="100" d="100"/>
        <a:sy n="100" d="100"/>
      </p:scale>
      <p:origin x="0" y="552"/>
    </p:cViewPr>
  </p:sorterViewPr>
  <p:notesViewPr>
    <p:cSldViewPr snapToObjects="1">
      <p:cViewPr varScale="1">
        <p:scale>
          <a:sx n="53" d="100"/>
          <a:sy n="53" d="100"/>
        </p:scale>
        <p:origin x="-2868" y="-90"/>
      </p:cViewPr>
      <p:guideLst>
        <p:guide orient="horz" pos="2928"/>
        <p:guide pos="216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Libro1"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Libro1"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C:\Users\lolmos\AppData\Local\Microsoft\Windows\Temporary%20Internet%20Files\Content.Outlook\YKDNMFOZ\graficas%20oportunidades.xls"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34"/>
    </mc:Choice>
    <mc:Fallback>
      <c:style val="34"/>
    </mc:Fallback>
  </mc:AlternateContent>
  <c:clrMapOvr bg1="dk1" tx1="lt1" bg2="dk2" tx2="lt2" accent1="accent1" accent2="accent2" accent3="accent3" accent4="accent4" accent5="accent5" accent6="accent6" hlink="hlink" folHlink="folHlink"/>
  <c:chart>
    <c:title>
      <c:tx>
        <c:rich>
          <a:bodyPr/>
          <a:lstStyle/>
          <a:p>
            <a:pPr>
              <a:defRPr sz="1200"/>
            </a:pPr>
            <a:r>
              <a:rPr lang="es-MX" sz="1200" dirty="0" smtClean="0"/>
              <a:t>Localidades  atendidas por el PASL, por su grado de marginación</a:t>
            </a:r>
            <a:r>
              <a:rPr lang="es-MX" sz="1200" baseline="0" dirty="0" smtClean="0"/>
              <a:t>,</a:t>
            </a:r>
            <a:r>
              <a:rPr lang="es-MX" sz="1200" dirty="0" smtClean="0"/>
              <a:t> 2010</a:t>
            </a:r>
            <a:endParaRPr lang="es-MX" sz="1200" dirty="0"/>
          </a:p>
        </c:rich>
      </c:tx>
      <c:layout/>
      <c:overlay val="0"/>
    </c:title>
    <c:autoTitleDeleted val="0"/>
    <c:view3D>
      <c:rotX val="40"/>
      <c:rotY val="0"/>
      <c:depthPercent val="80"/>
      <c:rAngAx val="0"/>
      <c:perspective val="30"/>
    </c:view3D>
    <c:floor>
      <c:thickness val="0"/>
    </c:floor>
    <c:sideWall>
      <c:thickness val="0"/>
    </c:sideWall>
    <c:backWall>
      <c:thickness val="0"/>
    </c:backWall>
    <c:plotArea>
      <c:layout>
        <c:manualLayout>
          <c:layoutTarget val="inner"/>
          <c:xMode val="edge"/>
          <c:yMode val="edge"/>
          <c:x val="2.0574380624375409E-2"/>
          <c:y val="0.24131817628899729"/>
          <c:w val="0.60972942661544882"/>
          <c:h val="0.67798051989495267"/>
        </c:manualLayout>
      </c:layout>
      <c:pie3DChart>
        <c:varyColors val="1"/>
        <c:ser>
          <c:idx val="0"/>
          <c:order val="0"/>
          <c:spPr>
            <a:solidFill>
              <a:srgbClr val="7030A0"/>
            </a:solidFill>
          </c:spPr>
          <c:explosion val="28"/>
          <c:dPt>
            <c:idx val="0"/>
            <c:bubble3D val="0"/>
            <c:explosion val="11"/>
          </c:dPt>
          <c:dPt>
            <c:idx val="1"/>
            <c:bubble3D val="0"/>
            <c:spPr>
              <a:solidFill>
                <a:srgbClr val="C50B94"/>
              </a:solidFill>
            </c:spPr>
          </c:dPt>
          <c:dPt>
            <c:idx val="2"/>
            <c:bubble3D val="0"/>
            <c:spPr>
              <a:solidFill>
                <a:srgbClr val="08A3C8"/>
              </a:solidFill>
            </c:spPr>
          </c:dPt>
          <c:dLbls>
            <c:dLbl>
              <c:idx val="0"/>
              <c:layout/>
              <c:tx>
                <c:rich>
                  <a:bodyPr/>
                  <a:lstStyle/>
                  <a:p>
                    <a:r>
                      <a:rPr lang="en-US" baseline="0" dirty="0" smtClean="0">
                        <a:solidFill>
                          <a:schemeClr val="bg1"/>
                        </a:solidFill>
                      </a:rPr>
                      <a:t>83.7%</a:t>
                    </a:r>
                    <a:endParaRPr lang="en-US" baseline="0" dirty="0">
                      <a:solidFill>
                        <a:schemeClr val="bg1"/>
                      </a:solidFill>
                    </a:endParaRPr>
                  </a:p>
                </c:rich>
              </c:tx>
              <c:showLegendKey val="0"/>
              <c:showVal val="0"/>
              <c:showCatName val="0"/>
              <c:showSerName val="0"/>
              <c:showPercent val="1"/>
              <c:showBubbleSize val="0"/>
            </c:dLbl>
            <c:numFmt formatCode="0.0%" sourceLinked="0"/>
            <c:txPr>
              <a:bodyPr/>
              <a:lstStyle/>
              <a:p>
                <a:pPr>
                  <a:defRPr sz="1400" b="1"/>
                </a:pPr>
                <a:endParaRPr lang="es-MX"/>
              </a:p>
            </c:txPr>
            <c:showLegendKey val="0"/>
            <c:showVal val="0"/>
            <c:showCatName val="0"/>
            <c:showSerName val="0"/>
            <c:showPercent val="1"/>
            <c:showBubbleSize val="0"/>
            <c:showLeaderLines val="1"/>
          </c:dLbls>
          <c:cat>
            <c:strRef>
              <c:f>Hoja1!$A$4:$A$6</c:f>
              <c:strCache>
                <c:ptCount val="3"/>
                <c:pt idx="0">
                  <c:v>Localidades de baja y muy baja marginación</c:v>
                </c:pt>
                <c:pt idx="1">
                  <c:v>Localidades de alta y muy alta marginación</c:v>
                </c:pt>
                <c:pt idx="2">
                  <c:v>Localidades de media marginación</c:v>
                </c:pt>
              </c:strCache>
            </c:strRef>
          </c:cat>
          <c:val>
            <c:numRef>
              <c:f>Hoja1!$B$4:$B$6</c:f>
              <c:numCache>
                <c:formatCode>#,##0.0</c:formatCode>
                <c:ptCount val="3"/>
                <c:pt idx="0" formatCode="General">
                  <c:v>83.3</c:v>
                </c:pt>
                <c:pt idx="1">
                  <c:v>9</c:v>
                </c:pt>
                <c:pt idx="2" formatCode="General">
                  <c:v>7.3</c:v>
                </c:pt>
              </c:numCache>
            </c:numRef>
          </c:val>
        </c:ser>
        <c:dLbls>
          <c:showLegendKey val="0"/>
          <c:showVal val="0"/>
          <c:showCatName val="0"/>
          <c:showSerName val="0"/>
          <c:showPercent val="1"/>
          <c:showBubbleSize val="0"/>
          <c:showLeaderLines val="1"/>
        </c:dLbls>
      </c:pie3DChart>
    </c:plotArea>
    <c:legend>
      <c:legendPos val="r"/>
      <c:layout>
        <c:manualLayout>
          <c:xMode val="edge"/>
          <c:yMode val="edge"/>
          <c:x val="0.59611904232863056"/>
          <c:y val="0.30593371173495315"/>
          <c:w val="0.38271664259526966"/>
          <c:h val="0.64899790545689473"/>
        </c:manualLayout>
      </c:layout>
      <c:overlay val="0"/>
      <c:spPr>
        <a:solidFill>
          <a:srgbClr val="4F81BD">
            <a:lumMod val="40000"/>
            <a:lumOff val="60000"/>
          </a:srgbClr>
        </a:solidFill>
      </c:spPr>
      <c:txPr>
        <a:bodyPr/>
        <a:lstStyle/>
        <a:p>
          <a:pPr>
            <a:defRPr sz="1100" b="1"/>
          </a:pPr>
          <a:endParaRPr lang="es-MX"/>
        </a:p>
      </c:txPr>
    </c:legend>
    <c:plotVisOnly val="1"/>
    <c:dispBlanksAs val="zero"/>
    <c:showDLblsOverMax val="0"/>
  </c:chart>
  <c:spPr>
    <a:solidFill>
      <a:srgbClr val="4F81BD">
        <a:lumMod val="40000"/>
        <a:lumOff val="60000"/>
      </a:srgbClr>
    </a:solidFill>
  </c:spPr>
  <c:txPr>
    <a:bodyPr/>
    <a:lstStyle/>
    <a:p>
      <a:pPr>
        <a:defRPr sz="1800"/>
      </a:pPr>
      <a:endParaRPr lang="es-MX"/>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34"/>
    </mc:Choice>
    <mc:Fallback>
      <c:style val="34"/>
    </mc:Fallback>
  </mc:AlternateContent>
  <c:clrMapOvr bg1="dk1" tx1="lt1" bg2="dk2" tx2="lt2" accent1="accent1" accent2="accent2" accent3="accent3" accent4="accent4" accent5="accent5" accent6="accent6" hlink="hlink" folHlink="folHlink"/>
  <c:chart>
    <c:title>
      <c:tx>
        <c:rich>
          <a:bodyPr/>
          <a:lstStyle/>
          <a:p>
            <a:pPr>
              <a:defRPr sz="1400"/>
            </a:pPr>
            <a:r>
              <a:rPr lang="es-MX" sz="1400" dirty="0" smtClean="0"/>
              <a:t>Distribución</a:t>
            </a:r>
            <a:r>
              <a:rPr lang="es-MX" sz="1400" baseline="0" dirty="0" smtClean="0"/>
              <a:t> de los b</a:t>
            </a:r>
            <a:r>
              <a:rPr lang="es-MX" sz="1400" dirty="0" smtClean="0"/>
              <a:t>eneficiarios</a:t>
            </a:r>
          </a:p>
          <a:p>
            <a:pPr>
              <a:defRPr sz="1400"/>
            </a:pPr>
            <a:r>
              <a:rPr lang="es-MX" sz="1400" dirty="0" smtClean="0"/>
              <a:t> del PASL, 2010</a:t>
            </a:r>
            <a:endParaRPr lang="es-MX" sz="1400" dirty="0"/>
          </a:p>
        </c:rich>
      </c:tx>
      <c:layout>
        <c:manualLayout>
          <c:xMode val="edge"/>
          <c:yMode val="edge"/>
          <c:x val="0.14851693433240301"/>
          <c:y val="7.5261936707887153E-2"/>
        </c:manualLayout>
      </c:layout>
      <c:overlay val="0"/>
    </c:title>
    <c:autoTitleDeleted val="0"/>
    <c:view3D>
      <c:rotX val="40"/>
      <c:rotY val="0"/>
      <c:rAngAx val="0"/>
      <c:perspective val="0"/>
    </c:view3D>
    <c:floor>
      <c:thickness val="0"/>
    </c:floor>
    <c:sideWall>
      <c:thickness val="0"/>
    </c:sideWall>
    <c:backWall>
      <c:thickness val="0"/>
    </c:backWall>
    <c:plotArea>
      <c:layout>
        <c:manualLayout>
          <c:layoutTarget val="inner"/>
          <c:xMode val="edge"/>
          <c:yMode val="edge"/>
          <c:x val="0.13756804799466726"/>
          <c:y val="0.29560805597229339"/>
          <c:w val="0.63029635596044886"/>
          <c:h val="0.70351120406911305"/>
        </c:manualLayout>
      </c:layout>
      <c:pie3DChart>
        <c:varyColors val="1"/>
        <c:ser>
          <c:idx val="0"/>
          <c:order val="0"/>
          <c:dPt>
            <c:idx val="0"/>
            <c:bubble3D val="0"/>
            <c:explosion val="34"/>
            <c:spPr>
              <a:solidFill>
                <a:srgbClr val="C50B94"/>
              </a:solidFill>
            </c:spPr>
          </c:dPt>
          <c:dPt>
            <c:idx val="1"/>
            <c:bubble3D val="0"/>
            <c:spPr>
              <a:solidFill>
                <a:srgbClr val="7030A0"/>
              </a:solidFill>
            </c:spPr>
          </c:dPt>
          <c:dLbls>
            <c:dLbl>
              <c:idx val="0"/>
              <c:layout/>
              <c:tx>
                <c:rich>
                  <a:bodyPr/>
                  <a:lstStyle/>
                  <a:p>
                    <a:r>
                      <a:rPr lang="en-US" dirty="0">
                        <a:solidFill>
                          <a:schemeClr val="bg1"/>
                        </a:solidFill>
                      </a:rPr>
                      <a:t>50.6%</a:t>
                    </a:r>
                  </a:p>
                </c:rich>
              </c:tx>
              <c:showLegendKey val="0"/>
              <c:showVal val="0"/>
              <c:showCatName val="0"/>
              <c:showSerName val="0"/>
              <c:showPercent val="1"/>
              <c:showBubbleSize val="0"/>
            </c:dLbl>
            <c:dLbl>
              <c:idx val="1"/>
              <c:layout/>
              <c:tx>
                <c:rich>
                  <a:bodyPr/>
                  <a:lstStyle/>
                  <a:p>
                    <a:r>
                      <a:rPr lang="en-US" dirty="0">
                        <a:solidFill>
                          <a:schemeClr val="bg1"/>
                        </a:solidFill>
                      </a:rPr>
                      <a:t>49.4%</a:t>
                    </a:r>
                  </a:p>
                </c:rich>
              </c:tx>
              <c:showLegendKey val="0"/>
              <c:showVal val="0"/>
              <c:showCatName val="0"/>
              <c:showSerName val="0"/>
              <c:showPercent val="1"/>
              <c:showBubbleSize val="0"/>
            </c:dLbl>
            <c:numFmt formatCode="0.0%" sourceLinked="0"/>
            <c:txPr>
              <a:bodyPr/>
              <a:lstStyle/>
              <a:p>
                <a:pPr>
                  <a:defRPr sz="1400" b="1"/>
                </a:pPr>
                <a:endParaRPr lang="es-MX"/>
              </a:p>
            </c:txPr>
            <c:showLegendKey val="0"/>
            <c:showVal val="0"/>
            <c:showCatName val="0"/>
            <c:showSerName val="0"/>
            <c:showPercent val="1"/>
            <c:showBubbleSize val="0"/>
            <c:showLeaderLines val="1"/>
          </c:dLbls>
          <c:cat>
            <c:strRef>
              <c:f>Hoja1!$B$52:$B$53</c:f>
              <c:strCache>
                <c:ptCount val="2"/>
                <c:pt idx="0">
                  <c:v>Estado de México y el D.F</c:v>
                </c:pt>
                <c:pt idx="1">
                  <c:v>Otras entidades federativas</c:v>
                </c:pt>
              </c:strCache>
            </c:strRef>
          </c:cat>
          <c:val>
            <c:numRef>
              <c:f>Hoja1!$C$52:$C$53</c:f>
              <c:numCache>
                <c:formatCode>General</c:formatCode>
                <c:ptCount val="2"/>
                <c:pt idx="0">
                  <c:v>50.6</c:v>
                </c:pt>
                <c:pt idx="1">
                  <c:v>49.4</c:v>
                </c:pt>
              </c:numCache>
            </c:numRef>
          </c:val>
        </c:ser>
        <c:dLbls>
          <c:showLegendKey val="0"/>
          <c:showVal val="0"/>
          <c:showCatName val="0"/>
          <c:showSerName val="0"/>
          <c:showPercent val="1"/>
          <c:showBubbleSize val="0"/>
          <c:showLeaderLines val="1"/>
        </c:dLbls>
      </c:pie3DChart>
    </c:plotArea>
    <c:plotVisOnly val="1"/>
    <c:dispBlanksAs val="zero"/>
    <c:showDLblsOverMax val="0"/>
  </c:chart>
  <c:spPr>
    <a:solidFill>
      <a:srgbClr val="4F81BD">
        <a:lumMod val="40000"/>
        <a:lumOff val="60000"/>
      </a:srgbClr>
    </a:solidFill>
  </c:spPr>
  <c:txPr>
    <a:bodyPr/>
    <a:lstStyle/>
    <a:p>
      <a:pPr>
        <a:defRPr sz="1800"/>
      </a:pPr>
      <a:endParaRPr lang="es-MX"/>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359"/>
      <c:depthPercent val="100"/>
      <c:rAngAx val="0"/>
      <c:perspective val="30"/>
    </c:view3D>
    <c:floor>
      <c:thickness val="0"/>
    </c:floor>
    <c:sideWall>
      <c:thickness val="0"/>
    </c:sideWall>
    <c:backWall>
      <c:thickness val="0"/>
    </c:backWall>
    <c:plotArea>
      <c:layout>
        <c:manualLayout>
          <c:layoutTarget val="inner"/>
          <c:xMode val="edge"/>
          <c:yMode val="edge"/>
          <c:x val="0"/>
          <c:y val="0.18328776611256944"/>
          <c:w val="1"/>
          <c:h val="0.78788240011665156"/>
        </c:manualLayout>
      </c:layout>
      <c:pie3DChart>
        <c:varyColors val="1"/>
        <c:ser>
          <c:idx val="0"/>
          <c:order val="0"/>
          <c:dPt>
            <c:idx val="1"/>
            <c:bubble3D val="0"/>
            <c:explosion val="31"/>
          </c:dPt>
          <c:dLbls>
            <c:dLbl>
              <c:idx val="0"/>
              <c:layout/>
              <c:tx>
                <c:rich>
                  <a:bodyPr/>
                  <a:lstStyle/>
                  <a:p>
                    <a:r>
                      <a:rPr lang="en-US" sz="1200">
                        <a:solidFill>
                          <a:schemeClr val="bg1"/>
                        </a:solidFill>
                      </a:rPr>
                      <a:t>53.3%</a:t>
                    </a:r>
                  </a:p>
                  <a:p>
                    <a:r>
                      <a:rPr lang="en-US" sz="1200">
                        <a:solidFill>
                          <a:schemeClr val="bg1"/>
                        </a:solidFill>
                      </a:rPr>
                      <a:t>31,083.4</a:t>
                    </a:r>
                  </a:p>
                  <a:p>
                    <a:endParaRPr lang="en-US"/>
                  </a:p>
                </c:rich>
              </c:tx>
              <c:showLegendKey val="0"/>
              <c:showVal val="0"/>
              <c:showCatName val="0"/>
              <c:showSerName val="0"/>
              <c:showPercent val="1"/>
              <c:showBubbleSize val="0"/>
            </c:dLbl>
            <c:dLbl>
              <c:idx val="1"/>
              <c:layout/>
              <c:tx>
                <c:rich>
                  <a:bodyPr/>
                  <a:lstStyle/>
                  <a:p>
                    <a:pPr>
                      <a:defRPr sz="1200">
                        <a:solidFill>
                          <a:schemeClr val="tx1"/>
                        </a:solidFill>
                      </a:defRPr>
                    </a:pPr>
                    <a:r>
                      <a:rPr lang="en-US" sz="1200">
                        <a:solidFill>
                          <a:schemeClr val="tx1"/>
                        </a:solidFill>
                      </a:rPr>
                      <a:t>7.6%</a:t>
                    </a:r>
                  </a:p>
                  <a:p>
                    <a:pPr>
                      <a:defRPr sz="1200">
                        <a:solidFill>
                          <a:schemeClr val="tx1"/>
                        </a:solidFill>
                      </a:defRPr>
                    </a:pPr>
                    <a:r>
                      <a:rPr lang="en-US" sz="1200">
                        <a:solidFill>
                          <a:schemeClr val="tx1"/>
                        </a:solidFill>
                      </a:rPr>
                      <a:t>4,422.2</a:t>
                    </a:r>
                    <a:endParaRPr lang="en-US">
                      <a:solidFill>
                        <a:schemeClr val="tx1"/>
                      </a:solidFill>
                    </a:endParaRPr>
                  </a:p>
                </c:rich>
              </c:tx>
              <c:spPr/>
              <c:showLegendKey val="0"/>
              <c:showVal val="0"/>
              <c:showCatName val="0"/>
              <c:showSerName val="0"/>
              <c:showPercent val="1"/>
              <c:showBubbleSize val="0"/>
            </c:dLbl>
            <c:dLbl>
              <c:idx val="2"/>
              <c:layout/>
              <c:tx>
                <c:rich>
                  <a:bodyPr/>
                  <a:lstStyle/>
                  <a:p>
                    <a:pPr>
                      <a:defRPr sz="1200">
                        <a:solidFill>
                          <a:schemeClr val="tx1"/>
                        </a:solidFill>
                      </a:defRPr>
                    </a:pPr>
                    <a:r>
                      <a:rPr lang="en-US" sz="1200">
                        <a:solidFill>
                          <a:schemeClr val="tx1"/>
                        </a:solidFill>
                      </a:rPr>
                      <a:t>33.0%</a:t>
                    </a:r>
                  </a:p>
                  <a:p>
                    <a:pPr>
                      <a:defRPr sz="1200">
                        <a:solidFill>
                          <a:schemeClr val="tx1"/>
                        </a:solidFill>
                      </a:defRPr>
                    </a:pPr>
                    <a:r>
                      <a:rPr lang="en-US" sz="1200">
                        <a:solidFill>
                          <a:schemeClr val="tx1"/>
                        </a:solidFill>
                      </a:rPr>
                      <a:t>19,234.1</a:t>
                    </a:r>
                    <a:endParaRPr lang="en-US">
                      <a:solidFill>
                        <a:schemeClr val="tx1"/>
                      </a:solidFill>
                    </a:endParaRPr>
                  </a:p>
                </c:rich>
              </c:tx>
              <c:spPr/>
              <c:showLegendKey val="0"/>
              <c:showVal val="0"/>
              <c:showCatName val="0"/>
              <c:showSerName val="0"/>
              <c:showPercent val="1"/>
              <c:showBubbleSize val="0"/>
            </c:dLbl>
            <c:dLbl>
              <c:idx val="3"/>
              <c:layout>
                <c:manualLayout>
                  <c:x val="-0.13572298858289036"/>
                  <c:y val="4.1966005808064373E-2"/>
                </c:manualLayout>
              </c:layout>
              <c:tx>
                <c:rich>
                  <a:bodyPr/>
                  <a:lstStyle/>
                  <a:p>
                    <a:pPr>
                      <a:defRPr sz="1200">
                        <a:solidFill>
                          <a:schemeClr val="tx1"/>
                        </a:solidFill>
                      </a:defRPr>
                    </a:pPr>
                    <a:r>
                      <a:rPr lang="en-US" sz="1200">
                        <a:solidFill>
                          <a:schemeClr val="tx1"/>
                        </a:solidFill>
                      </a:rPr>
                      <a:t>6.1%</a:t>
                    </a:r>
                  </a:p>
                  <a:p>
                    <a:pPr>
                      <a:defRPr sz="1200">
                        <a:solidFill>
                          <a:schemeClr val="tx1"/>
                        </a:solidFill>
                      </a:defRPr>
                    </a:pPr>
                    <a:r>
                      <a:rPr lang="en-US" sz="1200">
                        <a:solidFill>
                          <a:schemeClr val="tx1"/>
                        </a:solidFill>
                      </a:rPr>
                      <a:t>3,545.9</a:t>
                    </a:r>
                    <a:endParaRPr lang="en-US">
                      <a:solidFill>
                        <a:schemeClr val="tx1"/>
                      </a:solidFill>
                    </a:endParaRPr>
                  </a:p>
                </c:rich>
              </c:tx>
              <c:spPr/>
              <c:showLegendKey val="0"/>
              <c:showVal val="0"/>
              <c:showCatName val="0"/>
              <c:showSerName val="0"/>
              <c:showPercent val="1"/>
              <c:showBubbleSize val="0"/>
            </c:dLbl>
            <c:txPr>
              <a:bodyPr/>
              <a:lstStyle/>
              <a:p>
                <a:pPr>
                  <a:defRPr sz="1200">
                    <a:solidFill>
                      <a:schemeClr val="bg1"/>
                    </a:solidFill>
                  </a:defRPr>
                </a:pPr>
                <a:endParaRPr lang="es-MX"/>
              </a:p>
            </c:txPr>
            <c:showLegendKey val="0"/>
            <c:showVal val="0"/>
            <c:showCatName val="0"/>
            <c:showSerName val="0"/>
            <c:showPercent val="1"/>
            <c:showBubbleSize val="0"/>
            <c:showLeaderLines val="0"/>
          </c:dLbls>
          <c:cat>
            <c:strRef>
              <c:f>'PAR (2)'!$E$19:$E$22</c:f>
              <c:strCache>
                <c:ptCount val="4"/>
                <c:pt idx="0">
                  <c:v>PDHO </c:v>
                </c:pt>
                <c:pt idx="1">
                  <c:v>PASL</c:v>
                </c:pt>
                <c:pt idx="2">
                  <c:v>PAR</c:v>
                </c:pt>
                <c:pt idx="3">
                  <c:v>PAL</c:v>
                </c:pt>
              </c:strCache>
            </c:strRef>
          </c:cat>
          <c:val>
            <c:numRef>
              <c:f>'PAR (2)'!$F$19:$F$22</c:f>
              <c:numCache>
                <c:formatCode>#,##0.0</c:formatCode>
                <c:ptCount val="4"/>
                <c:pt idx="0">
                  <c:v>31083.409199999998</c:v>
                </c:pt>
                <c:pt idx="1">
                  <c:v>4422.18</c:v>
                </c:pt>
                <c:pt idx="2">
                  <c:v>19234.106</c:v>
                </c:pt>
                <c:pt idx="3">
                  <c:v>3545.8911000000066</c:v>
                </c:pt>
              </c:numCache>
            </c:numRef>
          </c:val>
        </c:ser>
        <c:ser>
          <c:idx val="1"/>
          <c:order val="1"/>
          <c:cat>
            <c:strRef>
              <c:f>'PAR (2)'!$E$19:$E$22</c:f>
              <c:strCache>
                <c:ptCount val="4"/>
                <c:pt idx="0">
                  <c:v>PDHO </c:v>
                </c:pt>
                <c:pt idx="1">
                  <c:v>PASL</c:v>
                </c:pt>
                <c:pt idx="2">
                  <c:v>PAR</c:v>
                </c:pt>
                <c:pt idx="3">
                  <c:v>PAL</c:v>
                </c:pt>
              </c:strCache>
            </c:strRef>
          </c:cat>
          <c:val>
            <c:numRef>
              <c:f>'PAR (2)'!$G$19:$G$22</c:f>
              <c:numCache>
                <c:formatCode>0.0</c:formatCode>
                <c:ptCount val="4"/>
                <c:pt idx="0">
                  <c:v>53.329495632095913</c:v>
                </c:pt>
                <c:pt idx="1">
                  <c:v>7.5870901893973084</c:v>
                </c:pt>
                <c:pt idx="2">
                  <c:v>32.999764128648728</c:v>
                </c:pt>
                <c:pt idx="3">
                  <c:v>6.083650049858039</c:v>
                </c:pt>
              </c:numCache>
            </c:numRef>
          </c:val>
        </c:ser>
        <c:dLbls>
          <c:showLegendKey val="0"/>
          <c:showVal val="0"/>
          <c:showCatName val="0"/>
          <c:showSerName val="0"/>
          <c:showPercent val="1"/>
          <c:showBubbleSize val="0"/>
          <c:showLeaderLines val="0"/>
        </c:dLbls>
      </c:pie3DChart>
    </c:plotArea>
    <c:plotVisOnly val="1"/>
    <c:dispBlanksAs val="zero"/>
    <c:showDLblsOverMax val="0"/>
  </c:chart>
  <c:spPr>
    <a:solidFill>
      <a:schemeClr val="tx2">
        <a:lumMod val="20000"/>
        <a:lumOff val="80000"/>
      </a:schemeClr>
    </a:solidFill>
    <a:ln>
      <a:solidFill>
        <a:schemeClr val="accent1"/>
      </a:solid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50"/>
      <c:rotY val="359"/>
      <c:depthPercent val="100"/>
      <c:rAngAx val="0"/>
      <c:perspective val="30"/>
    </c:view3D>
    <c:floor>
      <c:thickness val="0"/>
    </c:floor>
    <c:sideWall>
      <c:thickness val="0"/>
    </c:sideWall>
    <c:backWall>
      <c:thickness val="0"/>
    </c:backWall>
    <c:plotArea>
      <c:layout>
        <c:manualLayout>
          <c:layoutTarget val="inner"/>
          <c:xMode val="edge"/>
          <c:yMode val="edge"/>
          <c:x val="0"/>
          <c:y val="0.24347295129775445"/>
          <c:w val="1"/>
          <c:h val="0.66751202974628088"/>
        </c:manualLayout>
      </c:layout>
      <c:pie3DChart>
        <c:varyColors val="1"/>
        <c:ser>
          <c:idx val="0"/>
          <c:order val="0"/>
          <c:dPt>
            <c:idx val="2"/>
            <c:bubble3D val="0"/>
            <c:explosion val="25"/>
          </c:dPt>
          <c:dLbls>
            <c:dLbl>
              <c:idx val="0"/>
              <c:layout/>
              <c:tx>
                <c:rich>
                  <a:bodyPr/>
                  <a:lstStyle/>
                  <a:p>
                    <a:r>
                      <a:rPr lang="en-US" sz="1200">
                        <a:solidFill>
                          <a:schemeClr val="bg1"/>
                        </a:solidFill>
                      </a:rPr>
                      <a:t>53.3%</a:t>
                    </a:r>
                  </a:p>
                  <a:p>
                    <a:r>
                      <a:rPr lang="en-US" sz="1200">
                        <a:solidFill>
                          <a:schemeClr val="bg1"/>
                        </a:solidFill>
                      </a:rPr>
                      <a:t>31,083.4</a:t>
                    </a:r>
                  </a:p>
                  <a:p>
                    <a:endParaRPr lang="en-US"/>
                  </a:p>
                </c:rich>
              </c:tx>
              <c:showLegendKey val="0"/>
              <c:showVal val="0"/>
              <c:showCatName val="0"/>
              <c:showSerName val="0"/>
              <c:showPercent val="1"/>
              <c:showBubbleSize val="0"/>
            </c:dLbl>
            <c:dLbl>
              <c:idx val="1"/>
              <c:layout>
                <c:manualLayout>
                  <c:x val="-4.2333972066633439E-2"/>
                  <c:y val="-2.5542051808741277E-3"/>
                </c:manualLayout>
              </c:layout>
              <c:tx>
                <c:rich>
                  <a:bodyPr/>
                  <a:lstStyle/>
                  <a:p>
                    <a:pPr>
                      <a:defRPr sz="1200">
                        <a:solidFill>
                          <a:schemeClr val="tx1"/>
                        </a:solidFill>
                      </a:defRPr>
                    </a:pPr>
                    <a:r>
                      <a:rPr lang="en-US" sz="1200">
                        <a:solidFill>
                          <a:schemeClr val="tx1"/>
                        </a:solidFill>
                      </a:rPr>
                      <a:t>7.6%</a:t>
                    </a:r>
                  </a:p>
                  <a:p>
                    <a:pPr>
                      <a:defRPr sz="1200">
                        <a:solidFill>
                          <a:schemeClr val="tx1"/>
                        </a:solidFill>
                      </a:defRPr>
                    </a:pPr>
                    <a:r>
                      <a:rPr lang="en-US" sz="1200">
                        <a:solidFill>
                          <a:schemeClr val="tx1"/>
                        </a:solidFill>
                      </a:rPr>
                      <a:t>4,422.2</a:t>
                    </a:r>
                    <a:endParaRPr lang="en-US">
                      <a:solidFill>
                        <a:schemeClr val="tx1"/>
                      </a:solidFill>
                    </a:endParaRPr>
                  </a:p>
                </c:rich>
              </c:tx>
              <c:spPr/>
              <c:showLegendKey val="0"/>
              <c:showVal val="0"/>
              <c:showCatName val="0"/>
              <c:showSerName val="0"/>
              <c:showPercent val="1"/>
              <c:showBubbleSize val="0"/>
            </c:dLbl>
            <c:dLbl>
              <c:idx val="2"/>
              <c:layout/>
              <c:tx>
                <c:rich>
                  <a:bodyPr/>
                  <a:lstStyle/>
                  <a:p>
                    <a:pPr>
                      <a:defRPr sz="1200">
                        <a:solidFill>
                          <a:schemeClr val="tx1"/>
                        </a:solidFill>
                      </a:defRPr>
                    </a:pPr>
                    <a:r>
                      <a:rPr lang="en-US" sz="1200">
                        <a:solidFill>
                          <a:schemeClr val="tx1"/>
                        </a:solidFill>
                      </a:rPr>
                      <a:t>33.0%</a:t>
                    </a:r>
                  </a:p>
                  <a:p>
                    <a:pPr>
                      <a:defRPr sz="1200">
                        <a:solidFill>
                          <a:schemeClr val="tx1"/>
                        </a:solidFill>
                      </a:defRPr>
                    </a:pPr>
                    <a:r>
                      <a:rPr lang="en-US" sz="1200">
                        <a:solidFill>
                          <a:schemeClr val="tx1"/>
                        </a:solidFill>
                      </a:rPr>
                      <a:t>19,234.1</a:t>
                    </a:r>
                    <a:endParaRPr lang="en-US">
                      <a:solidFill>
                        <a:schemeClr val="tx1"/>
                      </a:solidFill>
                    </a:endParaRPr>
                  </a:p>
                </c:rich>
              </c:tx>
              <c:spPr/>
              <c:showLegendKey val="0"/>
              <c:showVal val="0"/>
              <c:showCatName val="0"/>
              <c:showSerName val="0"/>
              <c:showPercent val="1"/>
              <c:showBubbleSize val="0"/>
            </c:dLbl>
            <c:dLbl>
              <c:idx val="3"/>
              <c:layout>
                <c:manualLayout>
                  <c:x val="-7.7040039281939462E-2"/>
                  <c:y val="2.2320614680571681E-2"/>
                </c:manualLayout>
              </c:layout>
              <c:tx>
                <c:rich>
                  <a:bodyPr/>
                  <a:lstStyle/>
                  <a:p>
                    <a:pPr>
                      <a:defRPr sz="1200">
                        <a:solidFill>
                          <a:schemeClr val="tx1"/>
                        </a:solidFill>
                      </a:defRPr>
                    </a:pPr>
                    <a:r>
                      <a:rPr lang="en-US" sz="1200">
                        <a:solidFill>
                          <a:schemeClr val="tx1"/>
                        </a:solidFill>
                      </a:rPr>
                      <a:t>6.1%</a:t>
                    </a:r>
                  </a:p>
                  <a:p>
                    <a:pPr>
                      <a:defRPr sz="1200">
                        <a:solidFill>
                          <a:schemeClr val="tx1"/>
                        </a:solidFill>
                      </a:defRPr>
                    </a:pPr>
                    <a:r>
                      <a:rPr lang="en-US" sz="1200">
                        <a:solidFill>
                          <a:schemeClr val="tx1"/>
                        </a:solidFill>
                      </a:rPr>
                      <a:t>3,545.9</a:t>
                    </a:r>
                    <a:endParaRPr lang="en-US">
                      <a:solidFill>
                        <a:schemeClr val="tx1"/>
                      </a:solidFill>
                    </a:endParaRPr>
                  </a:p>
                </c:rich>
              </c:tx>
              <c:spPr/>
              <c:showLegendKey val="0"/>
              <c:showVal val="0"/>
              <c:showCatName val="0"/>
              <c:showSerName val="0"/>
              <c:showPercent val="1"/>
              <c:showBubbleSize val="0"/>
            </c:dLbl>
            <c:txPr>
              <a:bodyPr/>
              <a:lstStyle/>
              <a:p>
                <a:pPr>
                  <a:defRPr sz="1200">
                    <a:solidFill>
                      <a:schemeClr val="bg1"/>
                    </a:solidFill>
                  </a:defRPr>
                </a:pPr>
                <a:endParaRPr lang="es-MX"/>
              </a:p>
            </c:txPr>
            <c:showLegendKey val="0"/>
            <c:showVal val="0"/>
            <c:showCatName val="0"/>
            <c:showSerName val="0"/>
            <c:showPercent val="1"/>
            <c:showBubbleSize val="0"/>
            <c:showLeaderLines val="0"/>
          </c:dLbls>
          <c:cat>
            <c:strRef>
              <c:f>'PAR (2)'!$E$19:$E$22</c:f>
              <c:strCache>
                <c:ptCount val="4"/>
                <c:pt idx="0">
                  <c:v>PDHO </c:v>
                </c:pt>
                <c:pt idx="1">
                  <c:v>PASL</c:v>
                </c:pt>
                <c:pt idx="2">
                  <c:v>PAR</c:v>
                </c:pt>
                <c:pt idx="3">
                  <c:v>PAL</c:v>
                </c:pt>
              </c:strCache>
            </c:strRef>
          </c:cat>
          <c:val>
            <c:numRef>
              <c:f>'PAR (2)'!$F$19:$F$22</c:f>
              <c:numCache>
                <c:formatCode>#,##0.0</c:formatCode>
                <c:ptCount val="4"/>
                <c:pt idx="0">
                  <c:v>31083.409199999998</c:v>
                </c:pt>
                <c:pt idx="1">
                  <c:v>4422.18</c:v>
                </c:pt>
                <c:pt idx="2">
                  <c:v>19234.106</c:v>
                </c:pt>
                <c:pt idx="3">
                  <c:v>3545.8911000000048</c:v>
                </c:pt>
              </c:numCache>
            </c:numRef>
          </c:val>
        </c:ser>
        <c:ser>
          <c:idx val="1"/>
          <c:order val="1"/>
          <c:cat>
            <c:strRef>
              <c:f>'PAR (2)'!$E$19:$E$22</c:f>
              <c:strCache>
                <c:ptCount val="4"/>
                <c:pt idx="0">
                  <c:v>PDHO </c:v>
                </c:pt>
                <c:pt idx="1">
                  <c:v>PASL</c:v>
                </c:pt>
                <c:pt idx="2">
                  <c:v>PAR</c:v>
                </c:pt>
                <c:pt idx="3">
                  <c:v>PAL</c:v>
                </c:pt>
              </c:strCache>
            </c:strRef>
          </c:cat>
          <c:val>
            <c:numRef>
              <c:f>'PAR (2)'!$G$19:$G$22</c:f>
              <c:numCache>
                <c:formatCode>0.0</c:formatCode>
                <c:ptCount val="4"/>
                <c:pt idx="0">
                  <c:v>53.329495632095913</c:v>
                </c:pt>
                <c:pt idx="1">
                  <c:v>7.5870901893973084</c:v>
                </c:pt>
                <c:pt idx="2">
                  <c:v>32.999764128648728</c:v>
                </c:pt>
                <c:pt idx="3">
                  <c:v>6.083650049858039</c:v>
                </c:pt>
              </c:numCache>
            </c:numRef>
          </c:val>
        </c:ser>
        <c:dLbls>
          <c:showLegendKey val="0"/>
          <c:showVal val="0"/>
          <c:showCatName val="0"/>
          <c:showSerName val="0"/>
          <c:showPercent val="1"/>
          <c:showBubbleSize val="0"/>
          <c:showLeaderLines val="0"/>
        </c:dLbls>
      </c:pie3DChart>
    </c:plotArea>
    <c:plotVisOnly val="1"/>
    <c:dispBlanksAs val="zero"/>
    <c:showDLblsOverMax val="0"/>
  </c:chart>
  <c:spPr>
    <a:solidFill>
      <a:schemeClr val="tx2">
        <a:lumMod val="20000"/>
        <a:lumOff val="80000"/>
      </a:schemeClr>
    </a:solidFill>
    <a:ln>
      <a:solidFill>
        <a:schemeClr val="accent1"/>
      </a:solidFill>
    </a:ln>
  </c:sp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34"/>
    </mc:Choice>
    <mc:Fallback>
      <c:style val="34"/>
    </mc:Fallback>
  </mc:AlternateContent>
  <c:clrMapOvr bg1="lt1" tx1="dk1" bg2="lt2" tx2="dk2" accent1="accent1" accent2="accent2" accent3="accent3" accent4="accent4" accent5="accent5" accent6="accent6" hlink="hlink" folHlink="folHlink"/>
  <c:chart>
    <c:title>
      <c:tx>
        <c:rich>
          <a:bodyPr/>
          <a:lstStyle/>
          <a:p>
            <a:pPr>
              <a:defRPr/>
            </a:pPr>
            <a:r>
              <a:rPr lang="es-MX"/>
              <a:t>Localidades atendidas </a:t>
            </a:r>
          </a:p>
          <a:p>
            <a:pPr>
              <a:defRPr/>
            </a:pPr>
            <a:r>
              <a:rPr lang="es-MX"/>
              <a:t>por el PDHO, 2010</a:t>
            </a:r>
          </a:p>
        </c:rich>
      </c:tx>
      <c:layout/>
      <c:overlay val="0"/>
    </c:title>
    <c:autoTitleDeleted val="0"/>
    <c:view3D>
      <c:rotX val="30"/>
      <c:rotY val="0"/>
      <c:rAngAx val="0"/>
      <c:perspective val="0"/>
    </c:view3D>
    <c:floor>
      <c:thickness val="0"/>
    </c:floor>
    <c:sideWall>
      <c:thickness val="0"/>
    </c:sideWall>
    <c:backWall>
      <c:thickness val="0"/>
    </c:backWall>
    <c:plotArea>
      <c:layout/>
      <c:pie3DChart>
        <c:varyColors val="1"/>
        <c:ser>
          <c:idx val="0"/>
          <c:order val="0"/>
          <c:dPt>
            <c:idx val="0"/>
            <c:bubble3D val="0"/>
            <c:explosion val="19"/>
            <c:spPr>
              <a:solidFill>
                <a:srgbClr val="D13FB5"/>
              </a:solidFill>
            </c:spPr>
          </c:dPt>
          <c:dPt>
            <c:idx val="1"/>
            <c:bubble3D val="0"/>
            <c:spPr>
              <a:solidFill>
                <a:srgbClr val="4BF030"/>
              </a:solidFill>
            </c:spPr>
          </c:dPt>
          <c:dLbls>
            <c:dLbl>
              <c:idx val="0"/>
              <c:layout/>
              <c:tx>
                <c:rich>
                  <a:bodyPr/>
                  <a:lstStyle/>
                  <a:p>
                    <a:pPr>
                      <a:defRPr/>
                    </a:pPr>
                    <a:r>
                      <a:rPr lang="en-US" sz="1600" b="1"/>
                      <a:t>52.5%</a:t>
                    </a:r>
                  </a:p>
                </c:rich>
              </c:tx>
              <c:spPr/>
              <c:showLegendKey val="0"/>
              <c:showVal val="0"/>
              <c:showCatName val="0"/>
              <c:showSerName val="0"/>
              <c:showPercent val="0"/>
              <c:showBubbleSize val="0"/>
            </c:dLbl>
            <c:dLbl>
              <c:idx val="1"/>
              <c:layout/>
              <c:tx>
                <c:rich>
                  <a:bodyPr/>
                  <a:lstStyle/>
                  <a:p>
                    <a:pPr>
                      <a:defRPr/>
                    </a:pPr>
                    <a:r>
                      <a:rPr lang="en-US" sz="1600" b="1"/>
                      <a:t>47.5%</a:t>
                    </a:r>
                  </a:p>
                </c:rich>
              </c:tx>
              <c:spPr/>
              <c:showLegendKey val="0"/>
              <c:showVal val="0"/>
              <c:showCatName val="0"/>
              <c:showSerName val="0"/>
              <c:showPercent val="0"/>
              <c:showBubbleSize val="0"/>
            </c:dLbl>
            <c:showLegendKey val="0"/>
            <c:showVal val="0"/>
            <c:showCatName val="0"/>
            <c:showSerName val="0"/>
            <c:showPercent val="1"/>
            <c:showBubbleSize val="0"/>
            <c:showLeaderLines val="1"/>
          </c:dLbls>
          <c:val>
            <c:numRef>
              <c:f>Hoja1!$C$4:$C$5</c:f>
              <c:numCache>
                <c:formatCode>General</c:formatCode>
                <c:ptCount val="2"/>
                <c:pt idx="0">
                  <c:v>52.5</c:v>
                </c:pt>
                <c:pt idx="1">
                  <c:v>47.5</c:v>
                </c:pt>
              </c:numCache>
            </c:numRef>
          </c:val>
        </c:ser>
        <c:dLbls>
          <c:showLegendKey val="0"/>
          <c:showVal val="0"/>
          <c:showCatName val="0"/>
          <c:showSerName val="0"/>
          <c:showPercent val="1"/>
          <c:showBubbleSize val="0"/>
          <c:showLeaderLines val="1"/>
        </c:dLbls>
      </c:pie3DChart>
      <c:spPr>
        <a:noFill/>
        <a:ln w="25400">
          <a:noFill/>
        </a:ln>
      </c:spPr>
    </c:plotArea>
    <c:plotVisOnly val="1"/>
    <c:dispBlanksAs val="zero"/>
    <c:showDLblsOverMax val="0"/>
  </c:chart>
  <c:spPr>
    <a:solidFill>
      <a:srgbClr val="4F81BD">
        <a:lumMod val="40000"/>
        <a:lumOff val="60000"/>
      </a:srgbClr>
    </a:solidFill>
    <a:ln>
      <a:solidFill>
        <a:srgbClr val="000000"/>
      </a:solidFill>
    </a:ln>
  </c:sp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cdr:x>
      <cdr:y>0.8039</cdr:y>
    </cdr:from>
    <cdr:to>
      <cdr:x>0.46</cdr:x>
      <cdr:y>1</cdr:y>
    </cdr:to>
    <cdr:sp macro="" textlink="">
      <cdr:nvSpPr>
        <cdr:cNvPr id="2" name="1 CuadroTexto"/>
        <cdr:cNvSpPr txBox="1"/>
      </cdr:nvSpPr>
      <cdr:spPr>
        <a:xfrm xmlns:a="http://schemas.openxmlformats.org/drawingml/2006/main">
          <a:off x="0" y="2656706"/>
          <a:ext cx="1656184" cy="64807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s-MX" sz="1400" b="1" dirty="0" smtClean="0"/>
            <a:t>3.0 millones en las otras 30 entidades</a:t>
          </a:r>
          <a:endParaRPr lang="es-MX" sz="1400" b="1" dirty="0"/>
        </a:p>
      </cdr:txBody>
    </cdr:sp>
  </cdr:relSizeAnchor>
  <cdr:relSizeAnchor xmlns:cdr="http://schemas.openxmlformats.org/drawingml/2006/chartDrawing">
    <cdr:from>
      <cdr:x>0.42</cdr:x>
      <cdr:y>0.26147</cdr:y>
    </cdr:from>
    <cdr:to>
      <cdr:x>1</cdr:x>
      <cdr:y>0.45757</cdr:y>
    </cdr:to>
    <cdr:sp macro="" textlink="">
      <cdr:nvSpPr>
        <cdr:cNvPr id="3" name="1 CuadroTexto"/>
        <cdr:cNvSpPr txBox="1"/>
      </cdr:nvSpPr>
      <cdr:spPr>
        <a:xfrm xmlns:a="http://schemas.openxmlformats.org/drawingml/2006/main">
          <a:off x="1656184" y="864096"/>
          <a:ext cx="2088232" cy="64807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s-MX" sz="1400" b="1" dirty="0" smtClean="0"/>
            <a:t>3.1 millones en el Estado de México y el D.F.</a:t>
          </a:r>
          <a:endParaRPr lang="es-MX" sz="14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1</cdr:x>
      <cdr:y>0.23708</cdr:y>
    </cdr:to>
    <cdr:sp macro="" textlink="">
      <cdr:nvSpPr>
        <cdr:cNvPr id="2" name="1 CuadroTexto"/>
        <cdr:cNvSpPr txBox="1"/>
      </cdr:nvSpPr>
      <cdr:spPr>
        <a:xfrm xmlns:a="http://schemas.openxmlformats.org/drawingml/2006/main">
          <a:off x="0" y="0"/>
          <a:ext cx="3744912" cy="83099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defRPr sz="900" b="1" i="0" u="none" strike="noStrike" kern="1200" baseline="0">
              <a:solidFill>
                <a:prstClr val="black"/>
              </a:solidFill>
              <a:latin typeface="+mn-lt"/>
              <a:ea typeface="+mn-ea"/>
              <a:cs typeface="+mn-cs"/>
            </a:defRPr>
          </a:pPr>
          <a:r>
            <a:rPr lang="es-MX" sz="1200" dirty="0" smtClean="0"/>
            <a:t>Presupuesto ejercido en el PAR,  respecto </a:t>
          </a:r>
        </a:p>
        <a:p xmlns:a="http://schemas.openxmlformats.org/drawingml/2006/main">
          <a:pPr algn="ctr">
            <a:defRPr sz="900" b="1" i="0" u="none" strike="noStrike" kern="1200" baseline="0">
              <a:solidFill>
                <a:prstClr val="black"/>
              </a:solidFill>
              <a:latin typeface="+mn-lt"/>
              <a:ea typeface="+mn-ea"/>
              <a:cs typeface="+mn-cs"/>
            </a:defRPr>
          </a:pPr>
          <a:r>
            <a:rPr lang="es-MX" sz="1200" dirty="0" smtClean="0"/>
            <a:t>del total ejercido en los programas </a:t>
          </a:r>
        </a:p>
        <a:p xmlns:a="http://schemas.openxmlformats.org/drawingml/2006/main">
          <a:pPr algn="ctr">
            <a:defRPr sz="900" b="1" i="0" u="none" strike="noStrike" kern="1200" baseline="0">
              <a:solidFill>
                <a:prstClr val="black"/>
              </a:solidFill>
              <a:latin typeface="+mn-lt"/>
              <a:ea typeface="+mn-ea"/>
              <a:cs typeface="+mn-cs"/>
            </a:defRPr>
          </a:pPr>
          <a:r>
            <a:rPr lang="es-MX" sz="1200" dirty="0" smtClean="0"/>
            <a:t>de combate a la pobreza</a:t>
          </a:r>
        </a:p>
        <a:p xmlns:a="http://schemas.openxmlformats.org/drawingml/2006/main">
          <a:pPr algn="ctr">
            <a:defRPr sz="900" b="1" i="0" u="none" strike="noStrike" kern="1200" baseline="0">
              <a:solidFill>
                <a:prstClr val="black"/>
              </a:solidFill>
              <a:latin typeface="+mn-lt"/>
              <a:ea typeface="+mn-ea"/>
              <a:cs typeface="+mn-cs"/>
            </a:defRPr>
          </a:pPr>
          <a:r>
            <a:rPr lang="es-MX" sz="1200" dirty="0" smtClean="0"/>
            <a:t>(</a:t>
          </a:r>
          <a:r>
            <a:rPr lang="es-MX" sz="1200" dirty="0"/>
            <a:t>Millones de pesos</a:t>
          </a:r>
          <a:r>
            <a:rPr lang="es-MX" sz="1200" dirty="0" smtClean="0"/>
            <a:t>)</a:t>
          </a:r>
          <a:endParaRPr lang="es-MX" sz="1200" dirty="0"/>
        </a:p>
      </cdr:txBody>
    </cdr:sp>
  </cdr:relSizeAnchor>
</c:userShapes>
</file>

<file path=ppt/drawings/drawing3.xml><?xml version="1.0" encoding="utf-8"?>
<c:userShapes xmlns:c="http://schemas.openxmlformats.org/drawingml/2006/chart">
  <cdr:relSizeAnchor xmlns:cdr="http://schemas.openxmlformats.org/drawingml/2006/chartDrawing">
    <cdr:from>
      <cdr:x>0.01875</cdr:x>
      <cdr:y>0.19792</cdr:y>
    </cdr:from>
    <cdr:to>
      <cdr:x>0.295</cdr:x>
      <cdr:y>0.51292</cdr:y>
    </cdr:to>
    <cdr:sp macro="" textlink="">
      <cdr:nvSpPr>
        <cdr:cNvPr id="2" name="1 CuadroTexto"/>
        <cdr:cNvSpPr txBox="1"/>
      </cdr:nvSpPr>
      <cdr:spPr>
        <a:xfrm xmlns:a="http://schemas.openxmlformats.org/drawingml/2006/main">
          <a:off x="70214" y="694125"/>
          <a:ext cx="1034482" cy="110473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s-MX" sz="1100" b="1" dirty="0" smtClean="0"/>
            <a:t>Resto de las localidades del país 89,354</a:t>
          </a:r>
          <a:endParaRPr lang="es-MX" sz="1100" b="1" dirty="0"/>
        </a:p>
      </cdr:txBody>
    </cdr:sp>
  </cdr:relSizeAnchor>
  <cdr:relSizeAnchor xmlns:cdr="http://schemas.openxmlformats.org/drawingml/2006/chartDrawing">
    <cdr:from>
      <cdr:x>0.6585</cdr:x>
      <cdr:y>0.20695</cdr:y>
    </cdr:from>
    <cdr:to>
      <cdr:x>1</cdr:x>
      <cdr:y>0.52195</cdr:y>
    </cdr:to>
    <cdr:sp macro="" textlink="">
      <cdr:nvSpPr>
        <cdr:cNvPr id="3" name="1 CuadroTexto"/>
        <cdr:cNvSpPr txBox="1"/>
      </cdr:nvSpPr>
      <cdr:spPr>
        <a:xfrm xmlns:a="http://schemas.openxmlformats.org/drawingml/2006/main">
          <a:off x="2465887" y="725796"/>
          <a:ext cx="1278843" cy="11047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s-MX" sz="1100" b="1" dirty="0" smtClean="0"/>
            <a:t>Localidades atendidas por el PDHO, 98,666</a:t>
          </a:r>
          <a:endParaRPr lang="es-MX" sz="1100" b="1" dirty="0"/>
        </a:p>
      </cdr:txBody>
    </cdr:sp>
  </cdr:relSizeAnchor>
  <cdr:relSizeAnchor xmlns:cdr="http://schemas.openxmlformats.org/drawingml/2006/chartDrawing">
    <cdr:from>
      <cdr:x>0.17802</cdr:x>
      <cdr:y>0.84876</cdr:y>
    </cdr:from>
    <cdr:to>
      <cdr:x>0.81897</cdr:x>
      <cdr:y>0.92241</cdr:y>
    </cdr:to>
    <cdr:sp macro="" textlink="">
      <cdr:nvSpPr>
        <cdr:cNvPr id="4" name="3 CuadroTexto"/>
        <cdr:cNvSpPr txBox="1"/>
      </cdr:nvSpPr>
      <cdr:spPr>
        <a:xfrm xmlns:a="http://schemas.openxmlformats.org/drawingml/2006/main">
          <a:off x="590073" y="2813369"/>
          <a:ext cx="2124552" cy="24415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MX" sz="1100"/>
            <a:t>Total</a:t>
          </a:r>
          <a:r>
            <a:rPr lang="es-MX" sz="1100" baseline="0"/>
            <a:t> de localidades  188,114</a:t>
          </a:r>
          <a:endParaRPr lang="es-MX" sz="110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2982913" cy="465138"/>
          </a:xfrm>
          <a:prstGeom prst="rect">
            <a:avLst/>
          </a:prstGeom>
        </p:spPr>
        <p:txBody>
          <a:bodyPr vert="horz" lIns="92446" tIns="46223" rIns="92446" bIns="46223" rtlCol="0"/>
          <a:lstStyle>
            <a:lvl1pPr algn="l" fontAlgn="auto">
              <a:spcBef>
                <a:spcPts val="0"/>
              </a:spcBef>
              <a:spcAft>
                <a:spcPts val="0"/>
              </a:spcAft>
              <a:defRPr sz="1200" dirty="0">
                <a:latin typeface="+mn-lt"/>
              </a:defRPr>
            </a:lvl1pPr>
          </a:lstStyle>
          <a:p>
            <a:pPr>
              <a:defRPr/>
            </a:pPr>
            <a:endParaRPr lang="es-MX"/>
          </a:p>
        </p:txBody>
      </p:sp>
      <p:sp>
        <p:nvSpPr>
          <p:cNvPr id="3" name="2 Marcador de fecha"/>
          <p:cNvSpPr>
            <a:spLocks noGrp="1"/>
          </p:cNvSpPr>
          <p:nvPr>
            <p:ph type="dt" sz="quarter" idx="1"/>
          </p:nvPr>
        </p:nvSpPr>
        <p:spPr>
          <a:xfrm>
            <a:off x="3897313" y="0"/>
            <a:ext cx="2982912" cy="465138"/>
          </a:xfrm>
          <a:prstGeom prst="rect">
            <a:avLst/>
          </a:prstGeom>
        </p:spPr>
        <p:txBody>
          <a:bodyPr vert="horz" lIns="92446" tIns="46223" rIns="92446" bIns="46223" rtlCol="0"/>
          <a:lstStyle>
            <a:lvl1pPr algn="r" fontAlgn="auto">
              <a:spcBef>
                <a:spcPts val="0"/>
              </a:spcBef>
              <a:spcAft>
                <a:spcPts val="0"/>
              </a:spcAft>
              <a:defRPr sz="1200" smtClean="0">
                <a:latin typeface="+mn-lt"/>
              </a:defRPr>
            </a:lvl1pPr>
          </a:lstStyle>
          <a:p>
            <a:pPr>
              <a:defRPr/>
            </a:pPr>
            <a:fld id="{EF4377EC-E7A9-421F-90BE-07F07D890291}" type="datetimeFigureOut">
              <a:rPr lang="es-MX"/>
              <a:pPr>
                <a:defRPr/>
              </a:pPr>
              <a:t>09/05/2013</a:t>
            </a:fld>
            <a:endParaRPr lang="es-MX" dirty="0"/>
          </a:p>
        </p:txBody>
      </p:sp>
      <p:sp>
        <p:nvSpPr>
          <p:cNvPr id="4" name="3 Marcador de pie de página"/>
          <p:cNvSpPr>
            <a:spLocks noGrp="1"/>
          </p:cNvSpPr>
          <p:nvPr>
            <p:ph type="ftr" sz="quarter" idx="2"/>
          </p:nvPr>
        </p:nvSpPr>
        <p:spPr>
          <a:xfrm>
            <a:off x="1" y="8829675"/>
            <a:ext cx="2982913" cy="465138"/>
          </a:xfrm>
          <a:prstGeom prst="rect">
            <a:avLst/>
          </a:prstGeom>
        </p:spPr>
        <p:txBody>
          <a:bodyPr vert="horz" lIns="92446" tIns="46223" rIns="92446" bIns="46223" rtlCol="0" anchor="b"/>
          <a:lstStyle>
            <a:lvl1pPr algn="l" fontAlgn="auto">
              <a:spcBef>
                <a:spcPts val="0"/>
              </a:spcBef>
              <a:spcAft>
                <a:spcPts val="0"/>
              </a:spcAft>
              <a:defRPr sz="1200" dirty="0">
                <a:latin typeface="+mn-lt"/>
              </a:defRPr>
            </a:lvl1pPr>
          </a:lstStyle>
          <a:p>
            <a:pPr>
              <a:defRPr/>
            </a:pPr>
            <a:endParaRPr lang="es-MX"/>
          </a:p>
        </p:txBody>
      </p:sp>
      <p:sp>
        <p:nvSpPr>
          <p:cNvPr id="5" name="4 Marcador de número de diapositiva"/>
          <p:cNvSpPr>
            <a:spLocks noGrp="1"/>
          </p:cNvSpPr>
          <p:nvPr>
            <p:ph type="sldNum" sz="quarter" idx="3"/>
          </p:nvPr>
        </p:nvSpPr>
        <p:spPr>
          <a:xfrm>
            <a:off x="3897313" y="8829675"/>
            <a:ext cx="2982912" cy="465138"/>
          </a:xfrm>
          <a:prstGeom prst="rect">
            <a:avLst/>
          </a:prstGeom>
        </p:spPr>
        <p:txBody>
          <a:bodyPr vert="horz" lIns="92446" tIns="46223" rIns="92446" bIns="46223" rtlCol="0" anchor="b"/>
          <a:lstStyle>
            <a:lvl1pPr algn="r" fontAlgn="auto">
              <a:spcBef>
                <a:spcPts val="0"/>
              </a:spcBef>
              <a:spcAft>
                <a:spcPts val="0"/>
              </a:spcAft>
              <a:defRPr sz="1200" smtClean="0">
                <a:latin typeface="+mn-lt"/>
              </a:defRPr>
            </a:lvl1pPr>
          </a:lstStyle>
          <a:p>
            <a:pPr>
              <a:defRPr/>
            </a:pPr>
            <a:fld id="{382C4268-6A3D-415E-AEC3-8573F28C59F3}" type="slidenum">
              <a:rPr lang="es-MX"/>
              <a:pPr>
                <a:defRPr/>
              </a:pPr>
              <a:t>‹Nº›</a:t>
            </a:fld>
            <a:endParaRPr lang="es-MX" dirty="0"/>
          </a:p>
        </p:txBody>
      </p:sp>
    </p:spTree>
    <p:extLst>
      <p:ext uri="{BB962C8B-B14F-4D97-AF65-F5344CB8AC3E}">
        <p14:creationId xmlns:p14="http://schemas.microsoft.com/office/powerpoint/2010/main" val="2421716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2982913" cy="465138"/>
          </a:xfrm>
          <a:prstGeom prst="rect">
            <a:avLst/>
          </a:prstGeom>
        </p:spPr>
        <p:txBody>
          <a:bodyPr vert="horz" lIns="92446" tIns="46223" rIns="92446" bIns="46223" rtlCol="0"/>
          <a:lstStyle>
            <a:lvl1pPr algn="l" fontAlgn="auto">
              <a:spcBef>
                <a:spcPts val="0"/>
              </a:spcBef>
              <a:spcAft>
                <a:spcPts val="0"/>
              </a:spcAft>
              <a:defRPr sz="1200" dirty="0">
                <a:latin typeface="+mn-lt"/>
              </a:defRPr>
            </a:lvl1pPr>
          </a:lstStyle>
          <a:p>
            <a:pPr>
              <a:defRPr/>
            </a:pPr>
            <a:endParaRPr lang="es-MX"/>
          </a:p>
        </p:txBody>
      </p:sp>
      <p:sp>
        <p:nvSpPr>
          <p:cNvPr id="3" name="2 Marcador de fecha"/>
          <p:cNvSpPr>
            <a:spLocks noGrp="1"/>
          </p:cNvSpPr>
          <p:nvPr>
            <p:ph type="dt" idx="1"/>
          </p:nvPr>
        </p:nvSpPr>
        <p:spPr>
          <a:xfrm>
            <a:off x="3897313" y="0"/>
            <a:ext cx="2982912" cy="465138"/>
          </a:xfrm>
          <a:prstGeom prst="rect">
            <a:avLst/>
          </a:prstGeom>
        </p:spPr>
        <p:txBody>
          <a:bodyPr vert="horz" lIns="92446" tIns="46223" rIns="92446" bIns="46223" rtlCol="0"/>
          <a:lstStyle>
            <a:lvl1pPr algn="r" fontAlgn="auto">
              <a:spcBef>
                <a:spcPts val="0"/>
              </a:spcBef>
              <a:spcAft>
                <a:spcPts val="0"/>
              </a:spcAft>
              <a:defRPr sz="1200" smtClean="0">
                <a:latin typeface="+mn-lt"/>
              </a:defRPr>
            </a:lvl1pPr>
          </a:lstStyle>
          <a:p>
            <a:pPr>
              <a:defRPr/>
            </a:pPr>
            <a:fld id="{588DAE46-A58A-4BA3-8395-FB122CD7465B}" type="datetimeFigureOut">
              <a:rPr lang="es-MX"/>
              <a:pPr>
                <a:defRPr/>
              </a:pPr>
              <a:t>09/05/2013</a:t>
            </a:fld>
            <a:endParaRPr lang="es-MX" dirty="0"/>
          </a:p>
        </p:txBody>
      </p:sp>
      <p:sp>
        <p:nvSpPr>
          <p:cNvPr id="4" name="3 Marcador de imagen de diapositiva"/>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pPr lvl="0"/>
            <a:endParaRPr lang="es-MX" noProof="0" dirty="0"/>
          </a:p>
        </p:txBody>
      </p:sp>
      <p:sp>
        <p:nvSpPr>
          <p:cNvPr id="5" name="4 Marcador de notas"/>
          <p:cNvSpPr>
            <a:spLocks noGrp="1"/>
          </p:cNvSpPr>
          <p:nvPr>
            <p:ph type="body" sz="quarter" idx="3"/>
          </p:nvPr>
        </p:nvSpPr>
        <p:spPr>
          <a:xfrm>
            <a:off x="688975" y="4416427"/>
            <a:ext cx="5505450" cy="4183063"/>
          </a:xfrm>
          <a:prstGeom prst="rect">
            <a:avLst/>
          </a:prstGeom>
        </p:spPr>
        <p:txBody>
          <a:bodyPr vert="horz" lIns="92446" tIns="46223" rIns="92446" bIns="46223"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1" y="8829675"/>
            <a:ext cx="2982913" cy="465138"/>
          </a:xfrm>
          <a:prstGeom prst="rect">
            <a:avLst/>
          </a:prstGeom>
        </p:spPr>
        <p:txBody>
          <a:bodyPr vert="horz" lIns="92446" tIns="46223" rIns="92446" bIns="46223" rtlCol="0" anchor="b"/>
          <a:lstStyle>
            <a:lvl1pPr algn="l" fontAlgn="auto">
              <a:spcBef>
                <a:spcPts val="0"/>
              </a:spcBef>
              <a:spcAft>
                <a:spcPts val="0"/>
              </a:spcAft>
              <a:defRPr sz="1200" dirty="0">
                <a:latin typeface="+mn-lt"/>
              </a:defRPr>
            </a:lvl1pPr>
          </a:lstStyle>
          <a:p>
            <a:pPr>
              <a:defRPr/>
            </a:pPr>
            <a:endParaRPr lang="es-MX"/>
          </a:p>
        </p:txBody>
      </p:sp>
      <p:sp>
        <p:nvSpPr>
          <p:cNvPr id="7" name="6 Marcador de número de diapositiva"/>
          <p:cNvSpPr>
            <a:spLocks noGrp="1"/>
          </p:cNvSpPr>
          <p:nvPr>
            <p:ph type="sldNum" sz="quarter" idx="5"/>
          </p:nvPr>
        </p:nvSpPr>
        <p:spPr>
          <a:xfrm>
            <a:off x="3897313" y="8829675"/>
            <a:ext cx="2982912" cy="465138"/>
          </a:xfrm>
          <a:prstGeom prst="rect">
            <a:avLst/>
          </a:prstGeom>
        </p:spPr>
        <p:txBody>
          <a:bodyPr vert="horz" lIns="92446" tIns="46223" rIns="92446" bIns="46223" rtlCol="0" anchor="b"/>
          <a:lstStyle>
            <a:lvl1pPr algn="r" fontAlgn="auto">
              <a:spcBef>
                <a:spcPts val="0"/>
              </a:spcBef>
              <a:spcAft>
                <a:spcPts val="0"/>
              </a:spcAft>
              <a:defRPr sz="1200" smtClean="0">
                <a:latin typeface="+mn-lt"/>
              </a:defRPr>
            </a:lvl1pPr>
          </a:lstStyle>
          <a:p>
            <a:pPr>
              <a:defRPr/>
            </a:pPr>
            <a:fld id="{7808822C-92F3-4A81-935F-C5598342C51A}" type="slidenum">
              <a:rPr lang="es-MX"/>
              <a:pPr>
                <a:defRPr/>
              </a:pPr>
              <a:t>‹Nº›</a:t>
            </a:fld>
            <a:endParaRPr lang="es-MX" dirty="0"/>
          </a:p>
        </p:txBody>
      </p:sp>
    </p:spTree>
    <p:extLst>
      <p:ext uri="{BB962C8B-B14F-4D97-AF65-F5344CB8AC3E}">
        <p14:creationId xmlns:p14="http://schemas.microsoft.com/office/powerpoint/2010/main" val="145574506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4541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7011C53F-461D-4BE1-B651-C372098E2FE6}" type="slidenum">
              <a:rPr lang="es-MX"/>
              <a:pPr fontAlgn="base">
                <a:spcBef>
                  <a:spcPct val="0"/>
                </a:spcBef>
                <a:spcAft>
                  <a:spcPct val="0"/>
                </a:spcAft>
              </a:pPr>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3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6794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5E5B2-E9F1-412A-A256-FC3E45CFE45D}" type="slidenum">
              <a:rPr lang="es-MX"/>
              <a:pPr fontAlgn="base">
                <a:spcBef>
                  <a:spcPct val="0"/>
                </a:spcBef>
                <a:spcAft>
                  <a:spcPct val="0"/>
                </a:spcAft>
              </a:pPr>
              <a:t>10</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896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6896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CD500B3-94DC-441F-9083-19E203BE37B7}" type="slidenum">
              <a:rPr lang="es-MX"/>
              <a:pPr fontAlgn="base">
                <a:spcBef>
                  <a:spcPct val="0"/>
                </a:spcBef>
                <a:spcAft>
                  <a:spcPct val="0"/>
                </a:spcAft>
              </a:pPr>
              <a:t>11</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6998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78EBB70-E66A-4B6B-83B5-D3B9D1EDEFE4}" type="slidenum">
              <a:rPr lang="es-MX"/>
              <a:pPr fontAlgn="base">
                <a:spcBef>
                  <a:spcPct val="0"/>
                </a:spcBef>
                <a:spcAft>
                  <a:spcPct val="0"/>
                </a:spcAft>
              </a:pPr>
              <a:t>12</a:t>
            </a:fld>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8125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B277FE58-1DB8-4E7E-9220-8343BE294532}" type="slidenum">
              <a:rPr lang="es-MX"/>
              <a:pPr fontAlgn="base">
                <a:spcBef>
                  <a:spcPct val="0"/>
                </a:spcBef>
                <a:spcAft>
                  <a:spcPct val="0"/>
                </a:spcAft>
              </a:pPr>
              <a:t>13</a:t>
            </a:fld>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3824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626B42EB-5D85-4192-BBF6-FE03490FE3E0}" type="slidenum">
              <a:rPr lang="es-MX"/>
              <a:pPr fontAlgn="base">
                <a:spcBef>
                  <a:spcPct val="0"/>
                </a:spcBef>
                <a:spcAft>
                  <a:spcPct val="0"/>
                </a:spcAft>
              </a:pPr>
              <a:t>14</a:t>
            </a:fld>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3824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626B42EB-5D85-4192-BBF6-FE03490FE3E0}" type="slidenum">
              <a:rPr lang="es-MX"/>
              <a:pPr fontAlgn="base">
                <a:spcBef>
                  <a:spcPct val="0"/>
                </a:spcBef>
                <a:spcAft>
                  <a:spcPct val="0"/>
                </a:spcAft>
              </a:pPr>
              <a:t>21</a:t>
            </a:fld>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pPr>
              <a:defRPr/>
            </a:pPr>
            <a:fld id="{7808822C-92F3-4A81-935F-C5598342C51A}" type="slidenum">
              <a:rPr lang="es-MX" smtClean="0"/>
              <a:pPr>
                <a:defRPr/>
              </a:pPr>
              <a:t>24</a:t>
            </a:fld>
            <a:endParaRPr lang="es-MX"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3824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626B42EB-5D85-4192-BBF6-FE03490FE3E0}" type="slidenum">
              <a:rPr lang="es-MX"/>
              <a:pPr fontAlgn="base">
                <a:spcBef>
                  <a:spcPct val="0"/>
                </a:spcBef>
                <a:spcAft>
                  <a:spcPct val="0"/>
                </a:spcAft>
              </a:pPr>
              <a:t>25</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643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4643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CB9B8FDB-8ADC-4A54-A923-E0708C6D2E6D}" type="slidenum">
              <a:rPr lang="es-MX"/>
              <a:pPr fontAlgn="base">
                <a:spcBef>
                  <a:spcPct val="0"/>
                </a:spcBef>
                <a:spcAft>
                  <a:spcPct val="0"/>
                </a:spcAft>
              </a:pPr>
              <a:t>2</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47460"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05039481-9AB4-4904-BCF8-3EB9C4C6520D}" type="slidenum">
              <a:rPr lang="es-MX"/>
              <a:pPr fontAlgn="base">
                <a:spcBef>
                  <a:spcPct val="0"/>
                </a:spcBef>
                <a:spcAft>
                  <a:spcPct val="0"/>
                </a:spcAft>
              </a:pPr>
              <a:t>3</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4950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AC2B23B-DC8C-4B63-AFAC-CF908AF674F4}" type="slidenum">
              <a:rPr lang="es-MX"/>
              <a:pPr fontAlgn="base">
                <a:spcBef>
                  <a:spcPct val="0"/>
                </a:spcBef>
                <a:spcAft>
                  <a:spcPct val="0"/>
                </a:spcAft>
              </a:pPr>
              <a:t>4</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3824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626B42EB-5D85-4192-BBF6-FE03490FE3E0}" type="slidenum">
              <a:rPr lang="es-MX"/>
              <a:pPr fontAlgn="base">
                <a:spcBef>
                  <a:spcPct val="0"/>
                </a:spcBef>
                <a:spcAft>
                  <a:spcPct val="0"/>
                </a:spcAft>
              </a:pPr>
              <a:t>5</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6179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468F17E-B40B-4197-B535-6D9993C19A81}" type="slidenum">
              <a:rPr lang="es-MX"/>
              <a:pPr fontAlgn="base">
                <a:spcBef>
                  <a:spcPct val="0"/>
                </a:spcBef>
                <a:spcAft>
                  <a:spcPct val="0"/>
                </a:spcAft>
              </a:pPr>
              <a:t>6</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3"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63844"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6E568679-27A0-48BE-BD6E-FBBAB5706D37}" type="slidenum">
              <a:rPr lang="es-MX"/>
              <a:pPr fontAlgn="base">
                <a:spcBef>
                  <a:spcPct val="0"/>
                </a:spcBef>
                <a:spcAft>
                  <a:spcPct val="0"/>
                </a:spcAft>
              </a:pPr>
              <a:t>7</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6486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3C398C9-32F9-4280-B42E-D2860C4812BA}" type="slidenum">
              <a:rPr lang="es-MX"/>
              <a:pPr fontAlgn="base">
                <a:spcBef>
                  <a:spcPct val="0"/>
                </a:spcBef>
                <a:spcAft>
                  <a:spcPct val="0"/>
                </a:spcAft>
              </a:pPr>
              <a:t>8</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MX" smtClean="0"/>
          </a:p>
        </p:txBody>
      </p:sp>
      <p:sp>
        <p:nvSpPr>
          <p:cNvPr id="16589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E9BDBA70-6BD3-4AE6-951B-1ABD75E5BACC}" type="slidenum">
              <a:rPr lang="es-MX"/>
              <a:pPr fontAlgn="base">
                <a:spcBef>
                  <a:spcPct val="0"/>
                </a:spcBef>
                <a:spcAft>
                  <a:spcPct val="0"/>
                </a:spcAft>
              </a:pPr>
              <a:t>9</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AB19D173-D806-4AD0-9A72-170769F8244F}" type="datetime1">
              <a:rPr lang="es-MX"/>
              <a:pPr>
                <a:defRPr/>
              </a:pPr>
              <a:t>09/05/2013</a:t>
            </a:fld>
            <a:endParaRPr lang="es-MX" dirty="0"/>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75F454B0-8161-409E-9BE7-35C672106F1E}" type="slidenum">
              <a:rPr lang="es-MX"/>
              <a:pPr>
                <a:defRPr/>
              </a:pPr>
              <a:t>‹Nº›</a:t>
            </a:fld>
            <a:endParaRPr lang="es-MX" dirty="0"/>
          </a:p>
        </p:txBody>
      </p:sp>
    </p:spTree>
    <p:extLst>
      <p:ext uri="{BB962C8B-B14F-4D97-AF65-F5344CB8AC3E}">
        <p14:creationId xmlns:p14="http://schemas.microsoft.com/office/powerpoint/2010/main" val="1795729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69A617B3-64A0-435A-A3A0-D8F655602427}" type="datetime1">
              <a:rPr lang="es-MX"/>
              <a:pPr>
                <a:defRPr/>
              </a:pPr>
              <a:t>09/05/2013</a:t>
            </a:fld>
            <a:endParaRPr lang="es-MX" dirty="0"/>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6AFB6065-D861-4D2A-9168-04E747338CEC}" type="slidenum">
              <a:rPr lang="es-MX"/>
              <a:pPr>
                <a:defRPr/>
              </a:pPr>
              <a:t>‹Nº›</a:t>
            </a:fld>
            <a:endParaRPr lang="es-MX" dirty="0"/>
          </a:p>
        </p:txBody>
      </p:sp>
    </p:spTree>
    <p:extLst>
      <p:ext uri="{BB962C8B-B14F-4D97-AF65-F5344CB8AC3E}">
        <p14:creationId xmlns:p14="http://schemas.microsoft.com/office/powerpoint/2010/main" val="2449988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FE933823-A7E3-4F6E-9F57-CB7336B01D5E}" type="datetime1">
              <a:rPr lang="es-MX"/>
              <a:pPr>
                <a:defRPr/>
              </a:pPr>
              <a:t>09/05/2013</a:t>
            </a:fld>
            <a:endParaRPr lang="es-MX" dirty="0"/>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5AC52A25-53C1-42D6-B3CB-797794CB9F2C}" type="slidenum">
              <a:rPr lang="es-MX"/>
              <a:pPr>
                <a:defRPr/>
              </a:pPr>
              <a:t>‹Nº›</a:t>
            </a:fld>
            <a:endParaRPr lang="es-MX" dirty="0"/>
          </a:p>
        </p:txBody>
      </p:sp>
    </p:spTree>
    <p:extLst>
      <p:ext uri="{BB962C8B-B14F-4D97-AF65-F5344CB8AC3E}">
        <p14:creationId xmlns:p14="http://schemas.microsoft.com/office/powerpoint/2010/main" val="1985943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331C408D-C82A-4B76-B82C-619B06E04334}" type="datetime1">
              <a:rPr lang="es-MX"/>
              <a:pPr>
                <a:defRPr/>
              </a:pPr>
              <a:t>09/05/2013</a:t>
            </a:fld>
            <a:endParaRPr lang="es-MX" dirty="0"/>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68DAF3A4-1C88-4E47-829A-4375EFA38D90}" type="slidenum">
              <a:rPr lang="es-MX"/>
              <a:pPr>
                <a:defRPr/>
              </a:pPr>
              <a:t>‹Nº›</a:t>
            </a:fld>
            <a:endParaRPr lang="es-MX" dirty="0"/>
          </a:p>
        </p:txBody>
      </p:sp>
    </p:spTree>
    <p:extLst>
      <p:ext uri="{BB962C8B-B14F-4D97-AF65-F5344CB8AC3E}">
        <p14:creationId xmlns:p14="http://schemas.microsoft.com/office/powerpoint/2010/main" val="2729778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2127C5C8-C878-4FC5-AC90-0C82121D32AB}" type="datetime1">
              <a:rPr lang="es-MX"/>
              <a:pPr>
                <a:defRPr/>
              </a:pPr>
              <a:t>09/05/2013</a:t>
            </a:fld>
            <a:endParaRPr lang="es-MX" dirty="0"/>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p:txBody>
          <a:bodyPr/>
          <a:lstStyle>
            <a:lvl1pPr>
              <a:defRPr/>
            </a:lvl1pPr>
          </a:lstStyle>
          <a:p>
            <a:pPr>
              <a:defRPr/>
            </a:pPr>
            <a:fld id="{DC71766E-EFC6-44B3-B002-852667FEB004}" type="slidenum">
              <a:rPr lang="es-MX"/>
              <a:pPr>
                <a:defRPr/>
              </a:pPr>
              <a:t>‹Nº›</a:t>
            </a:fld>
            <a:endParaRPr lang="es-MX" dirty="0"/>
          </a:p>
        </p:txBody>
      </p:sp>
    </p:spTree>
    <p:extLst>
      <p:ext uri="{BB962C8B-B14F-4D97-AF65-F5344CB8AC3E}">
        <p14:creationId xmlns:p14="http://schemas.microsoft.com/office/powerpoint/2010/main" val="3199001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BD1A4410-F4D1-4C63-B242-AACDB251BD77}" type="datetime1">
              <a:rPr lang="es-MX"/>
              <a:pPr>
                <a:defRPr/>
              </a:pPr>
              <a:t>09/05/2013</a:t>
            </a:fld>
            <a:endParaRPr lang="es-MX" dirty="0"/>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9453E2D6-C90C-406B-B49C-5E6CA739C1B5}" type="slidenum">
              <a:rPr lang="es-MX"/>
              <a:pPr>
                <a:defRPr/>
              </a:pPr>
              <a:t>‹Nº›</a:t>
            </a:fld>
            <a:endParaRPr lang="es-MX" dirty="0"/>
          </a:p>
        </p:txBody>
      </p:sp>
    </p:spTree>
    <p:extLst>
      <p:ext uri="{BB962C8B-B14F-4D97-AF65-F5344CB8AC3E}">
        <p14:creationId xmlns:p14="http://schemas.microsoft.com/office/powerpoint/2010/main" val="420777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90DA6B0F-CC56-48CE-8E1F-02D574BBD1B6}" type="datetime1">
              <a:rPr lang="es-MX"/>
              <a:pPr>
                <a:defRPr/>
              </a:pPr>
              <a:t>09/05/2013</a:t>
            </a:fld>
            <a:endParaRPr lang="es-MX" dirty="0"/>
          </a:p>
        </p:txBody>
      </p:sp>
      <p:sp>
        <p:nvSpPr>
          <p:cNvPr id="8" name="4 Marcador de pie de página"/>
          <p:cNvSpPr>
            <a:spLocks noGrp="1"/>
          </p:cNvSpPr>
          <p:nvPr>
            <p:ph type="ftr" sz="quarter" idx="11"/>
          </p:nvPr>
        </p:nvSpPr>
        <p:spPr/>
        <p:txBody>
          <a:bodyPr/>
          <a:lstStyle>
            <a:lvl1pPr>
              <a:defRPr/>
            </a:lvl1pPr>
          </a:lstStyle>
          <a:p>
            <a:pPr>
              <a:defRPr/>
            </a:pPr>
            <a:endParaRPr lang="es-MX"/>
          </a:p>
        </p:txBody>
      </p:sp>
      <p:sp>
        <p:nvSpPr>
          <p:cNvPr id="9" name="5 Marcador de número de diapositiva"/>
          <p:cNvSpPr>
            <a:spLocks noGrp="1"/>
          </p:cNvSpPr>
          <p:nvPr>
            <p:ph type="sldNum" sz="quarter" idx="12"/>
          </p:nvPr>
        </p:nvSpPr>
        <p:spPr/>
        <p:txBody>
          <a:bodyPr/>
          <a:lstStyle>
            <a:lvl1pPr>
              <a:defRPr/>
            </a:lvl1pPr>
          </a:lstStyle>
          <a:p>
            <a:pPr>
              <a:defRPr/>
            </a:pPr>
            <a:fld id="{FA03EF35-DA26-44AB-AE1F-D9565DA85831}" type="slidenum">
              <a:rPr lang="es-MX"/>
              <a:pPr>
                <a:defRPr/>
              </a:pPr>
              <a:t>‹Nº›</a:t>
            </a:fld>
            <a:endParaRPr lang="es-MX" dirty="0"/>
          </a:p>
        </p:txBody>
      </p:sp>
    </p:spTree>
    <p:extLst>
      <p:ext uri="{BB962C8B-B14F-4D97-AF65-F5344CB8AC3E}">
        <p14:creationId xmlns:p14="http://schemas.microsoft.com/office/powerpoint/2010/main" val="3246815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C2D84678-260C-4C7D-AE2B-6B3B14D1B5F5}" type="datetime1">
              <a:rPr lang="es-MX"/>
              <a:pPr>
                <a:defRPr/>
              </a:pPr>
              <a:t>09/05/2013</a:t>
            </a:fld>
            <a:endParaRPr lang="es-MX" dirty="0"/>
          </a:p>
        </p:txBody>
      </p:sp>
      <p:sp>
        <p:nvSpPr>
          <p:cNvPr id="4" name="4 Marcador de pie de página"/>
          <p:cNvSpPr>
            <a:spLocks noGrp="1"/>
          </p:cNvSpPr>
          <p:nvPr>
            <p:ph type="ftr" sz="quarter" idx="11"/>
          </p:nvPr>
        </p:nvSpPr>
        <p:spPr/>
        <p:txBody>
          <a:bodyPr/>
          <a:lstStyle>
            <a:lvl1pPr>
              <a:defRPr/>
            </a:lvl1pPr>
          </a:lstStyle>
          <a:p>
            <a:pPr>
              <a:defRPr/>
            </a:pPr>
            <a:endParaRPr lang="es-MX"/>
          </a:p>
        </p:txBody>
      </p:sp>
      <p:sp>
        <p:nvSpPr>
          <p:cNvPr id="5" name="5 Marcador de número de diapositiva"/>
          <p:cNvSpPr>
            <a:spLocks noGrp="1"/>
          </p:cNvSpPr>
          <p:nvPr>
            <p:ph type="sldNum" sz="quarter" idx="12"/>
          </p:nvPr>
        </p:nvSpPr>
        <p:spPr/>
        <p:txBody>
          <a:bodyPr/>
          <a:lstStyle>
            <a:lvl1pPr>
              <a:defRPr/>
            </a:lvl1pPr>
          </a:lstStyle>
          <a:p>
            <a:pPr>
              <a:defRPr/>
            </a:pPr>
            <a:fld id="{B87D7AB9-04FD-48D7-87BD-8AFC5D4A38D0}" type="slidenum">
              <a:rPr lang="es-MX"/>
              <a:pPr>
                <a:defRPr/>
              </a:pPr>
              <a:t>‹Nº›</a:t>
            </a:fld>
            <a:endParaRPr lang="es-MX" dirty="0"/>
          </a:p>
        </p:txBody>
      </p:sp>
    </p:spTree>
    <p:extLst>
      <p:ext uri="{BB962C8B-B14F-4D97-AF65-F5344CB8AC3E}">
        <p14:creationId xmlns:p14="http://schemas.microsoft.com/office/powerpoint/2010/main" val="212769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A1C2F709-85FF-4169-A4F4-ADCE2CF9ECB4}" type="datetime1">
              <a:rPr lang="es-MX"/>
              <a:pPr>
                <a:defRPr/>
              </a:pPr>
              <a:t>09/05/2013</a:t>
            </a:fld>
            <a:endParaRPr lang="es-MX" dirty="0"/>
          </a:p>
        </p:txBody>
      </p:sp>
      <p:sp>
        <p:nvSpPr>
          <p:cNvPr id="3" name="4 Marcador de pie de página"/>
          <p:cNvSpPr>
            <a:spLocks noGrp="1"/>
          </p:cNvSpPr>
          <p:nvPr>
            <p:ph type="ftr" sz="quarter" idx="11"/>
          </p:nvPr>
        </p:nvSpPr>
        <p:spPr/>
        <p:txBody>
          <a:bodyPr/>
          <a:lstStyle>
            <a:lvl1pPr>
              <a:defRPr/>
            </a:lvl1pPr>
          </a:lstStyle>
          <a:p>
            <a:pPr>
              <a:defRPr/>
            </a:pPr>
            <a:endParaRPr lang="es-MX"/>
          </a:p>
        </p:txBody>
      </p:sp>
      <p:sp>
        <p:nvSpPr>
          <p:cNvPr id="4" name="5 Marcador de número de diapositiva"/>
          <p:cNvSpPr>
            <a:spLocks noGrp="1"/>
          </p:cNvSpPr>
          <p:nvPr>
            <p:ph type="sldNum" sz="quarter" idx="12"/>
          </p:nvPr>
        </p:nvSpPr>
        <p:spPr/>
        <p:txBody>
          <a:bodyPr/>
          <a:lstStyle>
            <a:lvl1pPr>
              <a:defRPr/>
            </a:lvl1pPr>
          </a:lstStyle>
          <a:p>
            <a:pPr>
              <a:defRPr/>
            </a:pPr>
            <a:fld id="{B9ED7C9B-E199-4C63-8341-F28B340E4783}" type="slidenum">
              <a:rPr lang="es-MX"/>
              <a:pPr>
                <a:defRPr/>
              </a:pPr>
              <a:t>‹Nº›</a:t>
            </a:fld>
            <a:endParaRPr lang="es-MX" dirty="0"/>
          </a:p>
        </p:txBody>
      </p:sp>
    </p:spTree>
    <p:extLst>
      <p:ext uri="{BB962C8B-B14F-4D97-AF65-F5344CB8AC3E}">
        <p14:creationId xmlns:p14="http://schemas.microsoft.com/office/powerpoint/2010/main" val="2797077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2BD7FD79-0E20-41E9-AB3D-BE7380BDF794}" type="datetime1">
              <a:rPr lang="es-MX"/>
              <a:pPr>
                <a:defRPr/>
              </a:pPr>
              <a:t>09/05/2013</a:t>
            </a:fld>
            <a:endParaRPr lang="es-MX" dirty="0"/>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067C3F77-50FC-43C3-AB50-33C3FE340088}" type="slidenum">
              <a:rPr lang="es-MX"/>
              <a:pPr>
                <a:defRPr/>
              </a:pPr>
              <a:t>‹Nº›</a:t>
            </a:fld>
            <a:endParaRPr lang="es-MX" dirty="0"/>
          </a:p>
        </p:txBody>
      </p:sp>
    </p:spTree>
    <p:extLst>
      <p:ext uri="{BB962C8B-B14F-4D97-AF65-F5344CB8AC3E}">
        <p14:creationId xmlns:p14="http://schemas.microsoft.com/office/powerpoint/2010/main" val="2621905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dirty="0" smtClean="0"/>
              <a:t>Haga clic en el icono para agregar una imagen</a:t>
            </a:r>
            <a:endParaRPr lang="es-MX"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AD27CA2D-A641-4D40-B77E-6507E332E04B}" type="datetime1">
              <a:rPr lang="es-MX"/>
              <a:pPr>
                <a:defRPr/>
              </a:pPr>
              <a:t>09/05/2013</a:t>
            </a:fld>
            <a:endParaRPr lang="es-MX" dirty="0"/>
          </a:p>
        </p:txBody>
      </p:sp>
      <p:sp>
        <p:nvSpPr>
          <p:cNvPr id="6" name="4 Marcador de pie de página"/>
          <p:cNvSpPr>
            <a:spLocks noGrp="1"/>
          </p:cNvSpPr>
          <p:nvPr>
            <p:ph type="ftr" sz="quarter" idx="11"/>
          </p:nvPr>
        </p:nvSpPr>
        <p:spPr/>
        <p:txBody>
          <a:bodyPr/>
          <a:lstStyle>
            <a:lvl1pPr>
              <a:defRPr/>
            </a:lvl1pPr>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DC3575CD-CEB8-4F50-AC87-B7D9D9970EA2}" type="slidenum">
              <a:rPr lang="es-MX"/>
              <a:pPr>
                <a:defRPr/>
              </a:pPr>
              <a:t>‹Nº›</a:t>
            </a:fld>
            <a:endParaRPr lang="es-MX" dirty="0"/>
          </a:p>
        </p:txBody>
      </p:sp>
    </p:spTree>
    <p:extLst>
      <p:ext uri="{BB962C8B-B14F-4D97-AF65-F5344CB8AC3E}">
        <p14:creationId xmlns:p14="http://schemas.microsoft.com/office/powerpoint/2010/main" val="3526454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A987B66-EBC9-45BD-888F-5D6A93F0E56F}" type="datetime1">
              <a:rPr lang="es-MX"/>
              <a:pPr>
                <a:defRPr/>
              </a:pPr>
              <a:t>09/05/2013</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641A92C-6924-492B-B151-39357577ED0A}" type="slidenum">
              <a:rPr lang="es-MX"/>
              <a:pPr>
                <a:defRPr/>
              </a:pPr>
              <a:t>‹Nº›</a:t>
            </a:fld>
            <a:endParaRPr lang="es-MX" dirty="0"/>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7.xml"/><Relationship Id="rId1" Type="http://schemas.openxmlformats.org/officeDocument/2006/relationships/video" Target="file:///F:\PRESENTACI&#211;N_DIO\AHORRO.wmv" TargetMode="External"/><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7.xml"/><Relationship Id="rId1" Type="http://schemas.openxmlformats.org/officeDocument/2006/relationships/video" Target="file:///F:\PRESENTACI&#211;N_DIO\AHORRO.wmv" TargetMode="External"/><Relationship Id="rId5" Type="http://schemas.openxmlformats.org/officeDocument/2006/relationships/image" Target="../media/image17.png"/><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 descr=":::Oportunidades aumenta cobertura:::"/>
          <p:cNvPicPr>
            <a:picLocks noChangeAspect="1" noChangeArrowheads="1"/>
          </p:cNvPicPr>
          <p:nvPr/>
        </p:nvPicPr>
        <p:blipFill>
          <a:blip r:embed="rId3" cstate="print"/>
          <a:stretch>
            <a:fillRect/>
          </a:stretch>
        </p:blipFill>
        <p:spPr bwMode="auto">
          <a:xfrm>
            <a:off x="395420" y="2132820"/>
            <a:ext cx="3752718" cy="3497015"/>
          </a:xfrm>
          <a:prstGeom prst="rect">
            <a:avLst/>
          </a:prstGeom>
          <a:noFill/>
          <a:ln>
            <a:solidFill>
              <a:schemeClr val="tx1"/>
            </a:solidFill>
          </a:ln>
          <a:scene3d>
            <a:camera prst="orthographicFront"/>
            <a:lightRig rig="threePt" dir="t"/>
          </a:scene3d>
          <a:sp3d>
            <a:bevelT/>
          </a:sp3d>
        </p:spPr>
      </p:pic>
      <p:graphicFrame>
        <p:nvGraphicFramePr>
          <p:cNvPr id="14" name="13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22"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32776"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A4AD7474-14EF-4A5B-B1A3-96FDA927F4DB}" type="slidenum">
              <a:rPr lang="es-MX" sz="1100" b="1">
                <a:solidFill>
                  <a:srgbClr val="FFFFFF"/>
                </a:solidFill>
                <a:latin typeface="Arial" charset="0"/>
              </a:rPr>
              <a:pPr/>
              <a:t>1</a:t>
            </a:fld>
            <a:endParaRPr lang="es-MX" sz="1100" b="1">
              <a:solidFill>
                <a:srgbClr val="FFFFFF"/>
              </a:solidFill>
              <a:latin typeface="Arial" charset="0"/>
            </a:endParaRPr>
          </a:p>
        </p:txBody>
      </p:sp>
      <p:sp>
        <p:nvSpPr>
          <p:cNvPr id="32782" name="8 Rectángulo"/>
          <p:cNvSpPr>
            <a:spLocks noChangeArrowheads="1"/>
          </p:cNvSpPr>
          <p:nvPr/>
        </p:nvSpPr>
        <p:spPr bwMode="auto">
          <a:xfrm>
            <a:off x="276225" y="1139825"/>
            <a:ext cx="85455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smtClean="0">
                <a:latin typeface="Arial Narrow" pitchFamily="34" charset="0"/>
                <a:cs typeface="Arial" charset="0"/>
              </a:rPr>
              <a:t>En 2002, el PROGRESA se transforma en el Programa de Desarrollo Humano </a:t>
            </a:r>
            <a:r>
              <a:rPr lang="es-MX" sz="2000" b="1" dirty="0" err="1" smtClean="0">
                <a:latin typeface="Arial Narrow" pitchFamily="34" charset="0"/>
                <a:cs typeface="Arial" charset="0"/>
              </a:rPr>
              <a:t>Opor-tunidades</a:t>
            </a:r>
            <a:r>
              <a:rPr lang="es-MX" sz="2000" b="1" dirty="0" smtClean="0">
                <a:latin typeface="Arial Narrow" pitchFamily="34" charset="0"/>
                <a:cs typeface="Arial" charset="0"/>
              </a:rPr>
              <a:t> (PDHO).</a:t>
            </a:r>
            <a:endParaRPr lang="es-MX" sz="2000" dirty="0">
              <a:latin typeface="Arial Narrow" pitchFamily="34" charset="0"/>
              <a:cs typeface="Arial" charset="0"/>
            </a:endParaRPr>
          </a:p>
        </p:txBody>
      </p:sp>
      <p:sp>
        <p:nvSpPr>
          <p:cNvPr id="32783" name="12 CuadroTexto"/>
          <p:cNvSpPr txBox="1">
            <a:spLocks noChangeArrowheads="1"/>
          </p:cNvSpPr>
          <p:nvPr/>
        </p:nvSpPr>
        <p:spPr bwMode="auto">
          <a:xfrm>
            <a:off x="4500563" y="115888"/>
            <a:ext cx="43211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s-MX" dirty="0"/>
          </a:p>
          <a:p>
            <a:pPr algn="r"/>
            <a:r>
              <a:rPr lang="es-MX" sz="2000" dirty="0">
                <a:latin typeface="Arial" charset="0"/>
                <a:cs typeface="Arial" charset="0"/>
              </a:rPr>
              <a:t>Objetivo</a:t>
            </a:r>
          </a:p>
        </p:txBody>
      </p:sp>
      <p:sp>
        <p:nvSpPr>
          <p:cNvPr id="11"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
        <p:nvSpPr>
          <p:cNvPr id="13" name="12 Rectángulo redondeado"/>
          <p:cNvSpPr/>
          <p:nvPr/>
        </p:nvSpPr>
        <p:spPr>
          <a:xfrm>
            <a:off x="4367750" y="3789050"/>
            <a:ext cx="455400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a:latin typeface="Arial Narrow" pitchFamily="34" charset="0"/>
                <a:cs typeface="Tahoma" pitchFamily="34" charset="0"/>
              </a:rPr>
              <a:t>Contribuir a la ruptura del ciclo </a:t>
            </a:r>
            <a:r>
              <a:rPr lang="es-MX" sz="2000" b="1" dirty="0" err="1" smtClean="0">
                <a:latin typeface="Arial Narrow" pitchFamily="34" charset="0"/>
                <a:cs typeface="Tahoma" pitchFamily="34" charset="0"/>
              </a:rPr>
              <a:t>intergene</a:t>
            </a:r>
            <a:r>
              <a:rPr lang="es-MX" sz="2000" b="1" dirty="0" smtClean="0">
                <a:latin typeface="Arial Narrow" pitchFamily="34" charset="0"/>
                <a:cs typeface="Tahoma" pitchFamily="34" charset="0"/>
              </a:rPr>
              <a:t>-racional </a:t>
            </a:r>
            <a:r>
              <a:rPr lang="es-MX" sz="2000" b="1" dirty="0">
                <a:latin typeface="Arial Narrow" pitchFamily="34" charset="0"/>
                <a:cs typeface="Tahoma" pitchFamily="34" charset="0"/>
              </a:rPr>
              <a:t>de la pobreza, favoreciendo el </a:t>
            </a:r>
            <a:r>
              <a:rPr lang="es-MX" sz="2000" b="1" dirty="0" smtClean="0">
                <a:latin typeface="Arial Narrow" pitchFamily="34" charset="0"/>
                <a:cs typeface="Tahoma" pitchFamily="34" charset="0"/>
              </a:rPr>
              <a:t>desarrollo </a:t>
            </a:r>
            <a:r>
              <a:rPr lang="es-MX" sz="2000" b="1" dirty="0">
                <a:latin typeface="Arial Narrow" pitchFamily="34" charset="0"/>
                <a:cs typeface="Tahoma" pitchFamily="34" charset="0"/>
              </a:rPr>
              <a:t>de las capacidades de </a:t>
            </a:r>
            <a:r>
              <a:rPr lang="es-MX" sz="2000" b="1" dirty="0" smtClean="0">
                <a:latin typeface="Arial Narrow" pitchFamily="34" charset="0"/>
                <a:cs typeface="Tahoma" pitchFamily="34" charset="0"/>
              </a:rPr>
              <a:t>educa-</a:t>
            </a:r>
            <a:r>
              <a:rPr lang="es-MX" sz="2000" b="1" dirty="0" err="1" smtClean="0">
                <a:latin typeface="Arial Narrow" pitchFamily="34" charset="0"/>
                <a:cs typeface="Tahoma" pitchFamily="34" charset="0"/>
              </a:rPr>
              <a:t>ción</a:t>
            </a:r>
            <a:r>
              <a:rPr lang="es-MX" sz="2000" b="1" dirty="0">
                <a:latin typeface="Arial Narrow" pitchFamily="34" charset="0"/>
                <a:cs typeface="Tahoma" pitchFamily="34" charset="0"/>
              </a:rPr>
              <a:t>, salud y nutrición.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3" descr="\\M3cmartinez\presentación\LACTANCIA.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050" y="2133600"/>
            <a:ext cx="37401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 name="11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55304"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69307212-A63F-4E1F-B302-3C26BBA9A20C}" type="slidenum">
              <a:rPr lang="es-MX" sz="1100" b="1">
                <a:solidFill>
                  <a:srgbClr val="FFFFFF"/>
                </a:solidFill>
                <a:latin typeface="Arial" charset="0"/>
              </a:rPr>
              <a:pPr/>
              <a:t>10</a:t>
            </a:fld>
            <a:endParaRPr lang="es-MX" sz="1100" b="1">
              <a:solidFill>
                <a:srgbClr val="FFFFFF"/>
              </a:solidFill>
              <a:latin typeface="Arial" charset="0"/>
            </a:endParaRPr>
          </a:p>
        </p:txBody>
      </p:sp>
      <p:sp>
        <p:nvSpPr>
          <p:cNvPr id="55306" name="13 CuadroTexto"/>
          <p:cNvSpPr txBox="1">
            <a:spLocks noChangeArrowheads="1"/>
          </p:cNvSpPr>
          <p:nvPr/>
        </p:nvSpPr>
        <p:spPr bwMode="auto">
          <a:xfrm>
            <a:off x="4500563" y="136525"/>
            <a:ext cx="432117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s-MX" dirty="0"/>
          </a:p>
          <a:p>
            <a:pPr algn="r"/>
            <a:r>
              <a:rPr lang="es-MX" sz="2000" dirty="0" smtClean="0">
                <a:latin typeface="Arial" charset="0"/>
                <a:cs typeface="Arial" charset="0"/>
              </a:rPr>
              <a:t>Objetivo</a:t>
            </a:r>
            <a:endParaRPr lang="es-MX" sz="2000" dirty="0">
              <a:latin typeface="Arial" charset="0"/>
              <a:cs typeface="Arial" charset="0"/>
            </a:endParaRPr>
          </a:p>
        </p:txBody>
      </p:sp>
      <p:sp>
        <p:nvSpPr>
          <p:cNvPr id="10" name="9 Rectángulo redondeado"/>
          <p:cNvSpPr/>
          <p:nvPr/>
        </p:nvSpPr>
        <p:spPr>
          <a:xfrm>
            <a:off x="4393150" y="3789050"/>
            <a:ext cx="449933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a:latin typeface="Arial Narrow" pitchFamily="34" charset="0"/>
                <a:cs typeface="Arial"/>
              </a:rPr>
              <a:t>Mejorar la alimentación y la nutrición de las familias beneficiarias, en particular de los niños menores de 5 años y de las mu-jeres embarazadas o en periodo de lac-tancia.</a:t>
            </a:r>
          </a:p>
        </p:txBody>
      </p:sp>
      <p:sp>
        <p:nvSpPr>
          <p:cNvPr id="13"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
        <p:nvSpPr>
          <p:cNvPr id="14" name="13 Rectángulo"/>
          <p:cNvSpPr>
            <a:spLocks noChangeArrowheads="1"/>
          </p:cNvSpPr>
          <p:nvPr/>
        </p:nvSpPr>
        <p:spPr bwMode="auto">
          <a:xfrm>
            <a:off x="275208" y="1131888"/>
            <a:ext cx="87614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ES" sz="2000" b="1" dirty="0">
                <a:latin typeface="Arial Narrow" pitchFamily="34" charset="0"/>
                <a:cs typeface="Arial" charset="0"/>
              </a:rPr>
              <a:t>RO del Programa de Apoyo Alimentario (PAL), </a:t>
            </a:r>
            <a:r>
              <a:rPr lang="es-ES" sz="2000" b="1" dirty="0" smtClean="0">
                <a:latin typeface="Arial Narrow" pitchFamily="34" charset="0"/>
                <a:cs typeface="Arial" charset="0"/>
              </a:rPr>
              <a:t>2010: </a:t>
            </a:r>
            <a:endParaRPr lang="es-MX" sz="2000" b="1" dirty="0">
              <a:latin typeface="Arial Narrow" pitchFamily="34" charset="0"/>
            </a:endParaRPr>
          </a:p>
        </p:txBody>
      </p:sp>
      <p:sp>
        <p:nvSpPr>
          <p:cNvPr id="15"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3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050" y="2133600"/>
            <a:ext cx="3736836"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 name="11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56327"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09F90A0F-C15B-4CCF-8C1D-3E7E6050B6F0}" type="slidenum">
              <a:rPr lang="es-MX" sz="1100" b="1">
                <a:solidFill>
                  <a:srgbClr val="FFFFFF"/>
                </a:solidFill>
                <a:latin typeface="Arial" charset="0"/>
              </a:rPr>
              <a:pPr/>
              <a:t>11</a:t>
            </a:fld>
            <a:endParaRPr lang="es-MX" sz="1100" b="1">
              <a:solidFill>
                <a:srgbClr val="FFFFFF"/>
              </a:solidFill>
              <a:latin typeface="Arial" charset="0"/>
            </a:endParaRPr>
          </a:p>
        </p:txBody>
      </p:sp>
      <p:sp>
        <p:nvSpPr>
          <p:cNvPr id="56329" name="13 CuadroTexto"/>
          <p:cNvSpPr txBox="1">
            <a:spLocks noChangeArrowheads="1"/>
          </p:cNvSpPr>
          <p:nvPr/>
        </p:nvSpPr>
        <p:spPr bwMode="auto">
          <a:xfrm>
            <a:off x="4500563" y="136525"/>
            <a:ext cx="432117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s-MX"/>
          </a:p>
          <a:p>
            <a:pPr algn="r"/>
            <a:r>
              <a:rPr lang="es-MX" sz="2000">
                <a:latin typeface="Arial" charset="0"/>
                <a:cs typeface="Arial" charset="0"/>
              </a:rPr>
              <a:t>Población objetivo</a:t>
            </a:r>
          </a:p>
        </p:txBody>
      </p:sp>
      <p:sp>
        <p:nvSpPr>
          <p:cNvPr id="10" name="9 Rectángulo redondeado"/>
          <p:cNvSpPr/>
          <p:nvPr/>
        </p:nvSpPr>
        <p:spPr>
          <a:xfrm>
            <a:off x="4393150" y="3789050"/>
            <a:ext cx="449933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a:latin typeface="Arial Narrow" pitchFamily="34" charset="0"/>
                <a:cs typeface="Arial"/>
              </a:rPr>
              <a:t>Hogares cuyos ingresos no exceden la línea de Bienestar Mínimo, y que no son atendidos por el Programa Oportunida-des.</a:t>
            </a:r>
          </a:p>
        </p:txBody>
      </p:sp>
      <p:sp>
        <p:nvSpPr>
          <p:cNvPr id="13"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
        <p:nvSpPr>
          <p:cNvPr id="14" name="13 Rectángulo"/>
          <p:cNvSpPr>
            <a:spLocks noChangeArrowheads="1"/>
          </p:cNvSpPr>
          <p:nvPr/>
        </p:nvSpPr>
        <p:spPr bwMode="auto">
          <a:xfrm>
            <a:off x="275208" y="1131888"/>
            <a:ext cx="87614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ES" sz="2000" b="1" dirty="0">
                <a:latin typeface="Arial Narrow" pitchFamily="34" charset="0"/>
                <a:cs typeface="Arial" charset="0"/>
              </a:rPr>
              <a:t>RO del Programa de Apoyo Alimentario (PAL), </a:t>
            </a:r>
            <a:r>
              <a:rPr lang="es-ES" sz="2000" b="1" dirty="0" smtClean="0">
                <a:latin typeface="Arial Narrow" pitchFamily="34" charset="0"/>
                <a:cs typeface="Arial" charset="0"/>
              </a:rPr>
              <a:t>2010: </a:t>
            </a:r>
            <a:endParaRPr lang="es-MX" sz="2000" b="1" dirty="0">
              <a:latin typeface="Arial Narrow" pitchFamily="34" charset="0"/>
            </a:endParaRPr>
          </a:p>
        </p:txBody>
      </p:sp>
      <p:sp>
        <p:nvSpPr>
          <p:cNvPr id="15"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10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57352"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9AF586E6-37A2-4CF3-A202-5FD858726D96}" type="slidenum">
              <a:rPr lang="es-MX" sz="1100" b="1">
                <a:solidFill>
                  <a:srgbClr val="FFFFFF"/>
                </a:solidFill>
                <a:latin typeface="Arial" charset="0"/>
              </a:rPr>
              <a:pPr/>
              <a:t>12</a:t>
            </a:fld>
            <a:endParaRPr lang="es-MX" sz="1100" b="1">
              <a:solidFill>
                <a:srgbClr val="FFFFFF"/>
              </a:solidFill>
              <a:latin typeface="Arial" charset="0"/>
            </a:endParaRPr>
          </a:p>
        </p:txBody>
      </p:sp>
      <p:sp>
        <p:nvSpPr>
          <p:cNvPr id="57354" name="13 CuadroTexto"/>
          <p:cNvSpPr txBox="1">
            <a:spLocks noChangeArrowheads="1"/>
          </p:cNvSpPr>
          <p:nvPr/>
        </p:nvSpPr>
        <p:spPr bwMode="auto">
          <a:xfrm>
            <a:off x="4500563" y="123825"/>
            <a:ext cx="432117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s-MX" dirty="0"/>
          </a:p>
          <a:p>
            <a:pPr algn="r"/>
            <a:r>
              <a:rPr lang="es-MX" sz="2000" dirty="0" smtClean="0">
                <a:latin typeface="Arial" charset="0"/>
                <a:cs typeface="Arial" charset="0"/>
              </a:rPr>
              <a:t>Apoyos</a:t>
            </a:r>
            <a:endParaRPr lang="es-MX" sz="2000" dirty="0">
              <a:latin typeface="Arial" charset="0"/>
              <a:cs typeface="Arial" charset="0"/>
            </a:endParaRPr>
          </a:p>
        </p:txBody>
      </p:sp>
      <p:sp>
        <p:nvSpPr>
          <p:cNvPr id="10" name="9 Rectángulo redondeado"/>
          <p:cNvSpPr/>
          <p:nvPr/>
        </p:nvSpPr>
        <p:spPr>
          <a:xfrm>
            <a:off x="4393150" y="3789050"/>
            <a:ext cx="449933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indent="1588" algn="just" fontAlgn="auto">
              <a:spcBef>
                <a:spcPct val="20000"/>
              </a:spcBef>
              <a:spcAft>
                <a:spcPts val="0"/>
              </a:spcAft>
              <a:defRPr/>
            </a:pPr>
            <a:r>
              <a:rPr lang="es-MX" sz="2000" b="1" dirty="0">
                <a:latin typeface="Arial Narrow" pitchFamily="34" charset="0"/>
              </a:rPr>
              <a:t>495.0 pesos mensuales por familia bene-</a:t>
            </a:r>
            <a:r>
              <a:rPr lang="es-MX" sz="2000" b="1" dirty="0" err="1">
                <a:latin typeface="Arial Narrow" pitchFamily="34" charset="0"/>
              </a:rPr>
              <a:t>ficiaria</a:t>
            </a:r>
            <a:r>
              <a:rPr lang="es-MX" sz="2000" b="1" dirty="0">
                <a:latin typeface="Arial Narrow" pitchFamily="34" charset="0"/>
              </a:rPr>
              <a:t> y complementos nutricionales </a:t>
            </a:r>
            <a:r>
              <a:rPr lang="es-MX" sz="2000" b="1" dirty="0" err="1">
                <a:latin typeface="Arial Narrow" pitchFamily="34" charset="0"/>
              </a:rPr>
              <a:t>pa-ra</a:t>
            </a:r>
            <a:r>
              <a:rPr lang="es-MX" sz="2000" b="1" dirty="0">
                <a:latin typeface="Arial Narrow" pitchFamily="34" charset="0"/>
              </a:rPr>
              <a:t> niños y mujeres embarazadas y en pe-</a:t>
            </a:r>
            <a:r>
              <a:rPr lang="es-MX" sz="2000" b="1" dirty="0" err="1">
                <a:latin typeface="Arial Narrow" pitchFamily="34" charset="0"/>
              </a:rPr>
              <a:t>riodo</a:t>
            </a:r>
            <a:r>
              <a:rPr lang="es-MX" sz="2000" b="1" dirty="0">
                <a:latin typeface="Arial Narrow" pitchFamily="34" charset="0"/>
              </a:rPr>
              <a:t> de lactancia. </a:t>
            </a:r>
          </a:p>
        </p:txBody>
      </p:sp>
      <p:sp>
        <p:nvSpPr>
          <p:cNvPr id="14"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
        <p:nvSpPr>
          <p:cNvPr id="15" name="14 Rectángulo"/>
          <p:cNvSpPr>
            <a:spLocks noChangeArrowheads="1"/>
          </p:cNvSpPr>
          <p:nvPr/>
        </p:nvSpPr>
        <p:spPr bwMode="auto">
          <a:xfrm>
            <a:off x="275208" y="1131888"/>
            <a:ext cx="87614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ES" sz="2000" b="1" dirty="0">
                <a:latin typeface="Arial Narrow" pitchFamily="34" charset="0"/>
                <a:cs typeface="Arial" charset="0"/>
              </a:rPr>
              <a:t>RO del Programa de Apoyo Alimentario (PAL), </a:t>
            </a:r>
            <a:r>
              <a:rPr lang="es-ES" sz="2000" b="1" dirty="0" smtClean="0">
                <a:latin typeface="Arial Narrow" pitchFamily="34" charset="0"/>
                <a:cs typeface="Arial" charset="0"/>
              </a:rPr>
              <a:t>2010: </a:t>
            </a:r>
            <a:endParaRPr lang="es-MX" sz="2000" b="1" dirty="0">
              <a:latin typeface="Arial Narrow" pitchFamily="34" charset="0"/>
            </a:endParaRPr>
          </a:p>
        </p:txBody>
      </p:sp>
      <p:sp>
        <p:nvSpPr>
          <p:cNvPr id="16"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graphicFrame>
        <p:nvGraphicFramePr>
          <p:cNvPr id="12" name="11 Tabla"/>
          <p:cNvGraphicFramePr>
            <a:graphicFrameLocks noGrp="1"/>
          </p:cNvGraphicFramePr>
          <p:nvPr>
            <p:extLst>
              <p:ext uri="{D42A27DB-BD31-4B8C-83A1-F6EECF244321}">
                <p14:modId xmlns:p14="http://schemas.microsoft.com/office/powerpoint/2010/main" val="1665978488"/>
              </p:ext>
            </p:extLst>
          </p:nvPr>
        </p:nvGraphicFramePr>
        <p:xfrm>
          <a:off x="395470" y="2132820"/>
          <a:ext cx="3744730" cy="3519330"/>
        </p:xfrm>
        <a:graphic>
          <a:graphicData uri="http://schemas.openxmlformats.org/drawingml/2006/table">
            <a:tbl>
              <a:tblPr>
                <a:effectLst>
                  <a:outerShdw blurRad="40000" dist="20000" dir="5400000" rotWithShape="0">
                    <a:schemeClr val="bg1">
                      <a:alpha val="38000"/>
                    </a:schemeClr>
                  </a:outerShdw>
                </a:effectLst>
                <a:tableStyleId>{3C2FFA5D-87B4-456A-9821-1D502468CF0F}</a:tableStyleId>
              </a:tblPr>
              <a:tblGrid>
                <a:gridCol w="2191013"/>
                <a:gridCol w="1553717"/>
              </a:tblGrid>
              <a:tr h="43206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250" b="1" dirty="0" smtClean="0">
                          <a:solidFill>
                            <a:schemeClr val="bg1"/>
                          </a:solidFill>
                          <a:latin typeface="Calibri" pitchFamily="34" charset="0"/>
                          <a:ea typeface="Times New Roman"/>
                        </a:rPr>
                        <a:t>APOYOS MONETARIOS Y</a:t>
                      </a:r>
                      <a:r>
                        <a:rPr lang="es-MX" sz="1250" b="1" baseline="0" dirty="0" smtClean="0">
                          <a:solidFill>
                            <a:schemeClr val="bg1"/>
                          </a:solidFill>
                          <a:latin typeface="Calibri" pitchFamily="34" charset="0"/>
                          <a:ea typeface="Times New Roman"/>
                        </a:rPr>
                        <a:t> EN ESPECIE</a:t>
                      </a:r>
                      <a:r>
                        <a:rPr lang="es-MX" sz="1250" b="1" dirty="0" smtClean="0">
                          <a:solidFill>
                            <a:schemeClr val="bg1"/>
                          </a:solidFill>
                          <a:latin typeface="Calibri" pitchFamily="34" charset="0"/>
                          <a:ea typeface="Times New Roman"/>
                        </a:rPr>
                        <a:t> DEL PAL, 2010 </a:t>
                      </a:r>
                    </a:p>
                    <a:p>
                      <a:pPr marL="0" marR="0" indent="0" algn="ctr" defTabSz="914400" rtl="0" eaLnBrk="1" fontAlgn="auto" latinLnBrk="0" hangingPunct="1">
                        <a:lnSpc>
                          <a:spcPct val="100000"/>
                        </a:lnSpc>
                        <a:spcBef>
                          <a:spcPts val="0"/>
                        </a:spcBef>
                        <a:spcAft>
                          <a:spcPts val="0"/>
                        </a:spcAft>
                        <a:buClrTx/>
                        <a:buSzTx/>
                        <a:buFontTx/>
                        <a:buNone/>
                        <a:tabLst/>
                        <a:defRPr/>
                      </a:pPr>
                      <a:r>
                        <a:rPr lang="es-ES" sz="1250" b="1" dirty="0" smtClean="0">
                          <a:solidFill>
                            <a:schemeClr val="bg1"/>
                          </a:solidFill>
                          <a:latin typeface="Calibri" pitchFamily="34" charset="0"/>
                        </a:rPr>
                        <a:t>(Apoyos</a:t>
                      </a:r>
                      <a:r>
                        <a:rPr lang="es-ES" sz="1250" b="1" baseline="0" dirty="0" smtClean="0">
                          <a:solidFill>
                            <a:schemeClr val="bg1"/>
                          </a:solidFill>
                          <a:latin typeface="Calibri" pitchFamily="34" charset="0"/>
                        </a:rPr>
                        <a:t> </a:t>
                      </a:r>
                      <a:r>
                        <a:rPr lang="es-ES" sz="1250" b="1" dirty="0" smtClean="0">
                          <a:solidFill>
                            <a:schemeClr val="bg1"/>
                          </a:solidFill>
                          <a:latin typeface="Calibri" pitchFamily="34" charset="0"/>
                        </a:rPr>
                        <a:t>por  familia)</a:t>
                      </a:r>
                      <a:endParaRPr lang="es-MX" sz="1250" b="1" dirty="0">
                        <a:solidFill>
                          <a:schemeClr val="bg1"/>
                        </a:solidFill>
                        <a:latin typeface="Calibri" pitchFamily="34" charset="0"/>
                        <a:ea typeface="Times New Roman"/>
                      </a:endParaRPr>
                    </a:p>
                  </a:txBody>
                  <a:tcPr marL="68580" marR="68580"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c hMerge="1">
                  <a:txBody>
                    <a:bodyPr/>
                    <a:lstStyle/>
                    <a:p>
                      <a:pPr algn="ctr">
                        <a:spcAft>
                          <a:spcPts val="0"/>
                        </a:spcAft>
                      </a:pPr>
                      <a:endParaRPr lang="es-MX" sz="1250" b="1" dirty="0">
                        <a:solidFill>
                          <a:schemeClr val="bg1"/>
                        </a:solidFill>
                        <a:latin typeface="Calibri" pitchFamily="34" charset="0"/>
                        <a:ea typeface="Times New Roman"/>
                      </a:endParaRPr>
                    </a:p>
                  </a:txBody>
                  <a:tcPr marL="68580" marR="68580" marT="0" marB="0" anchor="ctr">
                    <a:solidFill>
                      <a:srgbClr val="1F497D"/>
                    </a:solidFill>
                  </a:tcPr>
                </a:tc>
              </a:tr>
              <a:tr h="360050">
                <a:tc>
                  <a:txBody>
                    <a:bodyPr/>
                    <a:lstStyle/>
                    <a:p>
                      <a:pPr algn="ctr">
                        <a:spcAft>
                          <a:spcPts val="0"/>
                        </a:spcAft>
                      </a:pPr>
                      <a:r>
                        <a:rPr lang="es-ES" sz="1250" b="1" dirty="0">
                          <a:solidFill>
                            <a:schemeClr val="bg1"/>
                          </a:solidFill>
                          <a:latin typeface="Calibri" pitchFamily="34" charset="0"/>
                        </a:rPr>
                        <a:t>Apoyo </a:t>
                      </a:r>
                      <a:r>
                        <a:rPr lang="es-ES" sz="1250" b="1" dirty="0" smtClean="0">
                          <a:solidFill>
                            <a:schemeClr val="bg1"/>
                          </a:solidFill>
                          <a:latin typeface="Calibri" pitchFamily="34" charset="0"/>
                        </a:rPr>
                        <a:t>monetario </a:t>
                      </a:r>
                    </a:p>
                  </a:txBody>
                  <a:tcPr marL="68580" marR="68580" marT="0" marB="0" anchor="ctr">
                    <a:lnL w="12700" cap="flat" cmpd="sng" algn="ctr">
                      <a:solidFill>
                        <a:srgbClr val="00206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c>
                  <a:txBody>
                    <a:bodyPr/>
                    <a:lstStyle/>
                    <a:p>
                      <a:pPr algn="ctr">
                        <a:spcAft>
                          <a:spcPts val="0"/>
                        </a:spcAft>
                      </a:pPr>
                      <a:r>
                        <a:rPr lang="es-ES" sz="1250" b="1" dirty="0" smtClean="0">
                          <a:solidFill>
                            <a:schemeClr val="bg1"/>
                          </a:solidFill>
                          <a:latin typeface="Calibri" pitchFamily="34" charset="0"/>
                        </a:rPr>
                        <a:t>Monto mensual</a:t>
                      </a:r>
                    </a:p>
                    <a:p>
                      <a:pPr algn="ctr">
                        <a:spcAft>
                          <a:spcPts val="0"/>
                        </a:spcAft>
                      </a:pPr>
                      <a:r>
                        <a:rPr lang="es-ES" sz="1250" b="1" dirty="0" smtClean="0">
                          <a:solidFill>
                            <a:schemeClr val="bg1"/>
                          </a:solidFill>
                          <a:latin typeface="Calibri" pitchFamily="34" charset="0"/>
                          <a:ea typeface="Times New Roman"/>
                        </a:rPr>
                        <a:t>(Pesos)</a:t>
                      </a:r>
                      <a:endParaRPr lang="es-MX" sz="1250" b="1" dirty="0">
                        <a:solidFill>
                          <a:schemeClr val="bg1"/>
                        </a:solidFill>
                        <a:latin typeface="Calibri" pitchFamily="34" charset="0"/>
                        <a:ea typeface="Times New Roma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r>
              <a:tr h="206031">
                <a:tc>
                  <a:txBody>
                    <a:bodyPr/>
                    <a:lstStyle/>
                    <a:p>
                      <a:pPr algn="just">
                        <a:spcBef>
                          <a:spcPts val="600"/>
                        </a:spcBef>
                        <a:spcAft>
                          <a:spcPts val="0"/>
                        </a:spcAft>
                      </a:pPr>
                      <a:r>
                        <a:rPr lang="es-MX" sz="1250" b="1" dirty="0" smtClean="0">
                          <a:solidFill>
                            <a:schemeClr val="tx1"/>
                          </a:solidFill>
                          <a:latin typeface="Calibri" pitchFamily="34" charset="0"/>
                          <a:ea typeface="Times New Roman"/>
                        </a:rPr>
                        <a:t>Total</a:t>
                      </a:r>
                      <a:endParaRPr lang="es-MX" sz="1250" b="1" dirty="0">
                        <a:solidFill>
                          <a:schemeClr val="tx1"/>
                        </a:solidFill>
                        <a:latin typeface="Calibri" pitchFamily="34" charset="0"/>
                        <a:ea typeface="Times New Roman"/>
                      </a:endParaRPr>
                    </a:p>
                  </a:txBody>
                  <a:tcPr marL="68580" marR="68580" marT="0" marB="0">
                    <a:lnL w="12700" cap="flat" cmpd="sng" algn="ctr">
                      <a:solidFill>
                        <a:srgbClr val="00206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60000"/>
                        <a:lumOff val="40000"/>
                      </a:schemeClr>
                    </a:solidFill>
                  </a:tcPr>
                </a:tc>
                <a:tc>
                  <a:txBody>
                    <a:bodyPr/>
                    <a:lstStyle/>
                    <a:p>
                      <a:pPr algn="r">
                        <a:spcAft>
                          <a:spcPts val="0"/>
                        </a:spcAft>
                      </a:pPr>
                      <a:r>
                        <a:rPr lang="es-MX" sz="1250" b="1" dirty="0" smtClean="0">
                          <a:solidFill>
                            <a:schemeClr val="tx1"/>
                          </a:solidFill>
                          <a:latin typeface="Calibri" pitchFamily="34" charset="0"/>
                          <a:ea typeface="Times New Roman"/>
                        </a:rPr>
                        <a:t>495.0</a:t>
                      </a:r>
                      <a:endParaRPr lang="es-MX" sz="1250" b="1" dirty="0">
                        <a:solidFill>
                          <a:schemeClr val="tx1"/>
                        </a:solidFill>
                        <a:latin typeface="Calibri" pitchFamily="34" charset="0"/>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60000"/>
                        <a:lumOff val="40000"/>
                      </a:schemeClr>
                    </a:solidFill>
                  </a:tcPr>
                </a:tc>
              </a:tr>
              <a:tr h="216030">
                <a:tc>
                  <a:txBody>
                    <a:bodyPr/>
                    <a:lstStyle/>
                    <a:p>
                      <a:pPr algn="just">
                        <a:spcBef>
                          <a:spcPts val="600"/>
                        </a:spcBef>
                        <a:spcAft>
                          <a:spcPts val="0"/>
                        </a:spcAft>
                      </a:pPr>
                      <a:r>
                        <a:rPr lang="es-ES" sz="1250" b="1" dirty="0" smtClean="0">
                          <a:latin typeface="Calibri" pitchFamily="34" charset="0"/>
                        </a:rPr>
                        <a:t>  Apoyo </a:t>
                      </a:r>
                      <a:r>
                        <a:rPr lang="es-ES" sz="1250" b="1" dirty="0">
                          <a:latin typeface="Calibri" pitchFamily="34" charset="0"/>
                        </a:rPr>
                        <a:t>Alimentario</a:t>
                      </a:r>
                      <a:endParaRPr lang="es-MX" sz="1250" b="1" dirty="0">
                        <a:solidFill>
                          <a:schemeClr val="bg1"/>
                        </a:solidFill>
                        <a:latin typeface="Calibri" pitchFamily="34" charset="0"/>
                        <a:ea typeface="Times New Roman"/>
                      </a:endParaRPr>
                    </a:p>
                  </a:txBody>
                  <a:tcPr marL="68580" marR="68580" marT="0" marB="0">
                    <a:lnL w="12700" cap="flat" cmpd="sng" algn="ctr">
                      <a:solidFill>
                        <a:srgbClr val="00206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r">
                        <a:spcAft>
                          <a:spcPts val="0"/>
                        </a:spcAft>
                      </a:pPr>
                      <a:r>
                        <a:rPr lang="es-ES" sz="1250" b="1" dirty="0" smtClean="0">
                          <a:latin typeface="Calibri" pitchFamily="34" charset="0"/>
                        </a:rPr>
                        <a:t>275.0</a:t>
                      </a:r>
                      <a:endParaRPr lang="es-MX" sz="1250" b="1" dirty="0">
                        <a:solidFill>
                          <a:schemeClr val="bg1"/>
                        </a:solidFill>
                        <a:latin typeface="Calibri" pitchFamily="34" charset="0"/>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r>
              <a:tr h="349099">
                <a:tc>
                  <a:txBody>
                    <a:bodyPr/>
                    <a:lstStyle/>
                    <a:p>
                      <a:pPr algn="just">
                        <a:spcAft>
                          <a:spcPts val="0"/>
                        </a:spcAft>
                      </a:pPr>
                      <a:r>
                        <a:rPr lang="es-ES" sz="1250" b="1" dirty="0" smtClean="0">
                          <a:latin typeface="Calibri" pitchFamily="34" charset="0"/>
                        </a:rPr>
                        <a:t>  Apoyo Alimentario</a:t>
                      </a:r>
                      <a:r>
                        <a:rPr lang="es-ES" sz="1250" b="1" baseline="0" dirty="0" smtClean="0">
                          <a:latin typeface="Calibri" pitchFamily="34" charset="0"/>
                        </a:rPr>
                        <a:t> </a:t>
                      </a:r>
                      <a:r>
                        <a:rPr lang="es-ES" sz="1250" b="1" dirty="0" smtClean="0">
                          <a:latin typeface="Calibri" pitchFamily="34" charset="0"/>
                        </a:rPr>
                        <a:t>Vivir </a:t>
                      </a:r>
                    </a:p>
                    <a:p>
                      <a:pPr algn="just">
                        <a:spcAft>
                          <a:spcPts val="0"/>
                        </a:spcAft>
                      </a:pPr>
                      <a:r>
                        <a:rPr lang="es-ES" sz="1250" b="1" dirty="0" smtClean="0">
                          <a:latin typeface="Calibri" pitchFamily="34" charset="0"/>
                        </a:rPr>
                        <a:t>  Mejor</a:t>
                      </a:r>
                      <a:endParaRPr lang="es-MX" sz="1250" b="1" dirty="0">
                        <a:solidFill>
                          <a:schemeClr val="bg1"/>
                        </a:solidFill>
                        <a:latin typeface="Calibri" pitchFamily="34" charset="0"/>
                        <a:ea typeface="Times New Roman"/>
                      </a:endParaRPr>
                    </a:p>
                  </a:txBody>
                  <a:tcPr marL="68580" marR="68580" marT="0" marB="0">
                    <a:lnL w="12700" cap="flat" cmpd="sng" algn="ctr">
                      <a:solidFill>
                        <a:srgbClr val="00206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60000"/>
                        <a:lumOff val="40000"/>
                      </a:schemeClr>
                    </a:solidFill>
                  </a:tcPr>
                </a:tc>
                <a:tc>
                  <a:txBody>
                    <a:bodyPr/>
                    <a:lstStyle/>
                    <a:p>
                      <a:pPr algn="r">
                        <a:spcAft>
                          <a:spcPts val="0"/>
                        </a:spcAft>
                      </a:pPr>
                      <a:r>
                        <a:rPr lang="es-ES" sz="1250" b="1" dirty="0" smtClean="0">
                          <a:latin typeface="Calibri" pitchFamily="34" charset="0"/>
                        </a:rPr>
                        <a:t>120.0</a:t>
                      </a:r>
                      <a:endParaRPr lang="es-MX" sz="1250" b="1" dirty="0">
                        <a:solidFill>
                          <a:schemeClr val="bg1"/>
                        </a:solidFill>
                        <a:latin typeface="Calibri" pitchFamily="34" charset="0"/>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60000"/>
                        <a:lumOff val="40000"/>
                      </a:schemeClr>
                    </a:solidFill>
                  </a:tcPr>
                </a:tc>
              </a:tr>
              <a:tr h="349099">
                <a:tc>
                  <a:txBody>
                    <a:bodyPr/>
                    <a:lstStyle/>
                    <a:p>
                      <a:pPr algn="just">
                        <a:spcAft>
                          <a:spcPts val="0"/>
                        </a:spcAft>
                      </a:pPr>
                      <a:r>
                        <a:rPr lang="es-ES" sz="1250" b="1" dirty="0" smtClean="0">
                          <a:latin typeface="Calibri" pitchFamily="34" charset="0"/>
                        </a:rPr>
                        <a:t>  Apoyo</a:t>
                      </a:r>
                      <a:r>
                        <a:rPr lang="es-ES" sz="1250" b="1" baseline="0" dirty="0" smtClean="0">
                          <a:latin typeface="Calibri" pitchFamily="34" charset="0"/>
                        </a:rPr>
                        <a:t> </a:t>
                      </a:r>
                      <a:r>
                        <a:rPr lang="es-ES" sz="1250" b="1" dirty="0" smtClean="0">
                          <a:latin typeface="Calibri" pitchFamily="34" charset="0"/>
                        </a:rPr>
                        <a:t>Infantil</a:t>
                      </a:r>
                      <a:r>
                        <a:rPr lang="es-ES" sz="1250" b="1" baseline="0" dirty="0" smtClean="0">
                          <a:latin typeface="Calibri" pitchFamily="34" charset="0"/>
                        </a:rPr>
                        <a:t> </a:t>
                      </a:r>
                      <a:r>
                        <a:rPr lang="es-ES" sz="1250" b="1" dirty="0" smtClean="0">
                          <a:latin typeface="Calibri" pitchFamily="34" charset="0"/>
                        </a:rPr>
                        <a:t>Vivir Mejor </a:t>
                      </a:r>
                    </a:p>
                    <a:p>
                      <a:pPr algn="just">
                        <a:spcAft>
                          <a:spcPts val="0"/>
                        </a:spcAft>
                      </a:pPr>
                      <a:r>
                        <a:rPr lang="es-ES" sz="1250" b="1" dirty="0" smtClean="0">
                          <a:latin typeface="Calibri" pitchFamily="34" charset="0"/>
                        </a:rPr>
                        <a:t>  monto máximo</a:t>
                      </a:r>
                    </a:p>
                  </a:txBody>
                  <a:tcPr marL="68580" marR="68580" marT="0" marB="0">
                    <a:lnL w="12700" cap="flat" cmpd="sng" algn="ctr">
                      <a:solidFill>
                        <a:srgbClr val="00206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r">
                        <a:spcAft>
                          <a:spcPts val="0"/>
                        </a:spcAft>
                      </a:pPr>
                      <a:r>
                        <a:rPr lang="es-ES" sz="1250" b="1" dirty="0" smtClean="0">
                          <a:latin typeface="Calibri" pitchFamily="34" charset="0"/>
                        </a:rPr>
                        <a:t>100.0</a:t>
                      </a:r>
                      <a:endParaRPr lang="es-MX" sz="1250" b="1" dirty="0">
                        <a:solidFill>
                          <a:schemeClr val="bg1"/>
                        </a:solidFill>
                        <a:latin typeface="Calibri" pitchFamily="34" charset="0"/>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r>
              <a:tr h="379209">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s-MX" sz="1250" b="1" u="none" strike="noStrike" dirty="0">
                          <a:solidFill>
                            <a:schemeClr val="bg1"/>
                          </a:solidFill>
                          <a:latin typeface="Calibri" pitchFamily="34" charset="0"/>
                        </a:rPr>
                        <a:t>Apoyo en </a:t>
                      </a:r>
                      <a:r>
                        <a:rPr lang="es-MX" sz="1250" b="1" u="none" strike="noStrike" dirty="0" smtClean="0">
                          <a:solidFill>
                            <a:schemeClr val="bg1"/>
                          </a:solidFill>
                          <a:latin typeface="Calibri" pitchFamily="34" charset="0"/>
                        </a:rPr>
                        <a:t>especie</a:t>
                      </a:r>
                      <a:endParaRPr lang="es-MX" sz="1250" b="1" i="0" u="none" strike="noStrike" dirty="0">
                        <a:solidFill>
                          <a:schemeClr val="bg1"/>
                        </a:solidFill>
                        <a:latin typeface="Calibri" pitchFamily="34" charset="0"/>
                      </a:endParaRPr>
                    </a:p>
                  </a:txBody>
                  <a:tcPr marL="9525" marR="9525" marT="9525" marB="0" anchor="ctr">
                    <a:lnL w="12700" cap="flat" cmpd="sng" algn="ctr">
                      <a:solidFill>
                        <a:srgbClr val="00206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c>
                  <a:txBody>
                    <a:bodyPr/>
                    <a:lstStyle/>
                    <a:p>
                      <a:pPr algn="ctr" rtl="0" fontAlgn="ctr"/>
                      <a:r>
                        <a:rPr lang="es-MX" sz="1250" b="1" u="none" strike="noStrike" dirty="0">
                          <a:solidFill>
                            <a:schemeClr val="bg1"/>
                          </a:solidFill>
                          <a:latin typeface="Calibri" pitchFamily="34" charset="0"/>
                        </a:rPr>
                        <a:t>Sobres </a:t>
                      </a:r>
                      <a:r>
                        <a:rPr lang="es-MX" sz="1250" b="1" u="none" strike="noStrike" dirty="0" smtClean="0">
                          <a:solidFill>
                            <a:schemeClr val="bg1"/>
                          </a:solidFill>
                          <a:latin typeface="Calibri" pitchFamily="34" charset="0"/>
                        </a:rPr>
                        <a:t> bimestrales</a:t>
                      </a:r>
                      <a:endParaRPr lang="es-MX" sz="1250" b="1" i="0" u="none" strike="noStrike" dirty="0">
                        <a:solidFill>
                          <a:schemeClr val="bg1"/>
                        </a:solidFill>
                        <a:latin typeface="Calibri"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2060"/>
                    </a:solidFill>
                  </a:tcPr>
                </a:tc>
              </a:tr>
              <a:tr h="641221">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1250" b="1" u="none" strike="noStrike" dirty="0" smtClean="0">
                          <a:solidFill>
                            <a:schemeClr val="tx1"/>
                          </a:solidFill>
                          <a:latin typeface="Calibri" pitchFamily="34" charset="0"/>
                        </a:rPr>
                        <a:t>Complemento nutricional para cada niño de 6 meses a 2 años y para cada mujer embarazada o en periodo de lactancia, y leche fortificada por cada niño de 2 a 5 años. </a:t>
                      </a:r>
                      <a:endParaRPr lang="es-ES" sz="1250" b="1" dirty="0" smtClean="0">
                        <a:latin typeface="Calibri" pitchFamily="34" charset="0"/>
                      </a:endParaRPr>
                    </a:p>
                  </a:txBody>
                  <a:tcPr marL="68580" marR="68580" marT="0" marB="0">
                    <a:lnL w="12700" cap="flat" cmpd="sng" algn="ctr">
                      <a:solidFill>
                        <a:srgbClr val="00206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40000"/>
                        <a:lumOff val="60000"/>
                      </a:schemeClr>
                    </a:solidFill>
                  </a:tcPr>
                </a:tc>
                <a:tc>
                  <a:txBody>
                    <a:bodyPr/>
                    <a:lstStyle/>
                    <a:p>
                      <a:pPr algn="r">
                        <a:spcAft>
                          <a:spcPts val="0"/>
                        </a:spcAft>
                      </a:pPr>
                      <a:r>
                        <a:rPr lang="es-MX" sz="1250" b="1" dirty="0" smtClean="0">
                          <a:solidFill>
                            <a:schemeClr val="tx1"/>
                          </a:solidFill>
                          <a:latin typeface="Calibri" pitchFamily="34" charset="0"/>
                          <a:ea typeface="Times New Roman"/>
                        </a:rPr>
                        <a:t>10</a:t>
                      </a:r>
                      <a:endParaRPr lang="es-MX" sz="1250" b="1" dirty="0">
                        <a:solidFill>
                          <a:schemeClr val="tx1"/>
                        </a:solidFill>
                        <a:latin typeface="Calibri" pitchFamily="34" charset="0"/>
                        <a:ea typeface="Times New Roman"/>
                      </a:endParaRPr>
                    </a:p>
                  </a:txBody>
                  <a:tcPr marL="68580" marR="68580" marT="0" marB="0">
                    <a:lnL w="12700" cap="flat" cmpd="sng" algn="ctr">
                      <a:solidFill>
                        <a:schemeClr val="bg1"/>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accent1">
                        <a:lumMod val="40000"/>
                        <a:lumOff val="60000"/>
                      </a:schemeClr>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8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6" name="5 Rectángulo redondeado"/>
          <p:cNvSpPr/>
          <p:nvPr/>
        </p:nvSpPr>
        <p:spPr>
          <a:xfrm>
            <a:off x="4417200" y="5060950"/>
            <a:ext cx="4248150" cy="815975"/>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marL="450850" indent="-450850" fontAlgn="auto">
              <a:spcBef>
                <a:spcPct val="50000"/>
              </a:spcBef>
              <a:spcAft>
                <a:spcPts val="0"/>
              </a:spcAft>
              <a:defRPr/>
            </a:pPr>
            <a:r>
              <a:rPr lang="es-MX" sz="2400" dirty="0" smtClean="0">
                <a:solidFill>
                  <a:schemeClr val="tx1"/>
                </a:solidFill>
                <a:latin typeface="Arial" pitchFamily="34" charset="0"/>
                <a:cs typeface="Arial" pitchFamily="34" charset="0"/>
              </a:rPr>
              <a:t>III. </a:t>
            </a:r>
            <a:r>
              <a:rPr lang="es-MX" sz="2400" dirty="0">
                <a:solidFill>
                  <a:schemeClr val="tx1"/>
                </a:solidFill>
                <a:latin typeface="Arial" pitchFamily="34" charset="0"/>
                <a:cs typeface="Arial" pitchFamily="34" charset="0"/>
              </a:rPr>
              <a:t>Resultados</a:t>
            </a:r>
            <a:endParaRPr lang="es-ES" sz="2400" dirty="0">
              <a:solidFill>
                <a:schemeClr val="tx1"/>
              </a:solidFill>
              <a:latin typeface="Arial" pitchFamily="34" charset="0"/>
              <a:cs typeface="Arial" pitchFamily="34" charset="0"/>
            </a:endParaRPr>
          </a:p>
        </p:txBody>
      </p:sp>
      <p:sp>
        <p:nvSpPr>
          <p:cNvPr id="69640"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8C049C5E-1670-42B4-B915-D54A19291FC1}" type="slidenum">
              <a:rPr lang="es-MX" sz="1100" b="1">
                <a:solidFill>
                  <a:srgbClr val="FFFFFF"/>
                </a:solidFill>
                <a:latin typeface="Arial" charset="0"/>
              </a:rPr>
              <a:pPr/>
              <a:t>13</a:t>
            </a:fld>
            <a:endParaRPr lang="es-MX" sz="1100" b="1">
              <a:solidFill>
                <a:srgbClr val="FFFFFF"/>
              </a:solidFill>
              <a:latin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8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6" name="5 Rectángulo redondeado"/>
          <p:cNvSpPr/>
          <p:nvPr/>
        </p:nvSpPr>
        <p:spPr>
          <a:xfrm>
            <a:off x="3474000" y="4824000"/>
            <a:ext cx="5567371" cy="815975"/>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MX" sz="2400" dirty="0" smtClean="0">
                <a:solidFill>
                  <a:schemeClr val="tx1"/>
                </a:solidFill>
                <a:latin typeface="Arial" pitchFamily="34" charset="0"/>
                <a:cs typeface="Arial" pitchFamily="34" charset="0"/>
              </a:rPr>
              <a:t>Programa de Abasto Social de Leche</a:t>
            </a:r>
          </a:p>
          <a:p>
            <a:pPr algn="ctr" fontAlgn="auto">
              <a:spcBef>
                <a:spcPts val="0"/>
              </a:spcBef>
              <a:spcAft>
                <a:spcPts val="0"/>
              </a:spcAft>
              <a:defRPr/>
            </a:pPr>
            <a:r>
              <a:rPr lang="es-MX" sz="2400" dirty="0" smtClean="0">
                <a:solidFill>
                  <a:schemeClr val="tx1"/>
                </a:solidFill>
                <a:latin typeface="Arial" pitchFamily="34" charset="0"/>
                <a:cs typeface="Arial" pitchFamily="34" charset="0"/>
              </a:rPr>
              <a:t>(PASL)</a:t>
            </a:r>
            <a:endParaRPr lang="es-ES" sz="2400" dirty="0">
              <a:solidFill>
                <a:schemeClr val="tx1"/>
              </a:solidFill>
              <a:latin typeface="Arial" pitchFamily="34" charset="0"/>
              <a:cs typeface="Arial" pitchFamily="34" charset="0"/>
            </a:endParaRPr>
          </a:p>
        </p:txBody>
      </p:sp>
      <p:sp>
        <p:nvSpPr>
          <p:cNvPr id="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25608"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4B309348-B86B-465E-9A3C-18E7018FEF78}" type="slidenum">
              <a:rPr lang="es-MX" sz="1100" b="1">
                <a:solidFill>
                  <a:srgbClr val="FFFFFF"/>
                </a:solidFill>
                <a:latin typeface="Arial" charset="0"/>
              </a:rPr>
              <a:pPr/>
              <a:t>14</a:t>
            </a:fld>
            <a:endParaRPr lang="es-MX" sz="1100" b="1">
              <a:solidFill>
                <a:srgbClr val="FFFFFF"/>
              </a:solidFill>
              <a:latin typeface="Arial" charset="0"/>
            </a:endParaRPr>
          </a:p>
        </p:txBody>
      </p:sp>
      <p:sp>
        <p:nvSpPr>
          <p:cNvPr id="10"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Tree>
    <p:extLst>
      <p:ext uri="{BB962C8B-B14F-4D97-AF65-F5344CB8AC3E}">
        <p14:creationId xmlns:p14="http://schemas.microsoft.com/office/powerpoint/2010/main" val="447053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1 Gráfico"/>
          <p:cNvGraphicFramePr/>
          <p:nvPr>
            <p:extLst>
              <p:ext uri="{D42A27DB-BD31-4B8C-83A1-F6EECF244321}">
                <p14:modId xmlns:p14="http://schemas.microsoft.com/office/powerpoint/2010/main" val="344834957"/>
              </p:ext>
            </p:extLst>
          </p:nvPr>
        </p:nvGraphicFramePr>
        <p:xfrm>
          <a:off x="395288" y="2133600"/>
          <a:ext cx="3744912" cy="3505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84999"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7C81637E-63A7-45A1-BA4B-326E0DCF3605}" type="slidenum">
              <a:rPr lang="es-MX" sz="1100" b="1">
                <a:solidFill>
                  <a:srgbClr val="FFFFFF"/>
                </a:solidFill>
                <a:latin typeface="Arial" charset="0"/>
              </a:rPr>
              <a:pPr/>
              <a:t>15</a:t>
            </a:fld>
            <a:endParaRPr lang="es-MX" sz="1100" b="1">
              <a:solidFill>
                <a:srgbClr val="FFFFFF"/>
              </a:solidFill>
              <a:latin typeface="Arial" charset="0"/>
            </a:endParaRPr>
          </a:p>
        </p:txBody>
      </p:sp>
      <p:sp>
        <p:nvSpPr>
          <p:cNvPr id="85000" name="10 Rectángulo"/>
          <p:cNvSpPr>
            <a:spLocks noChangeArrowheads="1"/>
          </p:cNvSpPr>
          <p:nvPr/>
        </p:nvSpPr>
        <p:spPr bwMode="auto">
          <a:xfrm>
            <a:off x="268318" y="1150938"/>
            <a:ext cx="856612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smtClean="0">
                <a:latin typeface="Arial Narrow" pitchFamily="34" charset="0"/>
                <a:cs typeface="Arial" charset="0"/>
              </a:rPr>
              <a:t>RO </a:t>
            </a:r>
            <a:r>
              <a:rPr lang="es-MX" sz="2000" b="1" dirty="0">
                <a:latin typeface="Arial Narrow" pitchFamily="34" charset="0"/>
                <a:cs typeface="Arial" charset="0"/>
              </a:rPr>
              <a:t>2010: el programa tendrá cobertura en las localidades urbanas y rurales de todo el país. </a:t>
            </a:r>
            <a:endParaRPr lang="es-ES" sz="2000" b="1" dirty="0">
              <a:latin typeface="Arial Narrow" pitchFamily="34" charset="0"/>
              <a:cs typeface="Arial" charset="0"/>
            </a:endParaRPr>
          </a:p>
        </p:txBody>
      </p:sp>
      <p:sp>
        <p:nvSpPr>
          <p:cNvPr id="85005" name="11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a:latin typeface="Arial" charset="0"/>
                <a:cs typeface="Arial" charset="0"/>
              </a:rPr>
              <a:t>PASL</a:t>
            </a:r>
          </a:p>
        </p:txBody>
      </p:sp>
      <p:sp>
        <p:nvSpPr>
          <p:cNvPr id="11"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4" name="13 Rectángulo redondeado"/>
          <p:cNvSpPr/>
          <p:nvPr/>
        </p:nvSpPr>
        <p:spPr>
          <a:xfrm>
            <a:off x="4367750" y="3789050"/>
            <a:ext cx="45730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ct val="20000"/>
              </a:spcBef>
              <a:spcAft>
                <a:spcPts val="0"/>
              </a:spcAft>
              <a:defRPr/>
            </a:pPr>
            <a:r>
              <a:rPr lang="es-MX" sz="2000" b="1" dirty="0">
                <a:latin typeface="Arial Narrow" pitchFamily="34" charset="0"/>
                <a:cs typeface="Tahoma" pitchFamily="34" charset="0"/>
              </a:rPr>
              <a:t>En 2010 el PASL operó en 5,352 </a:t>
            </a:r>
            <a:r>
              <a:rPr lang="es-MX" sz="2000" b="1" dirty="0" err="1" smtClean="0">
                <a:latin typeface="Arial Narrow" pitchFamily="34" charset="0"/>
                <a:cs typeface="Tahoma" pitchFamily="34" charset="0"/>
              </a:rPr>
              <a:t>localida</a:t>
            </a:r>
            <a:r>
              <a:rPr lang="es-MX" sz="2000" b="1" dirty="0" smtClean="0">
                <a:latin typeface="Arial Narrow" pitchFamily="34" charset="0"/>
                <a:cs typeface="Tahoma" pitchFamily="34" charset="0"/>
              </a:rPr>
              <a:t>-des</a:t>
            </a:r>
            <a:r>
              <a:rPr lang="es-MX" sz="2000" b="1" dirty="0">
                <a:latin typeface="Arial Narrow" pitchFamily="34" charset="0"/>
                <a:cs typeface="Tahoma" pitchFamily="34" charset="0"/>
              </a:rPr>
              <a:t>, de las </a:t>
            </a:r>
            <a:r>
              <a:rPr lang="es-MX" sz="2000" b="1" dirty="0" smtClean="0">
                <a:latin typeface="Arial Narrow" pitchFamily="34" charset="0"/>
                <a:cs typeface="Tahoma" pitchFamily="34" charset="0"/>
              </a:rPr>
              <a:t>cuales </a:t>
            </a:r>
            <a:r>
              <a:rPr lang="es-MX" sz="2000" b="1" dirty="0">
                <a:latin typeface="Arial Narrow" pitchFamily="34" charset="0"/>
                <a:cs typeface="Tahoma" pitchFamily="34" charset="0"/>
              </a:rPr>
              <a:t>el 83.7% fue de baja y muy baja marginación; el 9.0%, de alta y muy alta, y el 7.3%, de  media </a:t>
            </a:r>
            <a:r>
              <a:rPr lang="es-MX" sz="2000" b="1" dirty="0" smtClean="0">
                <a:latin typeface="Arial Narrow" pitchFamily="34" charset="0"/>
                <a:cs typeface="Tahoma" pitchFamily="34" charset="0"/>
              </a:rPr>
              <a:t>margina-</a:t>
            </a:r>
            <a:r>
              <a:rPr lang="es-MX" sz="2000" b="1" dirty="0" err="1" smtClean="0">
                <a:latin typeface="Arial Narrow" pitchFamily="34" charset="0"/>
                <a:cs typeface="Tahoma" pitchFamily="34" charset="0"/>
              </a:rPr>
              <a:t>ción</a:t>
            </a:r>
            <a:r>
              <a:rPr lang="es-MX" sz="2000" b="1" dirty="0">
                <a:latin typeface="Arial Narrow" pitchFamily="34" charset="0"/>
                <a:cs typeface="Tahoma" pitchFamily="34" charset="0"/>
              </a:rPr>
              <a:t>.</a:t>
            </a:r>
          </a:p>
        </p:txBody>
      </p:sp>
      <p:sp>
        <p:nvSpPr>
          <p:cNvPr id="15"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ts2.mm.bing.net/th?id=H.4962371853093173&amp;pid=1.7&amp;w=196&amp;h=138&amp;c=7&amp;r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2133600"/>
            <a:ext cx="3763524" cy="35052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84999"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7C81637E-63A7-45A1-BA4B-326E0DCF3605}" type="slidenum">
              <a:rPr lang="es-MX" sz="1100" b="1">
                <a:solidFill>
                  <a:srgbClr val="FFFFFF"/>
                </a:solidFill>
                <a:latin typeface="Arial" charset="0"/>
              </a:rPr>
              <a:pPr/>
              <a:t>16</a:t>
            </a:fld>
            <a:endParaRPr lang="es-MX" sz="1100" b="1">
              <a:solidFill>
                <a:srgbClr val="FFFFFF"/>
              </a:solidFill>
              <a:latin typeface="Arial" charset="0"/>
            </a:endParaRPr>
          </a:p>
        </p:txBody>
      </p:sp>
      <p:sp>
        <p:nvSpPr>
          <p:cNvPr id="85000" name="10 Rectángulo"/>
          <p:cNvSpPr>
            <a:spLocks noChangeArrowheads="1"/>
          </p:cNvSpPr>
          <p:nvPr/>
        </p:nvSpPr>
        <p:spPr bwMode="auto">
          <a:xfrm>
            <a:off x="268318" y="1150938"/>
            <a:ext cx="85661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smtClean="0">
                <a:latin typeface="Arial Narrow" pitchFamily="34" charset="0"/>
                <a:cs typeface="Arial" charset="0"/>
              </a:rPr>
              <a:t>RO </a:t>
            </a:r>
            <a:r>
              <a:rPr lang="es-MX" sz="2000" b="1" dirty="0">
                <a:latin typeface="Arial Narrow" pitchFamily="34" charset="0"/>
                <a:cs typeface="Arial" charset="0"/>
              </a:rPr>
              <a:t>2010: el programa </a:t>
            </a:r>
            <a:r>
              <a:rPr lang="es-MX" sz="2000" b="1" dirty="0" smtClean="0">
                <a:latin typeface="Arial Narrow" pitchFamily="34" charset="0"/>
                <a:cs typeface="Arial" charset="0"/>
              </a:rPr>
              <a:t>atenderá a hogares en condiciones de pobreza patrimonial. </a:t>
            </a:r>
            <a:endParaRPr lang="es-ES" sz="2000" b="1" dirty="0">
              <a:latin typeface="Arial Narrow" pitchFamily="34" charset="0"/>
              <a:cs typeface="Arial" charset="0"/>
            </a:endParaRPr>
          </a:p>
        </p:txBody>
      </p:sp>
      <p:sp>
        <p:nvSpPr>
          <p:cNvPr id="85005" name="11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a:latin typeface="Arial" charset="0"/>
                <a:cs typeface="Arial" charset="0"/>
              </a:rPr>
              <a:t>PASL</a:t>
            </a:r>
          </a:p>
        </p:txBody>
      </p:sp>
      <p:sp>
        <p:nvSpPr>
          <p:cNvPr id="11"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4" name="13 Rectángulo redondeado"/>
          <p:cNvSpPr/>
          <p:nvPr/>
        </p:nvSpPr>
        <p:spPr>
          <a:xfrm>
            <a:off x="4367750" y="3789050"/>
            <a:ext cx="45730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ct val="20000"/>
              </a:spcBef>
              <a:spcAft>
                <a:spcPts val="0"/>
              </a:spcAft>
              <a:defRPr/>
            </a:pPr>
            <a:r>
              <a:rPr lang="es-MX" sz="2000" b="1" dirty="0">
                <a:latin typeface="Arial Narrow" pitchFamily="34" charset="0"/>
                <a:cs typeface="Tahoma" pitchFamily="34" charset="0"/>
              </a:rPr>
              <a:t>En </a:t>
            </a:r>
            <a:r>
              <a:rPr lang="es-MX" sz="2000" b="1" dirty="0" smtClean="0">
                <a:latin typeface="Arial Narrow" pitchFamily="34" charset="0"/>
                <a:cs typeface="Tahoma" pitchFamily="34" charset="0"/>
              </a:rPr>
              <a:t>2010, el número de hogares beneficia-dos por el PASL fue de 3.1 millones, el 24.4% de los 12.7  millones de hogares en pobreza patrimonial.</a:t>
            </a:r>
            <a:endParaRPr lang="es-MX" sz="2000" b="1" dirty="0">
              <a:latin typeface="Arial Narrow" pitchFamily="34" charset="0"/>
              <a:cs typeface="Tahoma" pitchFamily="34" charset="0"/>
            </a:endParaRPr>
          </a:p>
        </p:txBody>
      </p:sp>
      <p:sp>
        <p:nvSpPr>
          <p:cNvPr id="15"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3 Gráfico"/>
          <p:cNvGraphicFramePr/>
          <p:nvPr>
            <p:extLst>
              <p:ext uri="{D42A27DB-BD31-4B8C-83A1-F6EECF244321}">
                <p14:modId xmlns:p14="http://schemas.microsoft.com/office/powerpoint/2010/main" val="1202495427"/>
              </p:ext>
            </p:extLst>
          </p:nvPr>
        </p:nvGraphicFramePr>
        <p:xfrm>
          <a:off x="395288" y="2133600"/>
          <a:ext cx="3738562" cy="3505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87047"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B2958E89-9730-44C9-BFF9-F2FD039A1E43}" type="slidenum">
              <a:rPr lang="es-MX" sz="1100" b="1">
                <a:solidFill>
                  <a:srgbClr val="FFFFFF"/>
                </a:solidFill>
                <a:latin typeface="Arial" charset="0"/>
              </a:rPr>
              <a:pPr/>
              <a:t>17</a:t>
            </a:fld>
            <a:endParaRPr lang="es-MX" sz="1100" b="1">
              <a:solidFill>
                <a:srgbClr val="FFFFFF"/>
              </a:solidFill>
              <a:latin typeface="Arial" charset="0"/>
            </a:endParaRPr>
          </a:p>
        </p:txBody>
      </p:sp>
      <p:sp>
        <p:nvSpPr>
          <p:cNvPr id="87053" name="11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a:latin typeface="Arial" charset="0"/>
                <a:cs typeface="Arial" charset="0"/>
              </a:rPr>
              <a:t>PASL</a:t>
            </a:r>
          </a:p>
        </p:txBody>
      </p:sp>
      <p:sp>
        <p:nvSpPr>
          <p:cNvPr id="11"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5" name="10 Rectángulo"/>
          <p:cNvSpPr>
            <a:spLocks noChangeArrowheads="1"/>
          </p:cNvSpPr>
          <p:nvPr/>
        </p:nvSpPr>
        <p:spPr bwMode="auto">
          <a:xfrm>
            <a:off x="268318" y="1150938"/>
            <a:ext cx="8661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MX" sz="2000" b="1" dirty="0" smtClean="0">
                <a:latin typeface="Arial Narrow" pitchFamily="34" charset="0"/>
                <a:cs typeface="Arial" charset="0"/>
              </a:rPr>
              <a:t>RO 2010: atender a la </a:t>
            </a:r>
            <a:r>
              <a:rPr lang="es-MX" sz="2000" b="1" dirty="0">
                <a:latin typeface="Arial Narrow" pitchFamily="34" charset="0"/>
                <a:cs typeface="Arial" charset="0"/>
              </a:rPr>
              <a:t>población </a:t>
            </a:r>
            <a:r>
              <a:rPr lang="es-MX" sz="2000" b="1" dirty="0" smtClean="0">
                <a:latin typeface="Arial Narrow" pitchFamily="34" charset="0"/>
                <a:cs typeface="Arial" charset="0"/>
              </a:rPr>
              <a:t>en </a:t>
            </a:r>
            <a:r>
              <a:rPr lang="es-MX" sz="2000" b="1" dirty="0">
                <a:latin typeface="Arial Narrow" pitchFamily="34" charset="0"/>
                <a:cs typeface="Arial" charset="0"/>
              </a:rPr>
              <a:t>pobreza patrimonial </a:t>
            </a:r>
          </a:p>
        </p:txBody>
      </p:sp>
      <p:sp>
        <p:nvSpPr>
          <p:cNvPr id="16" name="15 Rectángulo redondeado"/>
          <p:cNvSpPr/>
          <p:nvPr/>
        </p:nvSpPr>
        <p:spPr>
          <a:xfrm>
            <a:off x="4367750" y="3789050"/>
            <a:ext cx="45730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ct val="20000"/>
              </a:spcBef>
              <a:spcAft>
                <a:spcPts val="0"/>
              </a:spcAft>
              <a:defRPr/>
            </a:pPr>
            <a:r>
              <a:rPr lang="es-MX" sz="2000" b="1" dirty="0">
                <a:latin typeface="Arial Narrow" pitchFamily="34" charset="0"/>
                <a:cs typeface="Tahoma" pitchFamily="34" charset="0"/>
              </a:rPr>
              <a:t>El 50.6% de los </a:t>
            </a:r>
            <a:r>
              <a:rPr lang="es-MX" sz="2000" b="1" dirty="0" smtClean="0">
                <a:latin typeface="Arial Narrow" pitchFamily="34" charset="0"/>
                <a:cs typeface="Tahoma" pitchFamily="34" charset="0"/>
              </a:rPr>
              <a:t>6.1 millones de </a:t>
            </a:r>
            <a:r>
              <a:rPr lang="es-MX" sz="2000" b="1" dirty="0" err="1" smtClean="0">
                <a:latin typeface="Arial Narrow" pitchFamily="34" charset="0"/>
                <a:cs typeface="Tahoma" pitchFamily="34" charset="0"/>
              </a:rPr>
              <a:t>benefi-ciarios</a:t>
            </a:r>
            <a:r>
              <a:rPr lang="es-MX" sz="2000" b="1" dirty="0" smtClean="0">
                <a:latin typeface="Arial Narrow" pitchFamily="34" charset="0"/>
                <a:cs typeface="Tahoma" pitchFamily="34" charset="0"/>
              </a:rPr>
              <a:t> </a:t>
            </a:r>
            <a:r>
              <a:rPr lang="es-MX" sz="2000" b="1" dirty="0">
                <a:latin typeface="Arial Narrow" pitchFamily="34" charset="0"/>
                <a:cs typeface="Tahoma" pitchFamily="34" charset="0"/>
              </a:rPr>
              <a:t>se concentró en el Estado de México y el D.F., en donde se localiza </a:t>
            </a:r>
            <a:r>
              <a:rPr lang="es-MX" sz="2000" b="1" dirty="0" smtClean="0">
                <a:latin typeface="Arial Narrow" pitchFamily="34" charset="0"/>
                <a:cs typeface="Tahoma" pitchFamily="34" charset="0"/>
              </a:rPr>
              <a:t>el </a:t>
            </a:r>
            <a:r>
              <a:rPr lang="es-MX" sz="2000" b="1" dirty="0">
                <a:latin typeface="Arial Narrow" pitchFamily="34" charset="0"/>
                <a:cs typeface="Tahoma" pitchFamily="34" charset="0"/>
              </a:rPr>
              <a:t>17.3% de la población en pobreza.</a:t>
            </a:r>
          </a:p>
        </p:txBody>
      </p:sp>
      <p:sp>
        <p:nvSpPr>
          <p:cNvPr id="12"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Imagen 1" descr="leche-300x4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2124075"/>
            <a:ext cx="3744912" cy="3514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88072"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5EAF098A-E829-4E8D-B9C3-F92AB54B4CD6}" type="slidenum">
              <a:rPr lang="es-MX" sz="1100" b="1">
                <a:solidFill>
                  <a:srgbClr val="FFFFFF"/>
                </a:solidFill>
                <a:latin typeface="Arial" charset="0"/>
              </a:rPr>
              <a:pPr/>
              <a:t>18</a:t>
            </a:fld>
            <a:endParaRPr lang="es-MX" sz="1100" b="1">
              <a:solidFill>
                <a:srgbClr val="FFFFFF"/>
              </a:solidFill>
              <a:latin typeface="Arial" charset="0"/>
            </a:endParaRPr>
          </a:p>
        </p:txBody>
      </p:sp>
      <p:sp>
        <p:nvSpPr>
          <p:cNvPr id="88078" name="11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a:latin typeface="Arial" charset="0"/>
                <a:cs typeface="Arial" charset="0"/>
              </a:rPr>
              <a:t>PASL</a:t>
            </a:r>
          </a:p>
        </p:txBody>
      </p:sp>
      <p:sp>
        <p:nvSpPr>
          <p:cNvPr id="11"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4" name="10 Rectángulo"/>
          <p:cNvSpPr>
            <a:spLocks noChangeArrowheads="1"/>
          </p:cNvSpPr>
          <p:nvPr/>
        </p:nvSpPr>
        <p:spPr bwMode="auto">
          <a:xfrm>
            <a:off x="268318" y="1150938"/>
            <a:ext cx="85661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a:latin typeface="Arial Narrow" pitchFamily="34" charset="0"/>
                <a:cs typeface="Arial" charset="0"/>
              </a:rPr>
              <a:t>RO 2010: apoyar a los hogares beneficiarios para que tengan acceso al consumo de leche fortificada de calidad a bajo precio. </a:t>
            </a:r>
          </a:p>
        </p:txBody>
      </p:sp>
      <p:sp>
        <p:nvSpPr>
          <p:cNvPr id="15" name="14 Rectángulo redondeado"/>
          <p:cNvSpPr/>
          <p:nvPr/>
        </p:nvSpPr>
        <p:spPr>
          <a:xfrm>
            <a:off x="4367750" y="3789050"/>
            <a:ext cx="45730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ct val="20000"/>
              </a:spcBef>
              <a:spcAft>
                <a:spcPts val="0"/>
              </a:spcAft>
              <a:defRPr/>
            </a:pPr>
            <a:r>
              <a:rPr lang="es-MX" sz="2000" b="1" dirty="0">
                <a:latin typeface="Arial Narrow" pitchFamily="34" charset="0"/>
                <a:cs typeface="Tahoma" pitchFamily="34" charset="0"/>
              </a:rPr>
              <a:t>El precio del litro de leche LICONSA en 2010 fue de 4.00 pesos, menor en 8.1 pesos que el precio de la leche comercial de 12.1 pesos, lo que significó un margen de ahorro promedio por litro de 67.1%.</a:t>
            </a:r>
          </a:p>
        </p:txBody>
      </p:sp>
      <p:sp>
        <p:nvSpPr>
          <p:cNvPr id="12"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10 Imagen" descr="liconsaNT_.jpg"/>
          <p:cNvPicPr>
            <a:picLocks noChangeAspect="1"/>
          </p:cNvPicPr>
          <p:nvPr/>
        </p:nvPicPr>
        <p:blipFill>
          <a:blip r:embed="rId2" cstate="print"/>
          <a:srcRect/>
          <a:stretch>
            <a:fillRect/>
          </a:stretch>
        </p:blipFill>
        <p:spPr bwMode="auto">
          <a:xfrm>
            <a:off x="395471" y="2132820"/>
            <a:ext cx="3744730" cy="3505978"/>
          </a:xfrm>
          <a:prstGeom prst="rect">
            <a:avLst/>
          </a:prstGeom>
          <a:noFill/>
          <a:ln w="9525">
            <a:noFill/>
            <a:miter lim="800000"/>
            <a:headEnd/>
            <a:tailEnd/>
          </a:ln>
          <a:scene3d>
            <a:camera prst="orthographicFront"/>
            <a:lightRig rig="threePt" dir="t"/>
          </a:scene3d>
          <a:sp3d>
            <a:bevelT/>
          </a:sp3d>
        </p:spPr>
      </p:pic>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89096"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F71CEB0D-CB13-41C8-AF80-C503E92ECC08}" type="slidenum">
              <a:rPr lang="es-MX" sz="1100" b="1">
                <a:solidFill>
                  <a:srgbClr val="FFFFFF"/>
                </a:solidFill>
                <a:latin typeface="Arial" charset="0"/>
              </a:rPr>
              <a:pPr/>
              <a:t>19</a:t>
            </a:fld>
            <a:endParaRPr lang="es-MX" sz="1100" b="1">
              <a:solidFill>
                <a:srgbClr val="FFFFFF"/>
              </a:solidFill>
              <a:latin typeface="Arial" charset="0"/>
            </a:endParaRPr>
          </a:p>
        </p:txBody>
      </p:sp>
      <p:sp>
        <p:nvSpPr>
          <p:cNvPr id="89102" name="11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a:latin typeface="Arial" charset="0"/>
                <a:cs typeface="Arial" charset="0"/>
              </a:rPr>
              <a:t>PASL</a:t>
            </a:r>
          </a:p>
        </p:txBody>
      </p:sp>
      <p:sp>
        <p:nvSpPr>
          <p:cNvPr id="11"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2" name="10 Rectángulo"/>
          <p:cNvSpPr>
            <a:spLocks noChangeArrowheads="1"/>
          </p:cNvSpPr>
          <p:nvPr/>
        </p:nvSpPr>
        <p:spPr bwMode="auto">
          <a:xfrm>
            <a:off x="268318" y="1150938"/>
            <a:ext cx="8661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MX" sz="2000" b="1" dirty="0">
                <a:latin typeface="Arial Narrow" pitchFamily="34" charset="0"/>
                <a:cs typeface="Arial" charset="0"/>
              </a:rPr>
              <a:t>RO 2010: la dotación mensual de leche fortificada será de 16 litros por beneficiario. </a:t>
            </a:r>
          </a:p>
        </p:txBody>
      </p:sp>
      <p:sp>
        <p:nvSpPr>
          <p:cNvPr id="14" name="13 Rectángulo redondeado"/>
          <p:cNvSpPr/>
          <p:nvPr/>
        </p:nvSpPr>
        <p:spPr>
          <a:xfrm>
            <a:off x="4367750" y="3789050"/>
            <a:ext cx="45730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ct val="20000"/>
              </a:spcBef>
              <a:spcAft>
                <a:spcPts val="0"/>
              </a:spcAft>
              <a:defRPr/>
            </a:pPr>
            <a:r>
              <a:rPr lang="es-MX" sz="2000" b="1" dirty="0">
                <a:latin typeface="Arial Narrow" pitchFamily="34" charset="0"/>
                <a:cs typeface="Tahoma" pitchFamily="34" charset="0"/>
              </a:rPr>
              <a:t>En 2010, </a:t>
            </a:r>
            <a:r>
              <a:rPr lang="es-MX" sz="2000" b="1" dirty="0" smtClean="0">
                <a:latin typeface="Arial Narrow" pitchFamily="34" charset="0"/>
                <a:cs typeface="Tahoma" pitchFamily="34" charset="0"/>
              </a:rPr>
              <a:t>el retiro promedio de leche por beneficiario fue de 14.2 </a:t>
            </a:r>
            <a:r>
              <a:rPr lang="es-MX" sz="2000" b="1" dirty="0">
                <a:latin typeface="Arial Narrow" pitchFamily="34" charset="0"/>
                <a:cs typeface="Tahoma" pitchFamily="34" charset="0"/>
              </a:rPr>
              <a:t>litros </a:t>
            </a:r>
            <a:r>
              <a:rPr lang="es-MX" sz="2000" b="1" dirty="0" smtClean="0">
                <a:latin typeface="Arial Narrow" pitchFamily="34" charset="0"/>
                <a:cs typeface="Tahoma" pitchFamily="34" charset="0"/>
              </a:rPr>
              <a:t>al </a:t>
            </a:r>
            <a:r>
              <a:rPr lang="es-MX" sz="2000" b="1" dirty="0">
                <a:latin typeface="Arial Narrow" pitchFamily="34" charset="0"/>
                <a:cs typeface="Tahoma" pitchFamily="34" charset="0"/>
              </a:rPr>
              <a:t>mes, el 88.7% de los 16 litros </a:t>
            </a:r>
            <a:r>
              <a:rPr lang="es-MX" sz="2000" b="1" dirty="0" smtClean="0">
                <a:latin typeface="Arial Narrow" pitchFamily="34" charset="0"/>
                <a:cs typeface="Tahoma" pitchFamily="34" charset="0"/>
              </a:rPr>
              <a:t>establecidos </a:t>
            </a:r>
            <a:r>
              <a:rPr lang="es-MX" sz="2000" b="1" dirty="0">
                <a:latin typeface="Arial Narrow" pitchFamily="34" charset="0"/>
                <a:cs typeface="Tahoma" pitchFamily="34" charset="0"/>
              </a:rPr>
              <a:t>por la entidad y el 59.2% de los </a:t>
            </a:r>
            <a:r>
              <a:rPr lang="es-MX" sz="2000" b="1" dirty="0" smtClean="0">
                <a:latin typeface="Arial Narrow" pitchFamily="34" charset="0"/>
                <a:cs typeface="Tahoma" pitchFamily="34" charset="0"/>
              </a:rPr>
              <a:t>recomendados </a:t>
            </a:r>
            <a:r>
              <a:rPr lang="es-MX" sz="2000" b="1" dirty="0">
                <a:latin typeface="Arial Narrow" pitchFamily="34" charset="0"/>
                <a:cs typeface="Tahoma" pitchFamily="34" charset="0"/>
              </a:rPr>
              <a:t>por el </a:t>
            </a:r>
            <a:r>
              <a:rPr lang="es-MX" sz="2000" b="1" dirty="0" err="1">
                <a:latin typeface="Arial Narrow" pitchFamily="34" charset="0"/>
                <a:cs typeface="Tahoma" pitchFamily="34" charset="0"/>
              </a:rPr>
              <a:t>INCMyNSZ</a:t>
            </a:r>
            <a:r>
              <a:rPr lang="es-MX" sz="2000" b="1" dirty="0">
                <a:latin typeface="Arial Narrow" pitchFamily="34" charset="0"/>
                <a:cs typeface="Tahoma" pitchFamily="34" charset="0"/>
              </a:rPr>
              <a:t>.</a:t>
            </a:r>
          </a:p>
        </p:txBody>
      </p:sp>
      <p:sp>
        <p:nvSpPr>
          <p:cNvPr id="15"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err="1" smtClean="0">
                <a:latin typeface="Arial Narrow" pitchFamily="34" charset="0"/>
                <a:cs typeface="Tahoma" pitchFamily="34" charset="0"/>
              </a:rPr>
              <a:t>INCMyNSZ</a:t>
            </a:r>
            <a:r>
              <a:rPr lang="es-MX" sz="1100" dirty="0" smtClean="0">
                <a:latin typeface="Arial Narrow" pitchFamily="34" charset="0"/>
                <a:cs typeface="Tahoma" pitchFamily="34" charset="0"/>
              </a:rPr>
              <a:t> </a:t>
            </a:r>
            <a:r>
              <a:rPr lang="es-MX" sz="1100" dirty="0">
                <a:latin typeface="Arial Narrow" pitchFamily="34" charset="0"/>
              </a:rPr>
              <a:t>: Instituto Nacional de Ciencias Médicas y Nutrición Salvador </a:t>
            </a:r>
            <a:r>
              <a:rPr lang="es-MX" sz="1100" dirty="0" err="1">
                <a:latin typeface="Arial Narrow" pitchFamily="34" charset="0"/>
              </a:rPr>
              <a:t>Zubirán</a:t>
            </a:r>
            <a:endParaRPr lang="es-MX" sz="1100" dirty="0">
              <a:latin typeface="Arial Narrow"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12 Tabla"/>
          <p:cNvGraphicFramePr>
            <a:graphicFrameLocks noGrp="1"/>
          </p:cNvGraphicFramePr>
          <p:nvPr/>
        </p:nvGraphicFramePr>
        <p:xfrm>
          <a:off x="395288" y="2133600"/>
          <a:ext cx="3763962" cy="3509978"/>
        </p:xfrm>
        <a:graphic>
          <a:graphicData uri="http://schemas.openxmlformats.org/drawingml/2006/table">
            <a:tbl>
              <a:tblPr/>
              <a:tblGrid>
                <a:gridCol w="1351325"/>
                <a:gridCol w="2412637"/>
              </a:tblGrid>
              <a:tr h="515943">
                <a:tc gridSpan="2">
                  <a:txBody>
                    <a:bodyPr/>
                    <a:lstStyle/>
                    <a:p>
                      <a:pPr algn="ctr">
                        <a:spcAft>
                          <a:spcPts val="0"/>
                        </a:spcAft>
                      </a:pPr>
                      <a:r>
                        <a:rPr lang="es-ES" sz="1200" b="1" dirty="0" smtClean="0">
                          <a:solidFill>
                            <a:schemeClr val="bg1"/>
                          </a:solidFill>
                          <a:latin typeface="Arial"/>
                          <a:ea typeface="Times New Roman"/>
                          <a:cs typeface="Times New Roman"/>
                        </a:rPr>
                        <a:t>APOYOS MENSUALES</a:t>
                      </a:r>
                      <a:r>
                        <a:rPr lang="es-ES" sz="1200" b="1" baseline="0" dirty="0" smtClean="0">
                          <a:solidFill>
                            <a:schemeClr val="bg1"/>
                          </a:solidFill>
                          <a:latin typeface="Arial"/>
                          <a:ea typeface="Times New Roman"/>
                          <a:cs typeface="Times New Roman"/>
                        </a:rPr>
                        <a:t> ENTREGADOS </a:t>
                      </a:r>
                    </a:p>
                    <a:p>
                      <a:pPr algn="ctr">
                        <a:spcAft>
                          <a:spcPts val="0"/>
                        </a:spcAft>
                      </a:pPr>
                      <a:r>
                        <a:rPr lang="es-ES" sz="1200" b="1" baseline="0" dirty="0" smtClean="0">
                          <a:solidFill>
                            <a:schemeClr val="bg1"/>
                          </a:solidFill>
                          <a:latin typeface="Arial"/>
                          <a:ea typeface="Times New Roman"/>
                          <a:cs typeface="Times New Roman"/>
                        </a:rPr>
                        <a:t>POR EL PDHO, 2010</a:t>
                      </a:r>
                      <a:endParaRPr lang="es-MX" sz="1200" b="1" dirty="0">
                        <a:solidFill>
                          <a:schemeClr val="bg1"/>
                        </a:solidFill>
                        <a:latin typeface="Times New Roman"/>
                        <a:ea typeface="Times New Roman"/>
                        <a:cs typeface="Times New Roman"/>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hMerge="1">
                  <a:txBody>
                    <a:bodyPr/>
                    <a:lstStyle/>
                    <a:p>
                      <a:endParaRPr lang="es-MX"/>
                    </a:p>
                  </a:txBody>
                  <a:tcPr/>
                </a:tc>
              </a:tr>
              <a:tr h="350829">
                <a:tc>
                  <a:txBody>
                    <a:bodyPr/>
                    <a:lstStyle/>
                    <a:p>
                      <a:pPr algn="ctr">
                        <a:spcAft>
                          <a:spcPts val="0"/>
                        </a:spcAft>
                      </a:pPr>
                      <a:r>
                        <a:rPr lang="es-ES" sz="1200" b="1" dirty="0">
                          <a:latin typeface="Arial"/>
                          <a:ea typeface="Times New Roman"/>
                          <a:cs typeface="Times New Roman"/>
                        </a:rPr>
                        <a:t>Tipo de apoyo</a:t>
                      </a:r>
                      <a:endParaRPr lang="es-MX" sz="1200" b="1" dirty="0">
                        <a:latin typeface="Times New Roman"/>
                        <a:ea typeface="Times New Roman"/>
                        <a:cs typeface="Times New Roman"/>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spcAft>
                          <a:spcPts val="0"/>
                        </a:spcAft>
                      </a:pPr>
                      <a:r>
                        <a:rPr lang="es-ES" sz="1200" b="1" dirty="0" smtClean="0">
                          <a:latin typeface="Arial"/>
                          <a:ea typeface="Times New Roman"/>
                          <a:cs typeface="Times New Roman"/>
                        </a:rPr>
                        <a:t>Monetario</a:t>
                      </a:r>
                      <a:endParaRPr lang="es-MX" sz="1200" b="1" dirty="0">
                        <a:latin typeface="Times New Roman"/>
                        <a:ea typeface="Times New Roman"/>
                        <a:cs typeface="Times New Roman"/>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r>
              <a:tr h="406390">
                <a:tc>
                  <a:txBody>
                    <a:bodyPr/>
                    <a:lstStyle/>
                    <a:p>
                      <a:pPr algn="ctr">
                        <a:spcAft>
                          <a:spcPts val="0"/>
                        </a:spcAft>
                      </a:pPr>
                      <a:r>
                        <a:rPr lang="es-ES" sz="1200" b="1" dirty="0">
                          <a:latin typeface="Arial"/>
                          <a:ea typeface="Times New Roman"/>
                          <a:cs typeface="Times New Roman"/>
                        </a:rPr>
                        <a:t>Alimentario</a:t>
                      </a:r>
                      <a:endParaRPr lang="es-MX" sz="1200" b="1" dirty="0">
                        <a:latin typeface="Times New Roman"/>
                        <a:ea typeface="Times New Roman"/>
                        <a:cs typeface="Times New Roman"/>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s-ES" sz="1200" b="1" dirty="0">
                          <a:latin typeface="Arial"/>
                          <a:ea typeface="Times New Roman"/>
                          <a:cs typeface="Times New Roman"/>
                        </a:rPr>
                        <a:t>220 pesos por familia</a:t>
                      </a:r>
                      <a:endParaRPr lang="es-MX" sz="1200" b="1" dirty="0">
                        <a:latin typeface="Times New Roman"/>
                        <a:ea typeface="Times New Roman"/>
                        <a:cs typeface="Times New Roman"/>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500066">
                <a:tc>
                  <a:txBody>
                    <a:bodyPr/>
                    <a:lstStyle/>
                    <a:p>
                      <a:pPr algn="ctr">
                        <a:spcAft>
                          <a:spcPts val="0"/>
                        </a:spcAft>
                      </a:pPr>
                      <a:r>
                        <a:rPr lang="es-ES" sz="1200" b="1" dirty="0">
                          <a:latin typeface="Arial"/>
                          <a:ea typeface="Times New Roman"/>
                          <a:cs typeface="Times New Roman"/>
                        </a:rPr>
                        <a:t>Alimentario Vivir Mejor</a:t>
                      </a:r>
                      <a:endParaRPr lang="es-MX" sz="1200" b="1" dirty="0">
                        <a:latin typeface="Times New Roman"/>
                        <a:ea typeface="Times New Roman"/>
                        <a:cs typeface="Times New Roman"/>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spcAft>
                          <a:spcPts val="0"/>
                        </a:spcAft>
                      </a:pPr>
                      <a:r>
                        <a:rPr lang="es-ES" sz="1200" b="1" dirty="0">
                          <a:latin typeface="Arial"/>
                          <a:ea typeface="Times New Roman"/>
                          <a:cs typeface="Times New Roman"/>
                        </a:rPr>
                        <a:t>120 pesos por familia</a:t>
                      </a:r>
                      <a:endParaRPr lang="es-MX" sz="1200" b="1" dirty="0">
                        <a:latin typeface="Times New Roman"/>
                        <a:ea typeface="Times New Roman"/>
                        <a:cs typeface="Times New Roman"/>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r>
              <a:tr h="285752">
                <a:tc>
                  <a:txBody>
                    <a:bodyPr/>
                    <a:lstStyle/>
                    <a:p>
                      <a:pPr algn="ctr">
                        <a:spcAft>
                          <a:spcPts val="0"/>
                        </a:spcAft>
                      </a:pPr>
                      <a:r>
                        <a:rPr lang="es-ES" sz="1200" b="1" dirty="0">
                          <a:latin typeface="Arial"/>
                          <a:ea typeface="Times New Roman"/>
                          <a:cs typeface="Times New Roman"/>
                        </a:rPr>
                        <a:t> Energético</a:t>
                      </a:r>
                      <a:endParaRPr lang="es-MX" sz="1200" b="1" dirty="0">
                        <a:latin typeface="Times New Roman"/>
                        <a:ea typeface="Times New Roman"/>
                        <a:cs typeface="Times New Roman"/>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spcAft>
                          <a:spcPts val="0"/>
                        </a:spcAft>
                      </a:pPr>
                      <a:r>
                        <a:rPr lang="es-ES" sz="1200" b="1" dirty="0">
                          <a:latin typeface="Arial"/>
                          <a:ea typeface="Times New Roman"/>
                          <a:cs typeface="Times New Roman"/>
                        </a:rPr>
                        <a:t>60 pesos por familia</a:t>
                      </a:r>
                      <a:endParaRPr lang="es-MX" sz="1200" b="1" dirty="0">
                        <a:latin typeface="Times New Roman"/>
                        <a:ea typeface="Times New Roman"/>
                        <a:cs typeface="Times New Roman"/>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r>
              <a:tr h="665180">
                <a:tc>
                  <a:txBody>
                    <a:bodyPr/>
                    <a:lstStyle/>
                    <a:p>
                      <a:pPr algn="ctr">
                        <a:spcAft>
                          <a:spcPts val="0"/>
                        </a:spcAft>
                      </a:pPr>
                      <a:r>
                        <a:rPr lang="es-MX" sz="1200" b="1" dirty="0" smtClean="0">
                          <a:latin typeface="Arial" pitchFamily="34" charset="0"/>
                          <a:ea typeface="Times New Roman"/>
                          <a:cs typeface="Arial" pitchFamily="34" charset="0"/>
                        </a:rPr>
                        <a:t>Adultos Mayores</a:t>
                      </a:r>
                      <a:endParaRPr lang="es-MX" sz="1200" b="1" dirty="0">
                        <a:latin typeface="Arial" pitchFamily="34" charset="0"/>
                        <a:ea typeface="Times New Roman"/>
                        <a:cs typeface="Arial" pitchFamily="34" charset="0"/>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spcAft>
                          <a:spcPts val="0"/>
                        </a:spcAft>
                      </a:pPr>
                      <a:r>
                        <a:rPr lang="es-MX" sz="1200" b="1" dirty="0" smtClean="0">
                          <a:latin typeface="Arial" pitchFamily="34" charset="0"/>
                          <a:ea typeface="Times New Roman"/>
                          <a:cs typeface="Arial" pitchFamily="34" charset="0"/>
                        </a:rPr>
                        <a:t>305 pesos por familia</a:t>
                      </a:r>
                      <a:endParaRPr lang="es-MX" sz="1200" b="1" dirty="0">
                        <a:latin typeface="Arial" pitchFamily="34" charset="0"/>
                        <a:ea typeface="Times New Roman"/>
                        <a:cs typeface="Arial" pitchFamily="34" charset="0"/>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r>
              <a:tr h="785818">
                <a:tc>
                  <a:txBody>
                    <a:bodyPr/>
                    <a:lstStyle/>
                    <a:p>
                      <a:pPr algn="ctr">
                        <a:spcAft>
                          <a:spcPts val="0"/>
                        </a:spcAft>
                      </a:pPr>
                      <a:r>
                        <a:rPr lang="es-ES" sz="1200" b="1" dirty="0">
                          <a:latin typeface="Arial"/>
                          <a:ea typeface="Times New Roman"/>
                          <a:cs typeface="Times New Roman"/>
                        </a:rPr>
                        <a:t>Infantil Vivir Mejor</a:t>
                      </a:r>
                      <a:endParaRPr lang="es-MX" sz="1200" b="1" dirty="0">
                        <a:latin typeface="Times New Roman"/>
                        <a:ea typeface="Times New Roman"/>
                        <a:cs typeface="Times New Roman"/>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spcAft>
                          <a:spcPts val="0"/>
                        </a:spcAft>
                      </a:pPr>
                      <a:r>
                        <a:rPr lang="es-ES" sz="1200" b="1" dirty="0">
                          <a:latin typeface="Arial"/>
                          <a:ea typeface="Times New Roman"/>
                          <a:cs typeface="Times New Roman"/>
                        </a:rPr>
                        <a:t>100 pesos por niño menor </a:t>
                      </a:r>
                      <a:endParaRPr lang="es-MX" sz="1200" b="1" dirty="0">
                        <a:latin typeface="Times New Roman"/>
                        <a:ea typeface="Times New Roman"/>
                        <a:cs typeface="Times New Roman"/>
                      </a:endParaRPr>
                    </a:p>
                    <a:p>
                      <a:pPr algn="ctr">
                        <a:spcAft>
                          <a:spcPts val="0"/>
                        </a:spcAft>
                      </a:pPr>
                      <a:r>
                        <a:rPr lang="es-ES" sz="1200" b="1" dirty="0">
                          <a:latin typeface="Arial"/>
                          <a:ea typeface="Times New Roman"/>
                          <a:cs typeface="Times New Roman"/>
                        </a:rPr>
                        <a:t>de 9 años</a:t>
                      </a:r>
                      <a:endParaRPr lang="es-MX" sz="1200" b="1" dirty="0">
                        <a:latin typeface="Times New Roman"/>
                        <a:ea typeface="Times New Roman"/>
                        <a:cs typeface="Times New Roman"/>
                      </a:endParaRPr>
                    </a:p>
                    <a:p>
                      <a:pPr algn="ctr">
                        <a:spcAft>
                          <a:spcPts val="0"/>
                        </a:spcAft>
                      </a:pPr>
                      <a:r>
                        <a:rPr lang="es-ES" sz="1200" b="1" dirty="0">
                          <a:latin typeface="Arial"/>
                          <a:ea typeface="Times New Roman"/>
                          <a:cs typeface="Times New Roman"/>
                        </a:rPr>
                        <a:t>(hasta tres por familia)</a:t>
                      </a:r>
                      <a:endParaRPr lang="es-MX" sz="1200" b="1" dirty="0">
                        <a:latin typeface="Times New Roman"/>
                        <a:ea typeface="Times New Roman"/>
                        <a:cs typeface="Times New Roman"/>
                      </a:endParaRPr>
                    </a:p>
                  </a:txBody>
                  <a:tcPr marL="68576" marR="6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r>
            </a:tbl>
          </a:graphicData>
        </a:graphic>
      </p:graphicFrame>
      <p:graphicFrame>
        <p:nvGraphicFramePr>
          <p:cNvPr id="14" name="13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22"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33821"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D4D2A8F4-FBE0-480D-9F08-817E942A7198}" type="slidenum">
              <a:rPr lang="es-MX" sz="1100" b="1">
                <a:solidFill>
                  <a:srgbClr val="FFFFFF"/>
                </a:solidFill>
                <a:latin typeface="Arial" charset="0"/>
              </a:rPr>
              <a:pPr/>
              <a:t>2</a:t>
            </a:fld>
            <a:endParaRPr lang="es-MX" sz="1100" b="1">
              <a:solidFill>
                <a:srgbClr val="FFFFFF"/>
              </a:solidFill>
              <a:latin typeface="Arial" charset="0"/>
            </a:endParaRPr>
          </a:p>
        </p:txBody>
      </p:sp>
      <p:sp>
        <p:nvSpPr>
          <p:cNvPr id="6" name="5 Rectángulo redondeado"/>
          <p:cNvSpPr/>
          <p:nvPr/>
        </p:nvSpPr>
        <p:spPr>
          <a:xfrm>
            <a:off x="4367750" y="3789050"/>
            <a:ext cx="45476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a:latin typeface="Arial Narrow" pitchFamily="34" charset="0"/>
                <a:cs typeface="Arial" pitchFamily="34" charset="0"/>
              </a:rPr>
              <a:t>Apoyos monetarios </a:t>
            </a:r>
            <a:r>
              <a:rPr lang="es-MX" sz="2000" b="1" dirty="0" smtClean="0">
                <a:latin typeface="Arial Narrow" pitchFamily="34" charset="0"/>
                <a:cs typeface="Arial" pitchFamily="34" charset="0"/>
              </a:rPr>
              <a:t>de hasta un monto de  1,005 pesos mensuales por familia para </a:t>
            </a:r>
            <a:r>
              <a:rPr lang="es-MX" sz="2000" b="1" dirty="0">
                <a:latin typeface="Arial Narrow" pitchFamily="34" charset="0"/>
                <a:cs typeface="Arial" pitchFamily="34" charset="0"/>
              </a:rPr>
              <a:t>contribuir a </a:t>
            </a:r>
            <a:r>
              <a:rPr lang="es-MX" sz="2000" b="1" dirty="0" smtClean="0">
                <a:latin typeface="Arial Narrow" pitchFamily="34" charset="0"/>
                <a:cs typeface="Arial" pitchFamily="34" charset="0"/>
              </a:rPr>
              <a:t>mejorar </a:t>
            </a:r>
            <a:r>
              <a:rPr lang="es-MX" sz="2000" b="1" dirty="0">
                <a:latin typeface="Arial Narrow" pitchFamily="34" charset="0"/>
                <a:cs typeface="Arial" pitchFamily="34" charset="0"/>
              </a:rPr>
              <a:t>la cantidad, calidad y diversidad de su alimentación, buscando por esta vía elevar </a:t>
            </a:r>
            <a:r>
              <a:rPr lang="es-MX" sz="2000" b="1" dirty="0" smtClean="0">
                <a:latin typeface="Arial Narrow" pitchFamily="34" charset="0"/>
                <a:cs typeface="Arial" pitchFamily="34" charset="0"/>
              </a:rPr>
              <a:t>su nutrición</a:t>
            </a:r>
            <a:r>
              <a:rPr lang="es-MX" sz="2000" b="1" dirty="0">
                <a:latin typeface="Arial Narrow" pitchFamily="34" charset="0"/>
                <a:cs typeface="Arial" pitchFamily="34" charset="0"/>
              </a:rPr>
              <a:t>.</a:t>
            </a:r>
          </a:p>
        </p:txBody>
      </p:sp>
      <p:sp>
        <p:nvSpPr>
          <p:cNvPr id="33826" name="11 CuadroTexto"/>
          <p:cNvSpPr txBox="1">
            <a:spLocks noChangeArrowheads="1"/>
          </p:cNvSpPr>
          <p:nvPr/>
        </p:nvSpPr>
        <p:spPr bwMode="auto">
          <a:xfrm>
            <a:off x="4500563" y="115888"/>
            <a:ext cx="43211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s-MX"/>
          </a:p>
          <a:p>
            <a:pPr algn="r"/>
            <a:r>
              <a:rPr lang="es-MX" sz="2000">
                <a:latin typeface="Arial" charset="0"/>
                <a:cs typeface="Arial" charset="0"/>
              </a:rPr>
              <a:t>Apoyos</a:t>
            </a:r>
          </a:p>
        </p:txBody>
      </p:sp>
      <p:sp>
        <p:nvSpPr>
          <p:cNvPr id="33827" name="14 Rectángulo"/>
          <p:cNvSpPr>
            <a:spLocks noChangeArrowheads="1"/>
          </p:cNvSpPr>
          <p:nvPr/>
        </p:nvSpPr>
        <p:spPr bwMode="auto">
          <a:xfrm>
            <a:off x="276225" y="1139825"/>
            <a:ext cx="8759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sz="2000" b="1" dirty="0" smtClean="0">
                <a:latin typeface="Arial Narrow" pitchFamily="34" charset="0"/>
                <a:cs typeface="Arial" charset="0"/>
              </a:rPr>
              <a:t>RO </a:t>
            </a:r>
            <a:r>
              <a:rPr lang="es-MX" sz="2000" b="1" dirty="0">
                <a:latin typeface="Arial Narrow" pitchFamily="34" charset="0"/>
                <a:cs typeface="Arial" charset="0"/>
              </a:rPr>
              <a:t>del </a:t>
            </a:r>
            <a:r>
              <a:rPr lang="es-MX" sz="2000" b="1" dirty="0" smtClean="0">
                <a:latin typeface="Arial Narrow" pitchFamily="34" charset="0"/>
                <a:cs typeface="Arial" charset="0"/>
              </a:rPr>
              <a:t>Programa de Desarrollo Humano Oportunidades (PDHO), 2010</a:t>
            </a:r>
            <a:r>
              <a:rPr lang="es-MX" sz="2000" b="1" dirty="0">
                <a:latin typeface="Arial Narrow" pitchFamily="34" charset="0"/>
                <a:cs typeface="Arial" charset="0"/>
              </a:rPr>
              <a:t>:</a:t>
            </a:r>
            <a:endParaRPr lang="es-MX" sz="2000" dirty="0">
              <a:latin typeface="Arial Narrow" pitchFamily="34" charset="0"/>
              <a:cs typeface="Arial" charset="0"/>
            </a:endParaRPr>
          </a:p>
        </p:txBody>
      </p:sp>
      <p:sp>
        <p:nvSpPr>
          <p:cNvPr id="10"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
        <p:nvSpPr>
          <p:cNvPr id="11"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22 Gráfico"/>
          <p:cNvGraphicFramePr>
            <a:graphicFrameLocks/>
          </p:cNvGraphicFramePr>
          <p:nvPr>
            <p:extLst>
              <p:ext uri="{D42A27DB-BD31-4B8C-83A1-F6EECF244321}">
                <p14:modId xmlns:p14="http://schemas.microsoft.com/office/powerpoint/2010/main" val="1522024942"/>
              </p:ext>
            </p:extLst>
          </p:nvPr>
        </p:nvGraphicFramePr>
        <p:xfrm>
          <a:off x="395470" y="2136082"/>
          <a:ext cx="3769693" cy="35027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12 Tabla"/>
          <p:cNvGraphicFramePr>
            <a:graphicFrameLocks noGrp="1"/>
          </p:cNvGraphicFramePr>
          <p:nvPr>
            <p:extLst>
              <p:ext uri="{D42A27DB-BD31-4B8C-83A1-F6EECF244321}">
                <p14:modId xmlns:p14="http://schemas.microsoft.com/office/powerpoint/2010/main" val="4158615539"/>
              </p:ext>
            </p:extLst>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76808"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EC13A309-E66D-4432-BF44-698D78AE7407}" type="slidenum">
              <a:rPr lang="es-MX" sz="1100" b="1">
                <a:solidFill>
                  <a:srgbClr val="FFFFFF"/>
                </a:solidFill>
                <a:latin typeface="Arial" charset="0"/>
              </a:rPr>
              <a:pPr/>
              <a:t>20</a:t>
            </a:fld>
            <a:endParaRPr lang="es-MX" sz="1100" b="1">
              <a:solidFill>
                <a:srgbClr val="FFFFFF"/>
              </a:solidFill>
              <a:latin typeface="Arial" charset="0"/>
            </a:endParaRPr>
          </a:p>
        </p:txBody>
      </p:sp>
      <p:sp>
        <p:nvSpPr>
          <p:cNvPr id="76815" name="11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dirty="0" smtClean="0">
                <a:latin typeface="Arial" charset="0"/>
                <a:cs typeface="Arial" charset="0"/>
              </a:rPr>
              <a:t>PASL</a:t>
            </a:r>
            <a:endParaRPr lang="es-MX" sz="2200" dirty="0">
              <a:latin typeface="Arial" charset="0"/>
              <a:cs typeface="Arial" charset="0"/>
            </a:endParaRPr>
          </a:p>
        </p:txBody>
      </p:sp>
      <p:sp>
        <p:nvSpPr>
          <p:cNvPr id="16"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8" name="10 Rectángulo"/>
          <p:cNvSpPr>
            <a:spLocks noChangeArrowheads="1"/>
          </p:cNvSpPr>
          <p:nvPr/>
        </p:nvSpPr>
        <p:spPr bwMode="auto">
          <a:xfrm>
            <a:off x="268318" y="1150938"/>
            <a:ext cx="85661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a:latin typeface="Arial Narrow" pitchFamily="34" charset="0"/>
                <a:cs typeface="Arial" pitchFamily="34" charset="0"/>
              </a:rPr>
              <a:t>LGDS: </a:t>
            </a:r>
            <a:r>
              <a:rPr lang="es-ES" sz="2000" b="1" dirty="0">
                <a:latin typeface="Arial Narrow" pitchFamily="34" charset="0"/>
                <a:cs typeface="Arial" pitchFamily="34" charset="0"/>
              </a:rPr>
              <a:t>los programas, fondos y recursos destinados al desarrollo</a:t>
            </a:r>
            <a:r>
              <a:rPr lang="es-MX" sz="2000" b="1" dirty="0">
                <a:latin typeface="Arial Narrow" pitchFamily="34" charset="0"/>
                <a:cs typeface="Arial" pitchFamily="34" charset="0"/>
              </a:rPr>
              <a:t> </a:t>
            </a:r>
            <a:r>
              <a:rPr lang="es-ES" sz="2000" b="1" dirty="0">
                <a:latin typeface="Arial Narrow" pitchFamily="34" charset="0"/>
                <a:cs typeface="Arial" pitchFamily="34" charset="0"/>
              </a:rPr>
              <a:t>social son priori-</a:t>
            </a:r>
            <a:r>
              <a:rPr lang="es-ES" sz="2000" b="1" dirty="0" err="1">
                <a:latin typeface="Arial Narrow" pitchFamily="34" charset="0"/>
                <a:cs typeface="Arial" pitchFamily="34" charset="0"/>
              </a:rPr>
              <a:t>tarios</a:t>
            </a:r>
            <a:r>
              <a:rPr lang="es-ES" sz="2000" b="1" dirty="0">
                <a:latin typeface="Arial Narrow" pitchFamily="34" charset="0"/>
                <a:cs typeface="Arial" pitchFamily="34" charset="0"/>
              </a:rPr>
              <a:t> y de interés público, por lo cual serán objeto de seguimiento y evaluación.</a:t>
            </a:r>
          </a:p>
        </p:txBody>
      </p:sp>
      <p:sp>
        <p:nvSpPr>
          <p:cNvPr id="19" name="18 Rectángulo redondeado"/>
          <p:cNvSpPr/>
          <p:nvPr/>
        </p:nvSpPr>
        <p:spPr>
          <a:xfrm>
            <a:off x="4367750" y="3789050"/>
            <a:ext cx="45730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indent="1588" algn="just" fontAlgn="auto">
              <a:spcBef>
                <a:spcPct val="20000"/>
              </a:spcBef>
              <a:spcAft>
                <a:spcPts val="0"/>
              </a:spcAft>
              <a:defRPr/>
            </a:pPr>
            <a:r>
              <a:rPr lang="es-MX" sz="2000" b="1" dirty="0">
                <a:latin typeface="Arial Narrow" pitchFamily="34" charset="0"/>
              </a:rPr>
              <a:t>En el PASL se ejercieron 4,422.2 millones de pesos, el 7.6% del presupuesto </a:t>
            </a:r>
            <a:r>
              <a:rPr lang="es-MX" sz="2000" b="1" dirty="0" err="1">
                <a:latin typeface="Arial Narrow" pitchFamily="34" charset="0"/>
              </a:rPr>
              <a:t>ejerci</a:t>
            </a:r>
            <a:r>
              <a:rPr lang="es-MX" sz="2000" b="1" dirty="0">
                <a:latin typeface="Arial Narrow" pitchFamily="34" charset="0"/>
              </a:rPr>
              <a:t>-do en los programas alimentarios.</a:t>
            </a:r>
          </a:p>
        </p:txBody>
      </p:sp>
      <p:sp>
        <p:nvSpPr>
          <p:cNvPr id="20"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a:latin typeface="Arial Narrow" pitchFamily="34" charset="0"/>
              </a:rPr>
              <a:t>LGDS: Ley General de Desarrollo Social</a:t>
            </a:r>
          </a:p>
        </p:txBody>
      </p:sp>
      <p:sp>
        <p:nvSpPr>
          <p:cNvPr id="22" name="21 CuadroTexto"/>
          <p:cNvSpPr txBox="1"/>
          <p:nvPr/>
        </p:nvSpPr>
        <p:spPr>
          <a:xfrm>
            <a:off x="395288" y="2150945"/>
            <a:ext cx="3769875" cy="830997"/>
          </a:xfrm>
          <a:prstGeom prst="rect">
            <a:avLst/>
          </a:prstGeom>
          <a:noFill/>
        </p:spPr>
        <p:txBody>
          <a:bodyPr wrap="square" rtlCol="0">
            <a:spAutoFit/>
          </a:bodyPr>
          <a:lstStyle/>
          <a:p>
            <a:pPr algn="ctr">
              <a:defRPr sz="900" b="1" i="0" u="none" strike="noStrike" kern="1200" baseline="0">
                <a:solidFill>
                  <a:prstClr val="black"/>
                </a:solidFill>
                <a:latin typeface="+mn-lt"/>
                <a:ea typeface="+mn-ea"/>
                <a:cs typeface="+mn-cs"/>
              </a:defRPr>
            </a:pPr>
            <a:r>
              <a:rPr lang="es-MX" sz="1200" b="1" dirty="0" smtClean="0">
                <a:solidFill>
                  <a:prstClr val="black"/>
                </a:solidFill>
              </a:rPr>
              <a:t>Presupuesto ejercido en el PASL,  respecto </a:t>
            </a:r>
          </a:p>
          <a:p>
            <a:pPr algn="ctr">
              <a:defRPr sz="900" b="1" i="0" u="none" strike="noStrike" kern="1200" baseline="0">
                <a:solidFill>
                  <a:prstClr val="black"/>
                </a:solidFill>
                <a:latin typeface="+mn-lt"/>
                <a:ea typeface="+mn-ea"/>
                <a:cs typeface="+mn-cs"/>
              </a:defRPr>
            </a:pPr>
            <a:r>
              <a:rPr lang="es-MX" sz="1200" b="1" dirty="0">
                <a:solidFill>
                  <a:prstClr val="black"/>
                </a:solidFill>
              </a:rPr>
              <a:t>d</a:t>
            </a:r>
            <a:r>
              <a:rPr lang="es-MX" sz="1200" b="1" dirty="0" smtClean="0">
                <a:solidFill>
                  <a:prstClr val="black"/>
                </a:solidFill>
              </a:rPr>
              <a:t>el total ejercido en los programas </a:t>
            </a:r>
          </a:p>
          <a:p>
            <a:pPr algn="ctr">
              <a:defRPr sz="900" b="1" i="0" u="none" strike="noStrike" kern="1200" baseline="0">
                <a:solidFill>
                  <a:prstClr val="black"/>
                </a:solidFill>
                <a:latin typeface="+mn-lt"/>
                <a:ea typeface="+mn-ea"/>
                <a:cs typeface="+mn-cs"/>
              </a:defRPr>
            </a:pPr>
            <a:r>
              <a:rPr lang="es-MX" sz="1200" b="1" dirty="0">
                <a:solidFill>
                  <a:prstClr val="black"/>
                </a:solidFill>
              </a:rPr>
              <a:t>d</a:t>
            </a:r>
            <a:r>
              <a:rPr lang="es-MX" sz="1200" b="1" dirty="0" smtClean="0">
                <a:solidFill>
                  <a:prstClr val="black"/>
                </a:solidFill>
              </a:rPr>
              <a:t>e combate a la pobreza</a:t>
            </a:r>
          </a:p>
          <a:p>
            <a:pPr algn="ctr">
              <a:defRPr sz="900" b="1" i="0" u="none" strike="noStrike" kern="1200" baseline="0">
                <a:solidFill>
                  <a:prstClr val="black"/>
                </a:solidFill>
                <a:latin typeface="+mn-lt"/>
                <a:ea typeface="+mn-ea"/>
                <a:cs typeface="+mn-cs"/>
              </a:defRPr>
            </a:pPr>
            <a:r>
              <a:rPr lang="es-MX" sz="1200" b="1" dirty="0" smtClean="0">
                <a:solidFill>
                  <a:prstClr val="black"/>
                </a:solidFill>
              </a:rPr>
              <a:t>(Millones </a:t>
            </a:r>
            <a:r>
              <a:rPr lang="es-MX" sz="1200" b="1" dirty="0">
                <a:solidFill>
                  <a:prstClr val="black"/>
                </a:solidFill>
              </a:rPr>
              <a:t>de pesos)</a:t>
            </a:r>
          </a:p>
        </p:txBody>
      </p:sp>
      <p:sp>
        <p:nvSpPr>
          <p:cNvPr id="24" name="23 CuadroTexto"/>
          <p:cNvSpPr txBox="1"/>
          <p:nvPr/>
        </p:nvSpPr>
        <p:spPr>
          <a:xfrm>
            <a:off x="2915816" y="2924944"/>
            <a:ext cx="1260482" cy="461665"/>
          </a:xfrm>
          <a:prstGeom prst="rect">
            <a:avLst/>
          </a:prstGeom>
          <a:noFill/>
        </p:spPr>
        <p:txBody>
          <a:bodyPr wrap="square" rtlCol="0">
            <a:spAutoFit/>
          </a:bodyPr>
          <a:lstStyle/>
          <a:p>
            <a:r>
              <a:rPr lang="es-MX" sz="1200" dirty="0"/>
              <a:t>Total: </a:t>
            </a:r>
            <a:r>
              <a:rPr lang="es-MX" sz="1200" dirty="0" smtClean="0"/>
              <a:t>58,285.6</a:t>
            </a:r>
          </a:p>
          <a:p>
            <a:pPr marL="447675"/>
            <a:r>
              <a:rPr lang="es-MX" sz="1200" dirty="0" smtClean="0"/>
              <a:t>100.0%</a:t>
            </a:r>
            <a:endParaRPr lang="es-MX" dirty="0"/>
          </a:p>
        </p:txBody>
      </p:sp>
      <p:sp>
        <p:nvSpPr>
          <p:cNvPr id="25" name="24 CuadroTexto"/>
          <p:cNvSpPr txBox="1"/>
          <p:nvPr/>
        </p:nvSpPr>
        <p:spPr>
          <a:xfrm>
            <a:off x="787139" y="4993772"/>
            <a:ext cx="649716" cy="276999"/>
          </a:xfrm>
          <a:prstGeom prst="rect">
            <a:avLst/>
          </a:prstGeom>
          <a:noFill/>
        </p:spPr>
        <p:txBody>
          <a:bodyPr wrap="square" rtlCol="0">
            <a:spAutoFit/>
          </a:bodyPr>
          <a:lstStyle/>
          <a:p>
            <a:r>
              <a:rPr lang="es-MX" sz="1200" dirty="0" smtClean="0"/>
              <a:t>PASL</a:t>
            </a:r>
            <a:endParaRPr lang="es-MX" dirty="0"/>
          </a:p>
        </p:txBody>
      </p:sp>
      <p:sp>
        <p:nvSpPr>
          <p:cNvPr id="26" name="25 CuadroTexto"/>
          <p:cNvSpPr txBox="1"/>
          <p:nvPr/>
        </p:nvSpPr>
        <p:spPr>
          <a:xfrm>
            <a:off x="502478" y="3512051"/>
            <a:ext cx="541130" cy="276999"/>
          </a:xfrm>
          <a:prstGeom prst="rect">
            <a:avLst/>
          </a:prstGeom>
          <a:noFill/>
        </p:spPr>
        <p:txBody>
          <a:bodyPr wrap="square" rtlCol="0">
            <a:spAutoFit/>
          </a:bodyPr>
          <a:lstStyle/>
          <a:p>
            <a:r>
              <a:rPr lang="es-MX" sz="1200" dirty="0" smtClean="0"/>
              <a:t>PAR</a:t>
            </a:r>
            <a:endParaRPr lang="es-MX" dirty="0"/>
          </a:p>
        </p:txBody>
      </p:sp>
      <p:sp>
        <p:nvSpPr>
          <p:cNvPr id="27" name="26 CuadroTexto"/>
          <p:cNvSpPr txBox="1"/>
          <p:nvPr/>
        </p:nvSpPr>
        <p:spPr>
          <a:xfrm>
            <a:off x="720000" y="2754000"/>
            <a:ext cx="755742" cy="276999"/>
          </a:xfrm>
          <a:prstGeom prst="rect">
            <a:avLst/>
          </a:prstGeom>
          <a:noFill/>
        </p:spPr>
        <p:txBody>
          <a:bodyPr wrap="square" rtlCol="0">
            <a:spAutoFit/>
          </a:bodyPr>
          <a:lstStyle/>
          <a:p>
            <a:r>
              <a:rPr lang="es-MX" sz="1200" dirty="0" smtClean="0"/>
              <a:t>PAL</a:t>
            </a:r>
            <a:endParaRPr lang="es-MX" dirty="0"/>
          </a:p>
        </p:txBody>
      </p:sp>
      <p:sp>
        <p:nvSpPr>
          <p:cNvPr id="28" name="27 CuadroTexto"/>
          <p:cNvSpPr txBox="1"/>
          <p:nvPr/>
        </p:nvSpPr>
        <p:spPr>
          <a:xfrm>
            <a:off x="3491880" y="3944089"/>
            <a:ext cx="649716" cy="276999"/>
          </a:xfrm>
          <a:prstGeom prst="rect">
            <a:avLst/>
          </a:prstGeom>
          <a:noFill/>
        </p:spPr>
        <p:txBody>
          <a:bodyPr wrap="square" rtlCol="0">
            <a:spAutoFit/>
          </a:bodyPr>
          <a:lstStyle/>
          <a:p>
            <a:r>
              <a:rPr lang="es-MX" sz="1200" dirty="0" smtClean="0"/>
              <a:t>PDHO</a:t>
            </a:r>
            <a:endParaRPr lang="es-MX"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8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6" name="5 Rectángulo redondeado"/>
          <p:cNvSpPr/>
          <p:nvPr/>
        </p:nvSpPr>
        <p:spPr>
          <a:xfrm>
            <a:off x="4858767" y="4824000"/>
            <a:ext cx="4249737" cy="815975"/>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ct val="50000"/>
              </a:spcBef>
              <a:spcAft>
                <a:spcPts val="0"/>
              </a:spcAft>
              <a:defRPr/>
            </a:pPr>
            <a:r>
              <a:rPr lang="es-MX" sz="2400" dirty="0" smtClean="0">
                <a:solidFill>
                  <a:schemeClr val="tx1"/>
                </a:solidFill>
                <a:latin typeface="Arial" pitchFamily="34" charset="0"/>
                <a:cs typeface="Arial" pitchFamily="34" charset="0"/>
              </a:rPr>
              <a:t>Programa de Abasto Rural (PAR)</a:t>
            </a:r>
          </a:p>
        </p:txBody>
      </p:sp>
      <p:sp>
        <p:nvSpPr>
          <p:cNvPr id="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25608"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4B309348-B86B-465E-9A3C-18E7018FEF78}" type="slidenum">
              <a:rPr lang="es-MX" sz="1100" b="1">
                <a:solidFill>
                  <a:srgbClr val="FFFFFF"/>
                </a:solidFill>
                <a:latin typeface="Arial" charset="0"/>
              </a:rPr>
              <a:pPr/>
              <a:t>21</a:t>
            </a:fld>
            <a:endParaRPr lang="es-MX" sz="1100" b="1">
              <a:solidFill>
                <a:srgbClr val="FFFFFF"/>
              </a:solidFill>
              <a:latin typeface="Arial" charset="0"/>
            </a:endParaRPr>
          </a:p>
        </p:txBody>
      </p:sp>
      <p:sp>
        <p:nvSpPr>
          <p:cNvPr id="10"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Tree>
    <p:extLst>
      <p:ext uri="{BB962C8B-B14F-4D97-AF65-F5344CB8AC3E}">
        <p14:creationId xmlns:p14="http://schemas.microsoft.com/office/powerpoint/2010/main" val="8696217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AHORRO.wmv">
            <a:hlinkClick r:id="" action="ppaction://media"/>
          </p:cNvPr>
          <p:cNvPicPr>
            <a:picLocks noRot="1" noChangeAspect="1"/>
          </p:cNvPicPr>
          <p:nvPr>
            <a:videoFile r:link="rId1"/>
          </p:nvPr>
        </p:nvPicPr>
        <p:blipFill>
          <a:blip r:embed="rId3">
            <a:extLst>
              <a:ext uri="{28A0092B-C50C-407E-A947-70E740481C1C}">
                <a14:useLocalDpi xmlns:a14="http://schemas.microsoft.com/office/drawing/2010/main" val="0"/>
              </a:ext>
            </a:extLst>
          </a:blip>
          <a:srcRect/>
          <a:stretch>
            <a:fillRect/>
          </a:stretch>
        </p:blipFill>
        <p:spPr bwMode="auto">
          <a:xfrm>
            <a:off x="395288" y="2133600"/>
            <a:ext cx="3744912"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9" name="8 Rectángulo redondeado"/>
          <p:cNvSpPr/>
          <p:nvPr/>
        </p:nvSpPr>
        <p:spPr>
          <a:xfrm>
            <a:off x="4367750" y="3789050"/>
            <a:ext cx="45603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a:latin typeface="Arial Narrow" pitchFamily="34" charset="0"/>
                <a:cs typeface="Arial"/>
              </a:rPr>
              <a:t>En 2010, el PAR atendió a 10,594 </a:t>
            </a:r>
            <a:r>
              <a:rPr lang="es-MX" sz="2000" b="1" dirty="0" err="1" smtClean="0">
                <a:latin typeface="Arial Narrow" pitchFamily="34" charset="0"/>
                <a:cs typeface="Arial"/>
              </a:rPr>
              <a:t>locali-dades</a:t>
            </a:r>
            <a:r>
              <a:rPr lang="es-MX" sz="2000" b="1" dirty="0" smtClean="0">
                <a:latin typeface="Arial Narrow" pitchFamily="34" charset="0"/>
                <a:cs typeface="Arial"/>
              </a:rPr>
              <a:t>, </a:t>
            </a:r>
            <a:r>
              <a:rPr lang="es-MX" sz="2000" b="1" dirty="0">
                <a:latin typeface="Arial Narrow" pitchFamily="34" charset="0"/>
                <a:cs typeface="Arial"/>
              </a:rPr>
              <a:t>el 52.5% de las 20,165 localidades </a:t>
            </a:r>
            <a:r>
              <a:rPr lang="es-MX" sz="2000" b="1" dirty="0" smtClean="0">
                <a:latin typeface="Arial Narrow" pitchFamily="34" charset="0"/>
                <a:cs typeface="Arial"/>
              </a:rPr>
              <a:t>de alta y muy alta marginación de entre 200 y 2,500 habitantes.</a:t>
            </a:r>
            <a:endParaRPr lang="es-MX" sz="2000" b="1" dirty="0">
              <a:latin typeface="Arial Narrow" pitchFamily="34" charset="0"/>
              <a:cs typeface="Arial"/>
            </a:endParaRPr>
          </a:p>
        </p:txBody>
      </p:sp>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103438"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0C701E98-D115-492D-A60A-89FA7BE4D448}" type="slidenum">
              <a:rPr lang="es-MX" sz="1100" b="1">
                <a:solidFill>
                  <a:srgbClr val="FFFFFF"/>
                </a:solidFill>
                <a:latin typeface="Arial" charset="0"/>
              </a:rPr>
              <a:pPr/>
              <a:t>22</a:t>
            </a:fld>
            <a:endParaRPr lang="es-MX" sz="1100" b="1">
              <a:solidFill>
                <a:srgbClr val="FFFFFF"/>
              </a:solidFill>
              <a:latin typeface="Arial" charset="0"/>
            </a:endParaRPr>
          </a:p>
        </p:txBody>
      </p:sp>
      <p:sp>
        <p:nvSpPr>
          <p:cNvPr id="103440" name="15 CuadroTexto"/>
          <p:cNvSpPr txBox="1">
            <a:spLocks noChangeArrowheads="1"/>
          </p:cNvSpPr>
          <p:nvPr/>
        </p:nvSpPr>
        <p:spPr bwMode="auto">
          <a:xfrm>
            <a:off x="4513263" y="331788"/>
            <a:ext cx="4321175"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000">
                <a:latin typeface="Arial" charset="0"/>
                <a:cs typeface="Arial" charset="0"/>
              </a:rPr>
              <a:t>PAR</a:t>
            </a:r>
          </a:p>
        </p:txBody>
      </p:sp>
      <p:pic>
        <p:nvPicPr>
          <p:cNvPr id="19" name="Picture 2" descr="http://www.elrevolucionario.org/IMG/jpg/qs_01.jpg"/>
          <p:cNvPicPr>
            <a:picLocks noChangeAspect="1" noChangeArrowheads="1"/>
          </p:cNvPicPr>
          <p:nvPr/>
        </p:nvPicPr>
        <p:blipFill>
          <a:blip r:embed="rId4" cstate="print"/>
          <a:srcRect/>
          <a:stretch>
            <a:fillRect/>
          </a:stretch>
        </p:blipFill>
        <p:spPr bwMode="auto">
          <a:xfrm>
            <a:off x="395471" y="2146236"/>
            <a:ext cx="3744730" cy="3492562"/>
          </a:xfrm>
          <a:prstGeom prst="rect">
            <a:avLst/>
          </a:prstGeom>
          <a:noFill/>
          <a:ln w="25400">
            <a:gradFill>
              <a:gsLst>
                <a:gs pos="0">
                  <a:srgbClr val="CCCCFF"/>
                </a:gs>
                <a:gs pos="17999">
                  <a:srgbClr val="99CCFF"/>
                </a:gs>
                <a:gs pos="36000">
                  <a:srgbClr val="9966FF"/>
                </a:gs>
                <a:gs pos="61000">
                  <a:srgbClr val="CC99FF"/>
                </a:gs>
                <a:gs pos="82001">
                  <a:srgbClr val="99CCFF"/>
                </a:gs>
                <a:gs pos="100000">
                  <a:srgbClr val="CCCCFF"/>
                </a:gs>
              </a:gsLst>
              <a:lin ang="5400000" scaled="0"/>
            </a:gradFill>
            <a:miter lim="800000"/>
            <a:headEnd/>
            <a:tailEnd/>
          </a:ln>
          <a:scene3d>
            <a:camera prst="orthographicFront"/>
            <a:lightRig rig="threePt" dir="t"/>
          </a:scene3d>
          <a:sp3d>
            <a:bevelT w="165100" prst="coolSlant"/>
          </a:sp3d>
        </p:spPr>
      </p:pic>
      <p:sp>
        <p:nvSpPr>
          <p:cNvPr id="14"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5" name="10 Rectángulo"/>
          <p:cNvSpPr>
            <a:spLocks noChangeArrowheads="1"/>
          </p:cNvSpPr>
          <p:nvPr/>
        </p:nvSpPr>
        <p:spPr bwMode="auto">
          <a:xfrm>
            <a:off x="268318" y="1150938"/>
            <a:ext cx="85518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smtClean="0">
                <a:latin typeface="Arial Narrow" pitchFamily="34" charset="0"/>
                <a:cs typeface="Arial" charset="0"/>
              </a:rPr>
              <a:t>RO 2010</a:t>
            </a:r>
            <a:r>
              <a:rPr lang="es-MX" sz="2000" b="1" dirty="0">
                <a:latin typeface="Arial Narrow" pitchFamily="34" charset="0"/>
                <a:cs typeface="Arial" charset="0"/>
              </a:rPr>
              <a:t>: el </a:t>
            </a:r>
            <a:r>
              <a:rPr lang="es-MX" sz="2000" b="1" dirty="0" smtClean="0">
                <a:latin typeface="Arial Narrow" pitchFamily="34" charset="0"/>
                <a:cs typeface="Arial" charset="0"/>
              </a:rPr>
              <a:t>programa atenderá </a:t>
            </a:r>
            <a:r>
              <a:rPr lang="es-MX" sz="2000" b="1" dirty="0">
                <a:latin typeface="Arial Narrow" pitchFamily="34" charset="0"/>
                <a:cs typeface="Arial" charset="0"/>
              </a:rPr>
              <a:t>a la población que se encuentre en localidades de alta o muy alta marginación, de entre 200 y 2,500 habitantes.</a:t>
            </a:r>
          </a:p>
        </p:txBody>
      </p:sp>
      <p:sp>
        <p:nvSpPr>
          <p:cNvPr id="16"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extLst>
      <p:ext uri="{BB962C8B-B14F-4D97-AF65-F5344CB8AC3E}">
        <p14:creationId xmlns:p14="http://schemas.microsoft.com/office/powerpoint/2010/main" val="409958328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0"/>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20"/>
                                        </p:tgtEl>
                                      </p:cBhvr>
                                    </p:cmd>
                                  </p:childTnLst>
                                </p:cTn>
                              </p:par>
                            </p:childTnLst>
                          </p:cTn>
                        </p:par>
                      </p:childTnLst>
                    </p:cTn>
                  </p:par>
                </p:childTnLst>
              </p:cTn>
              <p:nextCondLst>
                <p:cond evt="onClick" delay="0">
                  <p:tgtEl>
                    <p:spTgt spid="20"/>
                  </p:tgtEl>
                </p:cond>
              </p:nextCondLst>
            </p:seq>
            <p:video>
              <p:cMediaNode vol="20000">
                <p:cTn id="7" fill="hold" display="0">
                  <p:stCondLst>
                    <p:cond delay="indefinite"/>
                  </p:stCondLst>
                  <p:endCondLst>
                    <p:cond evt="onNext" delay="0">
                      <p:tgtEl>
                        <p:sldTgt/>
                      </p:tgtEl>
                    </p:cond>
                    <p:cond evt="onPrev" delay="0">
                      <p:tgtEl>
                        <p:sldTgt/>
                      </p:tgtEl>
                    </p:cond>
                  </p:endCondLst>
                </p:cTn>
                <p:tgtEl>
                  <p:spTgt spid="20"/>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ts3.mm.bing.net/th?id=H.4741984185681270&amp;pid=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2133600"/>
            <a:ext cx="3744912" cy="35052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9" name="8 Rectángulo redondeado"/>
          <p:cNvSpPr/>
          <p:nvPr/>
        </p:nvSpPr>
        <p:spPr>
          <a:xfrm>
            <a:off x="4367750" y="3789050"/>
            <a:ext cx="45603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a:latin typeface="Arial Narrow" pitchFamily="34" charset="0"/>
                <a:cs typeface="Arial"/>
              </a:rPr>
              <a:t>En 2010, el margen de ahorro de la </a:t>
            </a:r>
            <a:r>
              <a:rPr lang="es-MX" sz="2000" b="1" dirty="0" err="1">
                <a:latin typeface="Arial Narrow" pitchFamily="34" charset="0"/>
                <a:cs typeface="Arial"/>
              </a:rPr>
              <a:t>ca-nasta</a:t>
            </a:r>
            <a:r>
              <a:rPr lang="es-MX" sz="2000" b="1" dirty="0">
                <a:latin typeface="Arial Narrow" pitchFamily="34" charset="0"/>
                <a:cs typeface="Arial"/>
              </a:rPr>
              <a:t> básica en Tiendas DICONSA fue de 19.9%, respecto del costo en las tiendas </a:t>
            </a:r>
            <a:r>
              <a:rPr lang="es-MX" sz="2000" b="1" dirty="0" smtClean="0">
                <a:latin typeface="Arial Narrow" pitchFamily="34" charset="0"/>
                <a:cs typeface="Arial"/>
              </a:rPr>
              <a:t>privadas. </a:t>
            </a:r>
            <a:endParaRPr lang="es-MX" sz="2000" b="1" dirty="0">
              <a:latin typeface="Arial Narrow" pitchFamily="34" charset="0"/>
              <a:cs typeface="Arial"/>
            </a:endParaRPr>
          </a:p>
        </p:txBody>
      </p:sp>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104460"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0B8FB3B8-7DA0-4634-B381-B27FF9290A1F}" type="slidenum">
              <a:rPr lang="es-MX" sz="1100" b="1">
                <a:solidFill>
                  <a:srgbClr val="FFFFFF"/>
                </a:solidFill>
                <a:latin typeface="Arial" charset="0"/>
              </a:rPr>
              <a:pPr/>
              <a:t>23</a:t>
            </a:fld>
            <a:endParaRPr lang="es-MX" sz="1100" b="1">
              <a:solidFill>
                <a:srgbClr val="FFFFFF"/>
              </a:solidFill>
              <a:latin typeface="Arial" charset="0"/>
            </a:endParaRPr>
          </a:p>
        </p:txBody>
      </p:sp>
      <p:sp>
        <p:nvSpPr>
          <p:cNvPr id="104462" name="15 CuadroTexto"/>
          <p:cNvSpPr txBox="1">
            <a:spLocks noChangeArrowheads="1"/>
          </p:cNvSpPr>
          <p:nvPr/>
        </p:nvSpPr>
        <p:spPr bwMode="auto">
          <a:xfrm>
            <a:off x="4513263" y="331788"/>
            <a:ext cx="4321175"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000">
                <a:latin typeface="Arial" charset="0"/>
                <a:cs typeface="Arial" charset="0"/>
              </a:rPr>
              <a:t>PAR</a:t>
            </a:r>
          </a:p>
        </p:txBody>
      </p:sp>
      <p:sp>
        <p:nvSpPr>
          <p:cNvPr id="12"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4" name="10 Rectángulo"/>
          <p:cNvSpPr>
            <a:spLocks noChangeArrowheads="1"/>
          </p:cNvSpPr>
          <p:nvPr/>
        </p:nvSpPr>
        <p:spPr bwMode="auto">
          <a:xfrm>
            <a:off x="268318" y="1150938"/>
            <a:ext cx="85518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smtClean="0">
                <a:latin typeface="Arial Narrow" pitchFamily="34" charset="0"/>
                <a:cs typeface="Arial" charset="0"/>
              </a:rPr>
              <a:t>RO 2010</a:t>
            </a:r>
            <a:r>
              <a:rPr lang="es-MX" sz="2000" b="1" dirty="0">
                <a:latin typeface="Arial Narrow" pitchFamily="34" charset="0"/>
                <a:cs typeface="Arial" charset="0"/>
              </a:rPr>
              <a:t>: bastecer localidades rurales de alta y muy alta marginación con productos básicos de calidad en forma económica.</a:t>
            </a:r>
          </a:p>
        </p:txBody>
      </p:sp>
      <p:sp>
        <p:nvSpPr>
          <p:cNvPr id="15"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extLst>
      <p:ext uri="{BB962C8B-B14F-4D97-AF65-F5344CB8AC3E}">
        <p14:creationId xmlns:p14="http://schemas.microsoft.com/office/powerpoint/2010/main" val="31254126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20 Gráfico"/>
          <p:cNvGraphicFramePr>
            <a:graphicFrameLocks/>
          </p:cNvGraphicFramePr>
          <p:nvPr>
            <p:extLst>
              <p:ext uri="{D42A27DB-BD31-4B8C-83A1-F6EECF244321}">
                <p14:modId xmlns:p14="http://schemas.microsoft.com/office/powerpoint/2010/main" val="3150304048"/>
              </p:ext>
            </p:extLst>
          </p:nvPr>
        </p:nvGraphicFramePr>
        <p:xfrm>
          <a:off x="395288" y="2133600"/>
          <a:ext cx="3744912" cy="3505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76808"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EC13A309-E66D-4432-BF44-698D78AE7407}" type="slidenum">
              <a:rPr lang="es-MX" sz="1100" b="1">
                <a:solidFill>
                  <a:srgbClr val="FFFFFF"/>
                </a:solidFill>
                <a:latin typeface="Arial" charset="0"/>
              </a:rPr>
              <a:pPr/>
              <a:t>24</a:t>
            </a:fld>
            <a:endParaRPr lang="es-MX" sz="1100" b="1">
              <a:solidFill>
                <a:srgbClr val="FFFFFF"/>
              </a:solidFill>
              <a:latin typeface="Arial" charset="0"/>
            </a:endParaRPr>
          </a:p>
        </p:txBody>
      </p:sp>
      <p:sp>
        <p:nvSpPr>
          <p:cNvPr id="76815" name="11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dirty="0" smtClean="0">
                <a:latin typeface="Arial" charset="0"/>
                <a:cs typeface="Arial" charset="0"/>
              </a:rPr>
              <a:t>PAR</a:t>
            </a:r>
            <a:endParaRPr lang="es-MX" sz="2200" dirty="0">
              <a:latin typeface="Arial" charset="0"/>
              <a:cs typeface="Arial" charset="0"/>
            </a:endParaRPr>
          </a:p>
        </p:txBody>
      </p:sp>
      <p:sp>
        <p:nvSpPr>
          <p:cNvPr id="12"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8" name="10 Rectángulo"/>
          <p:cNvSpPr>
            <a:spLocks noChangeArrowheads="1"/>
          </p:cNvSpPr>
          <p:nvPr/>
        </p:nvSpPr>
        <p:spPr bwMode="auto">
          <a:xfrm>
            <a:off x="268318" y="1150938"/>
            <a:ext cx="855183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a:latin typeface="Arial Narrow" pitchFamily="34" charset="0"/>
                <a:cs typeface="Arial" pitchFamily="34" charset="0"/>
              </a:rPr>
              <a:t>LGDS: </a:t>
            </a:r>
            <a:r>
              <a:rPr lang="es-ES" sz="2000" b="1" dirty="0">
                <a:latin typeface="Arial Narrow" pitchFamily="34" charset="0"/>
                <a:cs typeface="Arial" pitchFamily="34" charset="0"/>
              </a:rPr>
              <a:t>los programas, fondos y recursos destinados al desarrollo</a:t>
            </a:r>
            <a:r>
              <a:rPr lang="es-MX" sz="2000" b="1" dirty="0">
                <a:latin typeface="Arial Narrow" pitchFamily="34" charset="0"/>
                <a:cs typeface="Arial" pitchFamily="34" charset="0"/>
              </a:rPr>
              <a:t> </a:t>
            </a:r>
            <a:r>
              <a:rPr lang="es-ES" sz="2000" b="1" dirty="0">
                <a:latin typeface="Arial Narrow" pitchFamily="34" charset="0"/>
                <a:cs typeface="Arial" pitchFamily="34" charset="0"/>
              </a:rPr>
              <a:t>social son priori-</a:t>
            </a:r>
            <a:r>
              <a:rPr lang="es-ES" sz="2000" b="1" dirty="0" err="1">
                <a:latin typeface="Arial Narrow" pitchFamily="34" charset="0"/>
                <a:cs typeface="Arial" pitchFamily="34" charset="0"/>
              </a:rPr>
              <a:t>tarios</a:t>
            </a:r>
            <a:r>
              <a:rPr lang="es-ES" sz="2000" b="1" dirty="0">
                <a:latin typeface="Arial Narrow" pitchFamily="34" charset="0"/>
                <a:cs typeface="Arial" pitchFamily="34" charset="0"/>
              </a:rPr>
              <a:t> y de interés público, por lo cual serán objeto de seguimiento y evaluación.</a:t>
            </a:r>
          </a:p>
        </p:txBody>
      </p:sp>
      <p:sp>
        <p:nvSpPr>
          <p:cNvPr id="19" name="18 Rectángulo redondeado"/>
          <p:cNvSpPr/>
          <p:nvPr/>
        </p:nvSpPr>
        <p:spPr>
          <a:xfrm>
            <a:off x="4367750" y="3789050"/>
            <a:ext cx="45603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indent="1588" algn="just" fontAlgn="auto">
              <a:spcBef>
                <a:spcPct val="20000"/>
              </a:spcBef>
              <a:spcAft>
                <a:spcPts val="0"/>
              </a:spcAft>
              <a:defRPr/>
            </a:pPr>
            <a:r>
              <a:rPr lang="es-MX" sz="2000" b="1" dirty="0">
                <a:latin typeface="Arial Narrow" pitchFamily="34" charset="0"/>
              </a:rPr>
              <a:t>En el PAR se ejercieron 19,234.1 </a:t>
            </a:r>
            <a:r>
              <a:rPr lang="es-MX" sz="2000" b="1" dirty="0" smtClean="0">
                <a:latin typeface="Arial Narrow" pitchFamily="34" charset="0"/>
              </a:rPr>
              <a:t>millones de pesos, </a:t>
            </a:r>
            <a:r>
              <a:rPr lang="es-MX" sz="2000" b="1" dirty="0">
                <a:latin typeface="Arial Narrow" pitchFamily="34" charset="0"/>
              </a:rPr>
              <a:t>el </a:t>
            </a:r>
            <a:r>
              <a:rPr lang="es-MX" sz="2000" b="1" dirty="0" smtClean="0">
                <a:latin typeface="Arial Narrow" pitchFamily="34" charset="0"/>
              </a:rPr>
              <a:t>33.0% </a:t>
            </a:r>
            <a:r>
              <a:rPr lang="es-MX" sz="2000" b="1" dirty="0">
                <a:latin typeface="Arial Narrow" pitchFamily="34" charset="0"/>
              </a:rPr>
              <a:t>del presupuesto </a:t>
            </a:r>
            <a:r>
              <a:rPr lang="es-MX" sz="2000" b="1" dirty="0" err="1" smtClean="0">
                <a:latin typeface="Arial Narrow" pitchFamily="34" charset="0"/>
              </a:rPr>
              <a:t>ejerci</a:t>
            </a:r>
            <a:r>
              <a:rPr lang="es-MX" sz="2000" b="1" dirty="0" smtClean="0">
                <a:latin typeface="Arial Narrow" pitchFamily="34" charset="0"/>
              </a:rPr>
              <a:t>-do </a:t>
            </a:r>
            <a:r>
              <a:rPr lang="es-MX" sz="2000" b="1" dirty="0">
                <a:latin typeface="Arial Narrow" pitchFamily="34" charset="0"/>
              </a:rPr>
              <a:t>en los programas alimentarios.</a:t>
            </a:r>
          </a:p>
        </p:txBody>
      </p:sp>
      <p:sp>
        <p:nvSpPr>
          <p:cNvPr id="20"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a:latin typeface="Arial Narrow" pitchFamily="34" charset="0"/>
              </a:rPr>
              <a:t>LGDS: Ley General de Desarrollo Social</a:t>
            </a:r>
          </a:p>
        </p:txBody>
      </p:sp>
      <p:sp>
        <p:nvSpPr>
          <p:cNvPr id="3" name="2 CuadroTexto"/>
          <p:cNvSpPr txBox="1"/>
          <p:nvPr/>
        </p:nvSpPr>
        <p:spPr>
          <a:xfrm>
            <a:off x="2915816" y="2924944"/>
            <a:ext cx="1260482" cy="276999"/>
          </a:xfrm>
          <a:prstGeom prst="rect">
            <a:avLst/>
          </a:prstGeom>
          <a:noFill/>
        </p:spPr>
        <p:txBody>
          <a:bodyPr wrap="square" rtlCol="0">
            <a:spAutoFit/>
          </a:bodyPr>
          <a:lstStyle/>
          <a:p>
            <a:r>
              <a:rPr lang="es-MX" sz="1200" dirty="0"/>
              <a:t>Total: </a:t>
            </a:r>
            <a:r>
              <a:rPr lang="es-MX" sz="1200" dirty="0" smtClean="0"/>
              <a:t>58,285.6</a:t>
            </a:r>
            <a:endParaRPr lang="es-MX" dirty="0"/>
          </a:p>
        </p:txBody>
      </p:sp>
      <p:sp>
        <p:nvSpPr>
          <p:cNvPr id="23" name="22 CuadroTexto"/>
          <p:cNvSpPr txBox="1"/>
          <p:nvPr/>
        </p:nvSpPr>
        <p:spPr>
          <a:xfrm>
            <a:off x="3346220" y="3944089"/>
            <a:ext cx="649716" cy="276999"/>
          </a:xfrm>
          <a:prstGeom prst="rect">
            <a:avLst/>
          </a:prstGeom>
          <a:noFill/>
        </p:spPr>
        <p:txBody>
          <a:bodyPr wrap="square" rtlCol="0">
            <a:spAutoFit/>
          </a:bodyPr>
          <a:lstStyle/>
          <a:p>
            <a:r>
              <a:rPr lang="es-MX" sz="1200" dirty="0" smtClean="0"/>
              <a:t>PDHO</a:t>
            </a:r>
            <a:endParaRPr lang="es-MX" dirty="0"/>
          </a:p>
        </p:txBody>
      </p:sp>
      <p:sp>
        <p:nvSpPr>
          <p:cNvPr id="24" name="23 CuadroTexto"/>
          <p:cNvSpPr txBox="1"/>
          <p:nvPr/>
        </p:nvSpPr>
        <p:spPr>
          <a:xfrm>
            <a:off x="1635859" y="5161419"/>
            <a:ext cx="649716" cy="276999"/>
          </a:xfrm>
          <a:prstGeom prst="rect">
            <a:avLst/>
          </a:prstGeom>
          <a:noFill/>
        </p:spPr>
        <p:txBody>
          <a:bodyPr wrap="square" rtlCol="0">
            <a:spAutoFit/>
          </a:bodyPr>
          <a:lstStyle/>
          <a:p>
            <a:r>
              <a:rPr lang="es-MX" sz="1200" dirty="0" smtClean="0"/>
              <a:t>PASL</a:t>
            </a:r>
            <a:endParaRPr lang="es-MX" dirty="0"/>
          </a:p>
        </p:txBody>
      </p:sp>
      <p:sp>
        <p:nvSpPr>
          <p:cNvPr id="25" name="24 CuadroTexto"/>
          <p:cNvSpPr txBox="1"/>
          <p:nvPr/>
        </p:nvSpPr>
        <p:spPr>
          <a:xfrm>
            <a:off x="502478" y="3356992"/>
            <a:ext cx="541130" cy="276999"/>
          </a:xfrm>
          <a:prstGeom prst="rect">
            <a:avLst/>
          </a:prstGeom>
          <a:noFill/>
        </p:spPr>
        <p:txBody>
          <a:bodyPr wrap="square" rtlCol="0">
            <a:spAutoFit/>
          </a:bodyPr>
          <a:lstStyle/>
          <a:p>
            <a:r>
              <a:rPr lang="es-MX" sz="1200" dirty="0" smtClean="0"/>
              <a:t>PAR</a:t>
            </a:r>
            <a:endParaRPr lang="es-MX" dirty="0"/>
          </a:p>
        </p:txBody>
      </p:sp>
      <p:sp>
        <p:nvSpPr>
          <p:cNvPr id="26" name="25 CuadroTexto"/>
          <p:cNvSpPr txBox="1"/>
          <p:nvPr/>
        </p:nvSpPr>
        <p:spPr>
          <a:xfrm>
            <a:off x="880117" y="2808000"/>
            <a:ext cx="755742" cy="276999"/>
          </a:xfrm>
          <a:prstGeom prst="rect">
            <a:avLst/>
          </a:prstGeom>
          <a:noFill/>
        </p:spPr>
        <p:txBody>
          <a:bodyPr wrap="square" rtlCol="0">
            <a:spAutoFit/>
          </a:bodyPr>
          <a:lstStyle/>
          <a:p>
            <a:r>
              <a:rPr lang="es-MX" sz="1200" dirty="0" smtClean="0"/>
              <a:t>PAL</a:t>
            </a:r>
            <a:endParaRPr lang="es-MX" dirty="0"/>
          </a:p>
        </p:txBody>
      </p:sp>
    </p:spTree>
    <p:extLst>
      <p:ext uri="{BB962C8B-B14F-4D97-AF65-F5344CB8AC3E}">
        <p14:creationId xmlns:p14="http://schemas.microsoft.com/office/powerpoint/2010/main" val="4160211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8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6" name="5 Rectángulo redondeado"/>
          <p:cNvSpPr/>
          <p:nvPr/>
        </p:nvSpPr>
        <p:spPr>
          <a:xfrm>
            <a:off x="3757157" y="4653136"/>
            <a:ext cx="5567371" cy="815975"/>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MX" sz="2400" dirty="0" smtClean="0">
                <a:solidFill>
                  <a:schemeClr val="tx1"/>
                </a:solidFill>
                <a:latin typeface="Arial" pitchFamily="34" charset="0"/>
                <a:cs typeface="Arial" pitchFamily="34" charset="0"/>
              </a:rPr>
              <a:t>Programa de Desarrollo Humano Oportunidades</a:t>
            </a:r>
          </a:p>
          <a:p>
            <a:pPr algn="ctr" fontAlgn="auto">
              <a:spcBef>
                <a:spcPts val="0"/>
              </a:spcBef>
              <a:spcAft>
                <a:spcPts val="0"/>
              </a:spcAft>
              <a:defRPr/>
            </a:pPr>
            <a:r>
              <a:rPr lang="es-MX" sz="2400" dirty="0" smtClean="0">
                <a:solidFill>
                  <a:schemeClr val="tx1"/>
                </a:solidFill>
                <a:latin typeface="Arial" pitchFamily="34" charset="0"/>
                <a:cs typeface="Arial" pitchFamily="34" charset="0"/>
              </a:rPr>
              <a:t>(PDHO)</a:t>
            </a:r>
            <a:endParaRPr lang="es-ES" sz="2400" dirty="0">
              <a:solidFill>
                <a:schemeClr val="tx1"/>
              </a:solidFill>
              <a:latin typeface="Arial" pitchFamily="34" charset="0"/>
              <a:cs typeface="Arial" pitchFamily="34" charset="0"/>
            </a:endParaRPr>
          </a:p>
        </p:txBody>
      </p:sp>
      <p:sp>
        <p:nvSpPr>
          <p:cNvPr id="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25608"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4B309348-B86B-465E-9A3C-18E7018FEF78}" type="slidenum">
              <a:rPr lang="es-MX" sz="1100" b="1">
                <a:solidFill>
                  <a:srgbClr val="FFFFFF"/>
                </a:solidFill>
                <a:latin typeface="Arial" charset="0"/>
              </a:rPr>
              <a:pPr/>
              <a:t>25</a:t>
            </a:fld>
            <a:endParaRPr lang="es-MX" sz="1100" b="1">
              <a:solidFill>
                <a:srgbClr val="FFFFFF"/>
              </a:solidFill>
              <a:latin typeface="Arial" charset="0"/>
            </a:endParaRPr>
          </a:p>
        </p:txBody>
      </p:sp>
      <p:sp>
        <p:nvSpPr>
          <p:cNvPr id="10"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Tree>
    <p:extLst>
      <p:ext uri="{BB962C8B-B14F-4D97-AF65-F5344CB8AC3E}">
        <p14:creationId xmlns:p14="http://schemas.microsoft.com/office/powerpoint/2010/main" val="36918799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2 Gráfico"/>
          <p:cNvGraphicFramePr>
            <a:graphicFrameLocks/>
          </p:cNvGraphicFramePr>
          <p:nvPr/>
        </p:nvGraphicFramePr>
        <p:xfrm>
          <a:off x="395470" y="2131700"/>
          <a:ext cx="3744730" cy="35070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73736"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12B99A22-2339-47C3-8735-3DD3C2624B42}" type="slidenum">
              <a:rPr lang="es-MX" sz="1100" b="1">
                <a:solidFill>
                  <a:srgbClr val="FFFFFF"/>
                </a:solidFill>
                <a:latin typeface="Arial" charset="0"/>
              </a:rPr>
              <a:pPr/>
              <a:t>26</a:t>
            </a:fld>
            <a:endParaRPr lang="es-MX" sz="1100" b="1">
              <a:solidFill>
                <a:srgbClr val="FFFFFF"/>
              </a:solidFill>
              <a:latin typeface="Arial" charset="0"/>
            </a:endParaRPr>
          </a:p>
        </p:txBody>
      </p:sp>
      <p:sp>
        <p:nvSpPr>
          <p:cNvPr id="73737" name="9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a:latin typeface="Arial" charset="0"/>
                <a:cs typeface="Arial" charset="0"/>
              </a:rPr>
              <a:t>PDHO</a:t>
            </a:r>
          </a:p>
        </p:txBody>
      </p:sp>
      <p:sp>
        <p:nvSpPr>
          <p:cNvPr id="73738" name="10 Rectángulo"/>
          <p:cNvSpPr>
            <a:spLocks noChangeArrowheads="1"/>
          </p:cNvSpPr>
          <p:nvPr/>
        </p:nvSpPr>
        <p:spPr bwMode="auto">
          <a:xfrm>
            <a:off x="268318" y="1150938"/>
            <a:ext cx="85661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smtClean="0">
                <a:latin typeface="Arial Narrow" pitchFamily="34" charset="0"/>
                <a:cs typeface="Arial" charset="0"/>
              </a:rPr>
              <a:t>RO </a:t>
            </a:r>
            <a:r>
              <a:rPr lang="es-MX" sz="2000" b="1" dirty="0">
                <a:latin typeface="Arial Narrow" pitchFamily="34" charset="0"/>
                <a:cs typeface="Arial" charset="0"/>
              </a:rPr>
              <a:t>2010: el programa operará en las localidades donde existan condiciones de accesibilidad y capacidad de atención de los servicios de salud y educación.</a:t>
            </a:r>
          </a:p>
        </p:txBody>
      </p:sp>
      <p:sp>
        <p:nvSpPr>
          <p:cNvPr id="29"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1" name="10 Rectángulo redondeado"/>
          <p:cNvSpPr/>
          <p:nvPr/>
        </p:nvSpPr>
        <p:spPr>
          <a:xfrm>
            <a:off x="4367750" y="3789050"/>
            <a:ext cx="45730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indent="1588" algn="just" fontAlgn="auto">
              <a:spcBef>
                <a:spcPct val="20000"/>
              </a:spcBef>
              <a:spcAft>
                <a:spcPts val="0"/>
              </a:spcAft>
              <a:defRPr/>
            </a:pPr>
            <a:r>
              <a:rPr lang="es-MX" sz="2000" b="1" dirty="0">
                <a:latin typeface="Arial Narrow" pitchFamily="34" charset="0"/>
              </a:rPr>
              <a:t>En 2010, el PDHO operó en 98,666  </a:t>
            </a:r>
            <a:r>
              <a:rPr lang="es-MX" sz="2000" b="1" dirty="0" err="1" smtClean="0">
                <a:latin typeface="Arial Narrow" pitchFamily="34" charset="0"/>
              </a:rPr>
              <a:t>locali-dades</a:t>
            </a:r>
            <a:r>
              <a:rPr lang="es-MX" sz="2000" b="1" dirty="0">
                <a:latin typeface="Arial Narrow" pitchFamily="34" charset="0"/>
              </a:rPr>
              <a:t>, el 52.5% de las 188,114 </a:t>
            </a:r>
            <a:r>
              <a:rPr lang="es-MX" sz="2000" b="1" dirty="0" smtClean="0">
                <a:latin typeface="Arial Narrow" pitchFamily="34" charset="0"/>
              </a:rPr>
              <a:t>localidades </a:t>
            </a:r>
            <a:r>
              <a:rPr lang="es-MX" sz="2000" b="1" dirty="0">
                <a:latin typeface="Arial Narrow" pitchFamily="34" charset="0"/>
              </a:rPr>
              <a:t>existentes en el país.</a:t>
            </a:r>
          </a:p>
        </p:txBody>
      </p:sp>
      <p:sp>
        <p:nvSpPr>
          <p:cNvPr id="12"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extLst>
      <p:ext uri="{BB962C8B-B14F-4D97-AF65-F5344CB8AC3E}">
        <p14:creationId xmlns:p14="http://schemas.microsoft.com/office/powerpoint/2010/main" val="8771455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AHORRO.wmv">
            <a:hlinkClick r:id="" action="ppaction://media"/>
          </p:cNvPr>
          <p:cNvPicPr>
            <a:picLocks noRot="1" noChangeAspect="1"/>
          </p:cNvPicPr>
          <p:nvPr>
            <a:videoFile r:link="rId1"/>
          </p:nvPr>
        </p:nvPicPr>
        <p:blipFill>
          <a:blip r:embed="rId3">
            <a:extLst>
              <a:ext uri="{28A0092B-C50C-407E-A947-70E740481C1C}">
                <a14:useLocalDpi xmlns:a14="http://schemas.microsoft.com/office/drawing/2010/main" val="0"/>
              </a:ext>
            </a:extLst>
          </a:blip>
          <a:srcRect/>
          <a:stretch>
            <a:fillRect/>
          </a:stretch>
        </p:blipFill>
        <p:spPr bwMode="auto">
          <a:xfrm>
            <a:off x="395288" y="2133600"/>
            <a:ext cx="3744912"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74760"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2586EBB5-DD43-4620-AD07-AE36BA18CE25}" type="slidenum">
              <a:rPr lang="es-MX" sz="1100" b="1">
                <a:solidFill>
                  <a:srgbClr val="FFFFFF"/>
                </a:solidFill>
                <a:latin typeface="Arial" charset="0"/>
              </a:rPr>
              <a:pPr/>
              <a:t>27</a:t>
            </a:fld>
            <a:endParaRPr lang="es-MX" sz="1100" b="1">
              <a:solidFill>
                <a:srgbClr val="FFFFFF"/>
              </a:solidFill>
              <a:latin typeface="Arial" charset="0"/>
            </a:endParaRPr>
          </a:p>
        </p:txBody>
      </p:sp>
      <p:sp>
        <p:nvSpPr>
          <p:cNvPr id="74766" name="11 CuadroTexto"/>
          <p:cNvSpPr txBox="1">
            <a:spLocks noChangeArrowheads="1"/>
          </p:cNvSpPr>
          <p:nvPr/>
        </p:nvSpPr>
        <p:spPr bwMode="auto">
          <a:xfrm>
            <a:off x="395288" y="2141538"/>
            <a:ext cx="3727450" cy="431800"/>
          </a:xfrm>
          <a:prstGeom prst="rect">
            <a:avLst/>
          </a:prstGeom>
          <a:solidFill>
            <a:schemeClr val="bg1"/>
          </a:solidFill>
          <a:ln w="9525">
            <a:solidFill>
              <a:schemeClr val="tx1"/>
            </a:solidFill>
            <a:miter lim="800000"/>
            <a:headEnd/>
            <a:tailEnd/>
          </a:ln>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t>Localidades en México, por grado de marginación, 2010</a:t>
            </a:r>
          </a:p>
          <a:p>
            <a:endParaRPr lang="es-MX" sz="1100" b="1"/>
          </a:p>
        </p:txBody>
      </p:sp>
      <p:pic>
        <p:nvPicPr>
          <p:cNvPr id="16" name="Picture 1"/>
          <p:cNvPicPr>
            <a:picLocks noChangeAspect="1" noChangeArrowheads="1"/>
          </p:cNvPicPr>
          <p:nvPr/>
        </p:nvPicPr>
        <p:blipFill>
          <a:blip r:embed="rId4" cstate="print"/>
          <a:srcRect/>
          <a:stretch>
            <a:fillRect/>
          </a:stretch>
        </p:blipFill>
        <p:spPr bwMode="auto">
          <a:xfrm>
            <a:off x="395470" y="2572857"/>
            <a:ext cx="3744470" cy="3070721"/>
          </a:xfrm>
          <a:prstGeom prst="rect">
            <a:avLst/>
          </a:prstGeom>
          <a:noFill/>
          <a:ln w="3175">
            <a:solidFill>
              <a:schemeClr val="tx1"/>
            </a:solidFill>
            <a:miter lim="800000"/>
            <a:headEnd/>
            <a:tailEnd/>
          </a:ln>
          <a:scene3d>
            <a:camera prst="orthographicFront"/>
            <a:lightRig rig="threePt" dir="t"/>
          </a:scene3d>
          <a:sp3d>
            <a:bevelT/>
          </a:sp3d>
        </p:spPr>
      </p:pic>
      <p:pic>
        <p:nvPicPr>
          <p:cNvPr id="7476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4612" y="2852738"/>
            <a:ext cx="1285884" cy="109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69" name="19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a:latin typeface="Arial" charset="0"/>
                <a:cs typeface="Arial" charset="0"/>
              </a:rPr>
              <a:t>PDHO</a:t>
            </a:r>
          </a:p>
        </p:txBody>
      </p:sp>
      <p:sp>
        <p:nvSpPr>
          <p:cNvPr id="14" name="10 Rectángulo"/>
          <p:cNvSpPr>
            <a:spLocks noChangeArrowheads="1"/>
          </p:cNvSpPr>
          <p:nvPr/>
        </p:nvSpPr>
        <p:spPr bwMode="auto">
          <a:xfrm>
            <a:off x="268318" y="1150938"/>
            <a:ext cx="856612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smtClean="0">
                <a:latin typeface="Arial Narrow" pitchFamily="34" charset="0"/>
                <a:cs typeface="Arial" charset="0"/>
              </a:rPr>
              <a:t>RO </a:t>
            </a:r>
            <a:r>
              <a:rPr lang="es-MX" sz="2000" b="1" dirty="0">
                <a:latin typeface="Arial Narrow" pitchFamily="34" charset="0"/>
                <a:cs typeface="Arial" charset="0"/>
              </a:rPr>
              <a:t>2010: el programa operará en las localidades donde existan condiciones de accesibilidad y capacidad de atención de los servicios de salud y educación.</a:t>
            </a:r>
          </a:p>
        </p:txBody>
      </p:sp>
      <p:sp>
        <p:nvSpPr>
          <p:cNvPr id="18"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9" name="18 Rectángulo redondeado"/>
          <p:cNvSpPr/>
          <p:nvPr/>
        </p:nvSpPr>
        <p:spPr>
          <a:xfrm>
            <a:off x="4367750" y="3789050"/>
            <a:ext cx="45730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indent="1588" algn="just" fontAlgn="auto">
              <a:spcBef>
                <a:spcPct val="20000"/>
              </a:spcBef>
              <a:spcAft>
                <a:spcPts val="0"/>
              </a:spcAft>
              <a:defRPr/>
            </a:pPr>
            <a:r>
              <a:rPr lang="es-MX" sz="2000" b="1" dirty="0">
                <a:latin typeface="Arial Narrow" pitchFamily="34" charset="0"/>
              </a:rPr>
              <a:t>El 62.8% de las localidades atendidas por el PDHO eran de alta y muy alta </a:t>
            </a:r>
            <a:r>
              <a:rPr lang="es-MX" sz="2000" b="1" dirty="0" smtClean="0">
                <a:latin typeface="Arial Narrow" pitchFamily="34" charset="0"/>
              </a:rPr>
              <a:t>margina-</a:t>
            </a:r>
            <a:r>
              <a:rPr lang="es-MX" sz="2000" b="1" dirty="0" err="1" smtClean="0">
                <a:latin typeface="Arial Narrow" pitchFamily="34" charset="0"/>
              </a:rPr>
              <a:t>ción</a:t>
            </a:r>
            <a:r>
              <a:rPr lang="es-MX" sz="2000" b="1" dirty="0">
                <a:latin typeface="Arial Narrow" pitchFamily="34" charset="0"/>
              </a:rPr>
              <a:t>; el 11.9%, de baja y muy baja </a:t>
            </a:r>
            <a:r>
              <a:rPr lang="es-MX" sz="2000" b="1" dirty="0" err="1" smtClean="0">
                <a:latin typeface="Arial Narrow" pitchFamily="34" charset="0"/>
              </a:rPr>
              <a:t>margi</a:t>
            </a:r>
            <a:r>
              <a:rPr lang="es-MX" sz="2000" b="1" dirty="0" smtClean="0">
                <a:latin typeface="Arial Narrow" pitchFamily="34" charset="0"/>
              </a:rPr>
              <a:t>-nación</a:t>
            </a:r>
            <a:r>
              <a:rPr lang="es-MX" sz="2000" b="1" dirty="0">
                <a:latin typeface="Arial Narrow" pitchFamily="34" charset="0"/>
              </a:rPr>
              <a:t>, y el 11.3%, de media marginación. </a:t>
            </a:r>
          </a:p>
        </p:txBody>
      </p:sp>
      <p:sp>
        <p:nvSpPr>
          <p:cNvPr id="20"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extLst>
      <p:ext uri="{BB962C8B-B14F-4D97-AF65-F5344CB8AC3E}">
        <p14:creationId xmlns:p14="http://schemas.microsoft.com/office/powerpoint/2010/main" val="423655368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1"/>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21"/>
                                        </p:tgtEl>
                                      </p:cBhvr>
                                    </p:cmd>
                                  </p:childTnLst>
                                </p:cTn>
                              </p:par>
                            </p:childTnLst>
                          </p:cTn>
                        </p:par>
                      </p:childTnLst>
                    </p:cTn>
                  </p:par>
                </p:childTnLst>
              </p:cTn>
              <p:nextCondLst>
                <p:cond evt="onClick" delay="0">
                  <p:tgtEl>
                    <p:spTgt spid="21"/>
                  </p:tgtEl>
                </p:cond>
              </p:nextCondLst>
            </p:seq>
            <p:video>
              <p:cMediaNode vol="20000">
                <p:cTn id="7" fill="hold" display="0">
                  <p:stCondLst>
                    <p:cond delay="indefinite"/>
                  </p:stCondLst>
                  <p:endCondLst>
                    <p:cond evt="onNext" delay="0">
                      <p:tgtEl>
                        <p:sldTgt/>
                      </p:tgtEl>
                    </p:cond>
                    <p:cond evt="onPrev" delay="0">
                      <p:tgtEl>
                        <p:sldTgt/>
                      </p:tgtEl>
                    </p:cond>
                  </p:endCondLst>
                </p:cTn>
                <p:tgtEl>
                  <p:spTgt spid="21"/>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
          <p:cNvPicPr>
            <a:picLocks noChangeAspect="1" noChangeArrowheads="1"/>
          </p:cNvPicPr>
          <p:nvPr/>
        </p:nvPicPr>
        <p:blipFill>
          <a:blip r:embed="rId2" cstate="print"/>
          <a:stretch>
            <a:fillRect/>
          </a:stretch>
        </p:blipFill>
        <p:spPr bwMode="auto">
          <a:xfrm>
            <a:off x="395470" y="2132820"/>
            <a:ext cx="3747202" cy="3483647"/>
          </a:xfrm>
          <a:prstGeom prst="rect">
            <a:avLst/>
          </a:prstGeom>
          <a:noFill/>
          <a:ln w="3175">
            <a:solidFill>
              <a:schemeClr val="tx1"/>
            </a:solidFill>
            <a:miter lim="800000"/>
            <a:headEnd/>
            <a:tailEnd/>
          </a:ln>
          <a:scene3d>
            <a:camera prst="orthographicFront"/>
            <a:lightRig rig="threePt" dir="t"/>
          </a:scene3d>
          <a:sp3d>
            <a:bevelT/>
          </a:sp3d>
        </p:spPr>
      </p:pic>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75784"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906E56EA-2180-4792-BCC1-AF2B62F33BA6}" type="slidenum">
              <a:rPr lang="es-MX" sz="1100" b="1">
                <a:solidFill>
                  <a:srgbClr val="FFFFFF"/>
                </a:solidFill>
                <a:latin typeface="Arial" charset="0"/>
              </a:rPr>
              <a:pPr/>
              <a:t>28</a:t>
            </a:fld>
            <a:endParaRPr lang="es-MX" sz="1100" b="1">
              <a:solidFill>
                <a:srgbClr val="FFFFFF"/>
              </a:solidFill>
              <a:latin typeface="Arial" charset="0"/>
            </a:endParaRPr>
          </a:p>
        </p:txBody>
      </p:sp>
      <p:sp>
        <p:nvSpPr>
          <p:cNvPr id="75790" name="11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a:latin typeface="Arial" charset="0"/>
                <a:cs typeface="Arial" charset="0"/>
              </a:rPr>
              <a:t>PDHO</a:t>
            </a:r>
          </a:p>
        </p:txBody>
      </p:sp>
      <p:sp>
        <p:nvSpPr>
          <p:cNvPr id="10"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1" name="10 Rectángulo"/>
          <p:cNvSpPr>
            <a:spLocks noChangeArrowheads="1"/>
          </p:cNvSpPr>
          <p:nvPr/>
        </p:nvSpPr>
        <p:spPr bwMode="auto">
          <a:xfrm>
            <a:off x="268318" y="1150938"/>
            <a:ext cx="856612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a:latin typeface="Arial Narrow" pitchFamily="34" charset="0"/>
                <a:cs typeface="Arial" charset="0"/>
              </a:rPr>
              <a:t>PEF 2010: mantener una cobertura de atención de 5.8 millones familias </a:t>
            </a:r>
            <a:r>
              <a:rPr lang="es-MX" sz="2000" b="1" dirty="0" smtClean="0">
                <a:latin typeface="Arial Narrow" pitchFamily="34" charset="0"/>
                <a:cs typeface="Arial" charset="0"/>
              </a:rPr>
              <a:t>beneficia-</a:t>
            </a:r>
            <a:r>
              <a:rPr lang="es-MX" sz="2000" b="1" dirty="0" err="1" smtClean="0">
                <a:latin typeface="Arial Narrow" pitchFamily="34" charset="0"/>
                <a:cs typeface="Arial" charset="0"/>
              </a:rPr>
              <a:t>rias</a:t>
            </a:r>
            <a:r>
              <a:rPr lang="es-MX" sz="2000" b="1" dirty="0">
                <a:latin typeface="Arial Narrow" pitchFamily="34" charset="0"/>
                <a:cs typeface="Arial" charset="0"/>
              </a:rPr>
              <a:t>.</a:t>
            </a:r>
            <a:endParaRPr lang="es-ES" sz="2000" b="1" dirty="0">
              <a:latin typeface="Arial Narrow" pitchFamily="34" charset="0"/>
              <a:cs typeface="Arial" charset="0"/>
            </a:endParaRPr>
          </a:p>
        </p:txBody>
      </p:sp>
      <p:sp>
        <p:nvSpPr>
          <p:cNvPr id="12" name="11 Rectángulo redondeado"/>
          <p:cNvSpPr/>
          <p:nvPr/>
        </p:nvSpPr>
        <p:spPr>
          <a:xfrm>
            <a:off x="4367750" y="3789050"/>
            <a:ext cx="45730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indent="1588" algn="just" fontAlgn="auto">
              <a:spcBef>
                <a:spcPct val="20000"/>
              </a:spcBef>
              <a:spcAft>
                <a:spcPts val="0"/>
              </a:spcAft>
              <a:defRPr/>
            </a:pPr>
            <a:r>
              <a:rPr lang="es-MX" sz="2000" b="1" dirty="0">
                <a:latin typeface="Arial Narrow" pitchFamily="34" charset="0"/>
              </a:rPr>
              <a:t>El PDHO atendió a 5.8 millones de </a:t>
            </a:r>
            <a:r>
              <a:rPr lang="es-MX" sz="2000" b="1" dirty="0" err="1" smtClean="0">
                <a:latin typeface="Arial Narrow" pitchFamily="34" charset="0"/>
              </a:rPr>
              <a:t>hoga</a:t>
            </a:r>
            <a:r>
              <a:rPr lang="es-MX" sz="2000" b="1" dirty="0" smtClean="0">
                <a:latin typeface="Arial Narrow" pitchFamily="34" charset="0"/>
              </a:rPr>
              <a:t>-res en </a:t>
            </a:r>
            <a:r>
              <a:rPr lang="es-MX" sz="2000" b="1" dirty="0">
                <a:latin typeface="Arial Narrow" pitchFamily="34" charset="0"/>
              </a:rPr>
              <a:t>situación de </a:t>
            </a:r>
            <a:r>
              <a:rPr lang="es-MX" sz="2000" b="1" dirty="0" smtClean="0">
                <a:latin typeface="Arial Narrow" pitchFamily="34" charset="0"/>
              </a:rPr>
              <a:t>pobreza, el 45.7% de los 12.7 millones de hogares en situación de pobreza.</a:t>
            </a:r>
            <a:endParaRPr lang="es-MX" sz="2000" b="1" dirty="0">
              <a:latin typeface="Arial Narrow" pitchFamily="34" charset="0"/>
            </a:endParaRPr>
          </a:p>
        </p:txBody>
      </p:sp>
      <p:sp>
        <p:nvSpPr>
          <p:cNvPr id="14"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PEF: Presupuesto de Egresos de la Federación.</a:t>
            </a:r>
            <a:endParaRPr lang="es-MX" sz="1100" dirty="0">
              <a:latin typeface="Arial Narrow" pitchFamily="34" charset="0"/>
            </a:endParaRPr>
          </a:p>
        </p:txBody>
      </p:sp>
    </p:spTree>
    <p:extLst>
      <p:ext uri="{BB962C8B-B14F-4D97-AF65-F5344CB8AC3E}">
        <p14:creationId xmlns:p14="http://schemas.microsoft.com/office/powerpoint/2010/main" val="3030649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http://www.plazavea.com.pe/wp-content/uploads/2011/04/dieta-acide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2133600"/>
            <a:ext cx="3738562"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80904"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C6A9C4C6-4287-4FD9-AD8F-02B46089EA21}" type="slidenum">
              <a:rPr lang="es-MX" sz="1100" b="1">
                <a:solidFill>
                  <a:srgbClr val="FFFFFF"/>
                </a:solidFill>
                <a:latin typeface="Arial" charset="0"/>
              </a:rPr>
              <a:pPr/>
              <a:t>29</a:t>
            </a:fld>
            <a:endParaRPr lang="es-MX" sz="1100" b="1">
              <a:solidFill>
                <a:srgbClr val="FFFFFF"/>
              </a:solidFill>
              <a:latin typeface="Arial" charset="0"/>
            </a:endParaRPr>
          </a:p>
        </p:txBody>
      </p:sp>
      <p:sp>
        <p:nvSpPr>
          <p:cNvPr id="80905" name="10 Rectángulo"/>
          <p:cNvSpPr>
            <a:spLocks noChangeArrowheads="1"/>
          </p:cNvSpPr>
          <p:nvPr/>
        </p:nvSpPr>
        <p:spPr bwMode="auto">
          <a:xfrm>
            <a:off x="268318" y="1150938"/>
            <a:ext cx="8661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MX" sz="2000" b="1" dirty="0" smtClean="0">
                <a:latin typeface="Arial Narrow" pitchFamily="34" charset="0"/>
                <a:cs typeface="Arial" charset="0"/>
              </a:rPr>
              <a:t>RO </a:t>
            </a:r>
            <a:r>
              <a:rPr lang="es-MX" sz="2000" b="1" dirty="0">
                <a:latin typeface="Arial Narrow" pitchFamily="34" charset="0"/>
                <a:cs typeface="Arial" charset="0"/>
              </a:rPr>
              <a:t>2010: </a:t>
            </a:r>
            <a:r>
              <a:rPr lang="es-MX" sz="2000" b="1" dirty="0" smtClean="0">
                <a:latin typeface="Arial Narrow" pitchFamily="34" charset="0"/>
                <a:cs typeface="Arial" charset="0"/>
              </a:rPr>
              <a:t>mejorar </a:t>
            </a:r>
            <a:r>
              <a:rPr lang="es-MX" sz="2000" b="1" dirty="0">
                <a:latin typeface="Arial Narrow" pitchFamily="34" charset="0"/>
                <a:cs typeface="Arial" charset="0"/>
              </a:rPr>
              <a:t>la cantidad, calidad y diversidad de la </a:t>
            </a:r>
            <a:r>
              <a:rPr lang="es-MX" sz="2000" b="1" dirty="0" smtClean="0">
                <a:latin typeface="Arial Narrow" pitchFamily="34" charset="0"/>
                <a:cs typeface="Arial" charset="0"/>
              </a:rPr>
              <a:t>alimentación.</a:t>
            </a:r>
            <a:endParaRPr lang="es-MX" sz="2000" b="1" dirty="0">
              <a:latin typeface="Arial Narrow" pitchFamily="34" charset="0"/>
              <a:cs typeface="Arial" charset="0"/>
            </a:endParaRPr>
          </a:p>
        </p:txBody>
      </p:sp>
      <p:sp>
        <p:nvSpPr>
          <p:cNvPr id="80910" name="11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a:latin typeface="Arial" charset="0"/>
                <a:cs typeface="Arial" charset="0"/>
              </a:rPr>
              <a:t>PDHO</a:t>
            </a:r>
          </a:p>
        </p:txBody>
      </p:sp>
      <p:sp>
        <p:nvSpPr>
          <p:cNvPr id="11"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2" name="11 Rectángulo redondeado"/>
          <p:cNvSpPr/>
          <p:nvPr/>
        </p:nvSpPr>
        <p:spPr>
          <a:xfrm>
            <a:off x="4367750" y="3789050"/>
            <a:ext cx="45730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ct val="20000"/>
              </a:spcBef>
              <a:spcAft>
                <a:spcPts val="0"/>
              </a:spcAft>
              <a:defRPr/>
            </a:pPr>
            <a:r>
              <a:rPr lang="es-MX" sz="2000" b="1" dirty="0">
                <a:latin typeface="Arial Narrow" pitchFamily="34" charset="0"/>
                <a:cs typeface="Tahoma" pitchFamily="34" charset="0"/>
              </a:rPr>
              <a:t>En 2010, </a:t>
            </a:r>
            <a:r>
              <a:rPr lang="es-MX" sz="2000" b="1" dirty="0" smtClean="0">
                <a:latin typeface="Arial Narrow" pitchFamily="34" charset="0"/>
                <a:cs typeface="Tahoma" pitchFamily="34" charset="0"/>
              </a:rPr>
              <a:t>no se contó con indicadores </a:t>
            </a:r>
            <a:r>
              <a:rPr lang="es-MX" sz="2000" b="1" dirty="0">
                <a:latin typeface="Arial Narrow" pitchFamily="34" charset="0"/>
                <a:cs typeface="Tahoma" pitchFamily="34" charset="0"/>
              </a:rPr>
              <a:t>ni </a:t>
            </a:r>
            <a:r>
              <a:rPr lang="es-MX" sz="2000" b="1" dirty="0" smtClean="0">
                <a:latin typeface="Arial Narrow" pitchFamily="34" charset="0"/>
                <a:cs typeface="Tahoma" pitchFamily="34" charset="0"/>
              </a:rPr>
              <a:t>estudios </a:t>
            </a:r>
            <a:r>
              <a:rPr lang="es-MX" sz="2000" b="1" dirty="0">
                <a:latin typeface="Arial Narrow" pitchFamily="34" charset="0"/>
                <a:cs typeface="Tahoma" pitchFamily="34" charset="0"/>
              </a:rPr>
              <a:t>para medir la mejora de la </a:t>
            </a:r>
            <a:r>
              <a:rPr lang="es-MX" sz="2000" b="1" dirty="0" err="1" smtClean="0">
                <a:latin typeface="Arial Narrow" pitchFamily="34" charset="0"/>
                <a:cs typeface="Tahoma" pitchFamily="34" charset="0"/>
              </a:rPr>
              <a:t>canti</a:t>
            </a:r>
            <a:r>
              <a:rPr lang="es-MX" sz="2000" b="1" dirty="0" smtClean="0">
                <a:latin typeface="Arial Narrow" pitchFamily="34" charset="0"/>
                <a:cs typeface="Tahoma" pitchFamily="34" charset="0"/>
              </a:rPr>
              <a:t>-dad</a:t>
            </a:r>
            <a:r>
              <a:rPr lang="es-MX" sz="2000" b="1" dirty="0">
                <a:latin typeface="Arial Narrow" pitchFamily="34" charset="0"/>
                <a:cs typeface="Tahoma" pitchFamily="34" charset="0"/>
              </a:rPr>
              <a:t>, calidad y </a:t>
            </a:r>
            <a:r>
              <a:rPr lang="es-MX" sz="2000" b="1" dirty="0" smtClean="0">
                <a:latin typeface="Arial Narrow" pitchFamily="34" charset="0"/>
                <a:cs typeface="Tahoma" pitchFamily="34" charset="0"/>
              </a:rPr>
              <a:t>diversidad </a:t>
            </a:r>
            <a:r>
              <a:rPr lang="es-MX" sz="2000" b="1" dirty="0">
                <a:latin typeface="Arial Narrow" pitchFamily="34" charset="0"/>
                <a:cs typeface="Tahoma" pitchFamily="34" charset="0"/>
              </a:rPr>
              <a:t>de la </a:t>
            </a:r>
            <a:r>
              <a:rPr lang="es-MX" sz="2000" b="1" dirty="0" err="1" smtClean="0">
                <a:latin typeface="Arial Narrow" pitchFamily="34" charset="0"/>
                <a:cs typeface="Tahoma" pitchFamily="34" charset="0"/>
              </a:rPr>
              <a:t>alimen-tación</a:t>
            </a:r>
            <a:r>
              <a:rPr lang="es-MX" sz="2000" b="1" dirty="0" smtClean="0">
                <a:latin typeface="Arial Narrow" pitchFamily="34" charset="0"/>
                <a:cs typeface="Tahoma" pitchFamily="34" charset="0"/>
              </a:rPr>
              <a:t> </a:t>
            </a:r>
            <a:r>
              <a:rPr lang="es-MX" sz="2000" b="1" dirty="0">
                <a:latin typeface="Arial Narrow" pitchFamily="34" charset="0"/>
                <a:cs typeface="Tahoma" pitchFamily="34" charset="0"/>
              </a:rPr>
              <a:t>de las familias beneficiarias.</a:t>
            </a:r>
          </a:p>
        </p:txBody>
      </p:sp>
      <p:sp>
        <p:nvSpPr>
          <p:cNvPr id="14"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extLst>
      <p:ext uri="{BB962C8B-B14F-4D97-AF65-F5344CB8AC3E}">
        <p14:creationId xmlns:p14="http://schemas.microsoft.com/office/powerpoint/2010/main" val="28079648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www.sipse.com/imagenes/28072009/28072009713399503.jpg"/>
          <p:cNvPicPr>
            <a:picLocks noChangeAspect="1" noChangeArrowheads="1"/>
          </p:cNvPicPr>
          <p:nvPr/>
        </p:nvPicPr>
        <p:blipFill>
          <a:blip r:embed="rId3" cstate="print"/>
          <a:stretch>
            <a:fillRect/>
          </a:stretch>
        </p:blipFill>
        <p:spPr bwMode="auto">
          <a:xfrm>
            <a:off x="395420" y="2132820"/>
            <a:ext cx="3747252" cy="3495520"/>
          </a:xfrm>
          <a:prstGeom prst="rect">
            <a:avLst/>
          </a:prstGeom>
          <a:noFill/>
          <a:ln>
            <a:solidFill>
              <a:schemeClr val="tx1"/>
            </a:solidFill>
          </a:ln>
          <a:scene3d>
            <a:camera prst="orthographicFront"/>
            <a:lightRig rig="threePt" dir="t"/>
          </a:scene3d>
          <a:sp3d>
            <a:bevelT/>
          </a:sp3d>
        </p:spPr>
      </p:pic>
      <p:graphicFrame>
        <p:nvGraphicFramePr>
          <p:cNvPr id="14" name="13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22"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34824"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BD3D80B9-8309-499F-8A0D-D499054CEE24}" type="slidenum">
              <a:rPr lang="es-MX" sz="1100" b="1">
                <a:solidFill>
                  <a:srgbClr val="FFFFFF"/>
                </a:solidFill>
                <a:latin typeface="Arial" charset="0"/>
              </a:rPr>
              <a:pPr/>
              <a:t>3</a:t>
            </a:fld>
            <a:endParaRPr lang="es-MX" sz="1100" b="1">
              <a:solidFill>
                <a:srgbClr val="FFFFFF"/>
              </a:solidFill>
              <a:latin typeface="Arial" charset="0"/>
            </a:endParaRPr>
          </a:p>
        </p:txBody>
      </p:sp>
      <p:sp>
        <p:nvSpPr>
          <p:cNvPr id="6" name="5 Rectángulo redondeado"/>
          <p:cNvSpPr/>
          <p:nvPr/>
        </p:nvSpPr>
        <p:spPr>
          <a:xfrm>
            <a:off x="4367750" y="3789050"/>
            <a:ext cx="45476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a:latin typeface="Arial Narrow" pitchFamily="34" charset="0"/>
                <a:cs typeface="Arial" pitchFamily="34" charset="0"/>
              </a:rPr>
              <a:t>Suplementos alimenticios para reforzar la alimentación infantil y de las mujeres </a:t>
            </a:r>
            <a:r>
              <a:rPr lang="es-MX" sz="2000" b="1" dirty="0" err="1" smtClean="0">
                <a:latin typeface="Arial Narrow" pitchFamily="34" charset="0"/>
                <a:cs typeface="Arial" pitchFamily="34" charset="0"/>
              </a:rPr>
              <a:t>em-barazadas</a:t>
            </a:r>
            <a:r>
              <a:rPr lang="es-MX" sz="2000" b="1" dirty="0" smtClean="0">
                <a:latin typeface="Arial Narrow" pitchFamily="34" charset="0"/>
                <a:cs typeface="Arial" pitchFamily="34" charset="0"/>
              </a:rPr>
              <a:t> </a:t>
            </a:r>
            <a:r>
              <a:rPr lang="es-MX" sz="2000" b="1" dirty="0">
                <a:latin typeface="Arial Narrow" pitchFamily="34" charset="0"/>
                <a:cs typeface="Arial" pitchFamily="34" charset="0"/>
              </a:rPr>
              <a:t>y en periodo de lactancia.</a:t>
            </a:r>
          </a:p>
        </p:txBody>
      </p:sp>
      <p:sp>
        <p:nvSpPr>
          <p:cNvPr id="34829" name="11 Rectángulo"/>
          <p:cNvSpPr>
            <a:spLocks noChangeArrowheads="1"/>
          </p:cNvSpPr>
          <p:nvPr/>
        </p:nvSpPr>
        <p:spPr bwMode="auto">
          <a:xfrm>
            <a:off x="276225" y="1139825"/>
            <a:ext cx="8759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sz="2000" b="1" dirty="0" smtClean="0">
                <a:latin typeface="Arial Narrow" pitchFamily="34" charset="0"/>
                <a:cs typeface="Arial" charset="0"/>
              </a:rPr>
              <a:t>RO </a:t>
            </a:r>
            <a:r>
              <a:rPr lang="es-MX" sz="2000" b="1" dirty="0">
                <a:latin typeface="Arial Narrow" pitchFamily="34" charset="0"/>
                <a:cs typeface="Arial" charset="0"/>
              </a:rPr>
              <a:t>del </a:t>
            </a:r>
            <a:r>
              <a:rPr lang="es-MX" sz="2000" b="1" dirty="0" smtClean="0">
                <a:latin typeface="Arial Narrow" pitchFamily="34" charset="0"/>
                <a:cs typeface="Arial" charset="0"/>
              </a:rPr>
              <a:t>Programa de Desarrollo Humano Oportunidades (PDHO), 2010</a:t>
            </a:r>
            <a:r>
              <a:rPr lang="es-MX" sz="2000" b="1" dirty="0">
                <a:latin typeface="Arial Narrow" pitchFamily="34" charset="0"/>
                <a:cs typeface="Arial" charset="0"/>
              </a:rPr>
              <a:t>:</a:t>
            </a:r>
            <a:endParaRPr lang="es-MX" sz="2000" dirty="0">
              <a:latin typeface="Arial Narrow" pitchFamily="34" charset="0"/>
              <a:cs typeface="Arial" charset="0"/>
            </a:endParaRPr>
          </a:p>
        </p:txBody>
      </p:sp>
      <p:sp>
        <p:nvSpPr>
          <p:cNvPr id="34830" name="14 CuadroTexto"/>
          <p:cNvSpPr txBox="1">
            <a:spLocks noChangeArrowheads="1"/>
          </p:cNvSpPr>
          <p:nvPr/>
        </p:nvSpPr>
        <p:spPr bwMode="auto">
          <a:xfrm>
            <a:off x="4500563" y="115888"/>
            <a:ext cx="43211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s-MX"/>
          </a:p>
          <a:p>
            <a:pPr algn="r"/>
            <a:r>
              <a:rPr lang="es-MX" sz="2000">
                <a:latin typeface="Arial" charset="0"/>
                <a:cs typeface="Arial" charset="0"/>
              </a:rPr>
              <a:t>Apoyos</a:t>
            </a:r>
          </a:p>
        </p:txBody>
      </p:sp>
      <p:sp>
        <p:nvSpPr>
          <p:cNvPr id="10"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
        <p:nvSpPr>
          <p:cNvPr id="11"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http://html.rincondelvago.com/00025594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2133600"/>
            <a:ext cx="3744912" cy="3505200"/>
          </a:xfrm>
          <a:prstGeom prst="rect">
            <a:avLst/>
          </a:prstGeom>
          <a:solidFill>
            <a:srgbClr val="B9CDE5"/>
          </a:solidFill>
          <a:ln w="9525">
            <a:solidFill>
              <a:srgbClr val="000000"/>
            </a:solidFill>
            <a:miter lim="800000"/>
            <a:headEnd/>
            <a:tailEnd/>
          </a:ln>
        </p:spPr>
      </p:pic>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82952"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A3939E9C-E1D2-4CD1-92B3-75F868C5D606}" type="slidenum">
              <a:rPr lang="es-MX" sz="1100" b="1">
                <a:solidFill>
                  <a:srgbClr val="FFFFFF"/>
                </a:solidFill>
                <a:latin typeface="Arial" charset="0"/>
              </a:rPr>
              <a:pPr/>
              <a:t>30</a:t>
            </a:fld>
            <a:endParaRPr lang="es-MX" sz="1100" b="1">
              <a:solidFill>
                <a:srgbClr val="FFFFFF"/>
              </a:solidFill>
              <a:latin typeface="Arial" charset="0"/>
            </a:endParaRPr>
          </a:p>
        </p:txBody>
      </p:sp>
      <p:sp>
        <p:nvSpPr>
          <p:cNvPr id="82953" name="10 Rectángulo"/>
          <p:cNvSpPr>
            <a:spLocks noChangeArrowheads="1"/>
          </p:cNvSpPr>
          <p:nvPr/>
        </p:nvSpPr>
        <p:spPr bwMode="auto">
          <a:xfrm>
            <a:off x="268318" y="1150938"/>
            <a:ext cx="8661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MX" sz="2000" b="1" dirty="0" smtClean="0">
                <a:latin typeface="Arial Narrow" pitchFamily="34" charset="0"/>
                <a:cs typeface="Arial" charset="0"/>
              </a:rPr>
              <a:t>RO </a:t>
            </a:r>
            <a:r>
              <a:rPr lang="es-MX" sz="2000" b="1" dirty="0">
                <a:latin typeface="Arial Narrow" pitchFamily="34" charset="0"/>
                <a:cs typeface="Arial" charset="0"/>
              </a:rPr>
              <a:t>2010: </a:t>
            </a:r>
            <a:r>
              <a:rPr lang="es-MX" sz="2000" b="1" dirty="0" smtClean="0">
                <a:latin typeface="Arial Narrow" pitchFamily="34" charset="0"/>
                <a:cs typeface="Arial" charset="0"/>
              </a:rPr>
              <a:t>mejorar </a:t>
            </a:r>
            <a:r>
              <a:rPr lang="es-MX" sz="2000" b="1" dirty="0">
                <a:latin typeface="Arial Narrow" pitchFamily="34" charset="0"/>
                <a:cs typeface="Arial" charset="0"/>
              </a:rPr>
              <a:t>la cantidad, calidad y diversidad de la </a:t>
            </a:r>
            <a:r>
              <a:rPr lang="es-MX" sz="2000" b="1" dirty="0" smtClean="0">
                <a:latin typeface="Arial Narrow" pitchFamily="34" charset="0"/>
                <a:cs typeface="Arial" charset="0"/>
              </a:rPr>
              <a:t>alimentación.</a:t>
            </a:r>
            <a:endParaRPr lang="es-ES" sz="2000" b="1" dirty="0">
              <a:latin typeface="Arial Narrow" pitchFamily="34" charset="0"/>
              <a:cs typeface="Arial" charset="0"/>
            </a:endParaRPr>
          </a:p>
        </p:txBody>
      </p:sp>
      <p:sp>
        <p:nvSpPr>
          <p:cNvPr id="82958" name="11 CuadroTexto"/>
          <p:cNvSpPr txBox="1">
            <a:spLocks noChangeArrowheads="1"/>
          </p:cNvSpPr>
          <p:nvPr/>
        </p:nvSpPr>
        <p:spPr bwMode="auto">
          <a:xfrm>
            <a:off x="4513263" y="365125"/>
            <a:ext cx="43211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r>
              <a:rPr lang="es-MX" sz="2200">
                <a:latin typeface="Arial" charset="0"/>
                <a:cs typeface="Arial" charset="0"/>
              </a:rPr>
              <a:t>PDHO</a:t>
            </a:r>
          </a:p>
        </p:txBody>
      </p:sp>
      <p:sp>
        <p:nvSpPr>
          <p:cNvPr id="82959" name="15 Rectángulo"/>
          <p:cNvSpPr>
            <a:spLocks noChangeArrowheads="1"/>
          </p:cNvSpPr>
          <p:nvPr/>
        </p:nvSpPr>
        <p:spPr bwMode="auto">
          <a:xfrm>
            <a:off x="5908471" y="3000375"/>
            <a:ext cx="1592487" cy="4001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pPr algn="just">
              <a:spcBef>
                <a:spcPct val="20000"/>
              </a:spcBef>
            </a:pPr>
            <a:r>
              <a:rPr lang="es-MX" sz="2000" b="1" dirty="0" smtClean="0">
                <a:latin typeface="Arial Narrow" pitchFamily="34" charset="0"/>
                <a:cs typeface="Tahoma" pitchFamily="34" charset="0"/>
              </a:rPr>
              <a:t>Encuesta ASF</a:t>
            </a:r>
            <a:endParaRPr lang="es-MX" sz="2000" b="1" dirty="0">
              <a:latin typeface="Arial Narrow" pitchFamily="34" charset="0"/>
              <a:cs typeface="Tahoma" pitchFamily="34" charset="0"/>
            </a:endParaRPr>
          </a:p>
        </p:txBody>
      </p:sp>
      <p:sp>
        <p:nvSpPr>
          <p:cNvPr id="12"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III. </a:t>
            </a:r>
            <a:r>
              <a:rPr lang="es-ES" sz="2200" dirty="0">
                <a:solidFill>
                  <a:schemeClr val="tx1"/>
                </a:solidFill>
                <a:latin typeface="Arial Narrow" pitchFamily="34" charset="0"/>
                <a:cs typeface="Arial" charset="0"/>
              </a:rPr>
              <a:t>Resultados</a:t>
            </a:r>
          </a:p>
        </p:txBody>
      </p:sp>
      <p:sp>
        <p:nvSpPr>
          <p:cNvPr id="14" name="13 Rectángulo redondeado"/>
          <p:cNvSpPr/>
          <p:nvPr/>
        </p:nvSpPr>
        <p:spPr>
          <a:xfrm>
            <a:off x="4367750" y="3789050"/>
            <a:ext cx="45730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ct val="20000"/>
              </a:spcBef>
              <a:spcAft>
                <a:spcPts val="0"/>
              </a:spcAft>
              <a:defRPr/>
            </a:pPr>
            <a:r>
              <a:rPr lang="es-MX" sz="2000" b="1" dirty="0">
                <a:latin typeface="Arial Narrow" pitchFamily="34" charset="0"/>
                <a:cs typeface="Tahoma" pitchFamily="34" charset="0"/>
              </a:rPr>
              <a:t>Las familias encuestadas consumen el 53.2% de raciones diarias </a:t>
            </a:r>
            <a:r>
              <a:rPr lang="es-MX" sz="2000" b="1" dirty="0" smtClean="0">
                <a:latin typeface="Arial Narrow" pitchFamily="34" charset="0"/>
                <a:cs typeface="Tahoma" pitchFamily="34" charset="0"/>
              </a:rPr>
              <a:t>recomendadas </a:t>
            </a:r>
            <a:r>
              <a:rPr lang="es-MX" sz="2000" b="1" dirty="0">
                <a:latin typeface="Arial Narrow" pitchFamily="34" charset="0"/>
                <a:cs typeface="Tahoma" pitchFamily="34" charset="0"/>
              </a:rPr>
              <a:t>de frutas; </a:t>
            </a:r>
            <a:r>
              <a:rPr lang="es-MX" sz="2000" b="1" dirty="0" smtClean="0">
                <a:latin typeface="Arial Narrow" pitchFamily="34" charset="0"/>
                <a:cs typeface="Tahoma" pitchFamily="34" charset="0"/>
              </a:rPr>
              <a:t>el </a:t>
            </a:r>
            <a:r>
              <a:rPr lang="es-MX" sz="2000" b="1" dirty="0">
                <a:latin typeface="Arial Narrow" pitchFamily="34" charset="0"/>
                <a:cs typeface="Tahoma" pitchFamily="34" charset="0"/>
              </a:rPr>
              <a:t>82.6%, de verduras; </a:t>
            </a:r>
            <a:r>
              <a:rPr lang="es-MX" sz="2000" b="1" dirty="0" smtClean="0">
                <a:latin typeface="Arial Narrow" pitchFamily="34" charset="0"/>
                <a:cs typeface="Tahoma" pitchFamily="34" charset="0"/>
              </a:rPr>
              <a:t>el </a:t>
            </a:r>
            <a:r>
              <a:rPr lang="es-MX" sz="2000" b="1" dirty="0">
                <a:latin typeface="Arial Narrow" pitchFamily="34" charset="0"/>
                <a:cs typeface="Tahoma" pitchFamily="34" charset="0"/>
              </a:rPr>
              <a:t>30.2%, de cereales</a:t>
            </a:r>
            <a:r>
              <a:rPr lang="es-MX" sz="2000" b="1" dirty="0" smtClean="0">
                <a:latin typeface="Arial Narrow" pitchFamily="34" charset="0"/>
                <a:cs typeface="Tahoma" pitchFamily="34" charset="0"/>
              </a:rPr>
              <a:t>; </a:t>
            </a:r>
            <a:r>
              <a:rPr lang="es-MX" sz="2000" b="1" dirty="0">
                <a:latin typeface="Arial Narrow" pitchFamily="34" charset="0"/>
                <a:cs typeface="Tahoma" pitchFamily="34" charset="0"/>
              </a:rPr>
              <a:t>el 50.2%, de </a:t>
            </a:r>
            <a:r>
              <a:rPr lang="es-MX" sz="2000" b="1" dirty="0" smtClean="0">
                <a:latin typeface="Arial Narrow" pitchFamily="34" charset="0"/>
                <a:cs typeface="Tahoma" pitchFamily="34" charset="0"/>
              </a:rPr>
              <a:t>leguminosas</a:t>
            </a:r>
            <a:r>
              <a:rPr lang="es-MX" sz="2000" b="1" dirty="0">
                <a:latin typeface="Arial Narrow" pitchFamily="34" charset="0"/>
                <a:cs typeface="Tahoma" pitchFamily="34" charset="0"/>
              </a:rPr>
              <a:t>; el 23.5% de huevo; el 37.4% de lácteos y el  24.7% de carne.</a:t>
            </a:r>
          </a:p>
        </p:txBody>
      </p:sp>
      <p:sp>
        <p:nvSpPr>
          <p:cNvPr id="15"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extLst>
      <p:ext uri="{BB962C8B-B14F-4D97-AF65-F5344CB8AC3E}">
        <p14:creationId xmlns:p14="http://schemas.microsoft.com/office/powerpoint/2010/main" val="36075301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www.sipse.com/imagenes/28072009/28072009713399503.jpg"/>
          <p:cNvPicPr>
            <a:picLocks noChangeAspect="1" noChangeArrowheads="1"/>
          </p:cNvPicPr>
          <p:nvPr/>
        </p:nvPicPr>
        <p:blipFill>
          <a:blip r:embed="rId3" cstate="print"/>
          <a:stretch>
            <a:fillRect/>
          </a:stretch>
        </p:blipFill>
        <p:spPr bwMode="auto">
          <a:xfrm>
            <a:off x="395288" y="2132820"/>
            <a:ext cx="3747384" cy="3505980"/>
          </a:xfrm>
          <a:prstGeom prst="rect">
            <a:avLst/>
          </a:prstGeom>
          <a:noFill/>
          <a:ln>
            <a:solidFill>
              <a:schemeClr val="tx1"/>
            </a:solidFill>
          </a:ln>
          <a:scene3d>
            <a:camera prst="orthographicFront"/>
            <a:lightRig rig="threePt" dir="t"/>
          </a:scene3d>
          <a:sp3d>
            <a:bevelT/>
          </a:sp3d>
        </p:spPr>
      </p:pic>
      <p:graphicFrame>
        <p:nvGraphicFramePr>
          <p:cNvPr id="14" name="13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22"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36872"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373AEC69-56A5-4855-888A-E1CCA4D79E77}" type="slidenum">
              <a:rPr lang="es-MX" sz="1100" b="1">
                <a:solidFill>
                  <a:srgbClr val="FFFFFF"/>
                </a:solidFill>
                <a:latin typeface="Arial" charset="0"/>
              </a:rPr>
              <a:pPr/>
              <a:t>4</a:t>
            </a:fld>
            <a:endParaRPr lang="es-MX" sz="1100" b="1">
              <a:solidFill>
                <a:srgbClr val="FFFFFF"/>
              </a:solidFill>
              <a:latin typeface="Arial" charset="0"/>
            </a:endParaRPr>
          </a:p>
        </p:txBody>
      </p:sp>
      <p:sp>
        <p:nvSpPr>
          <p:cNvPr id="6" name="5 Rectángulo redondeado"/>
          <p:cNvSpPr/>
          <p:nvPr/>
        </p:nvSpPr>
        <p:spPr>
          <a:xfrm>
            <a:off x="4367750" y="3789050"/>
            <a:ext cx="45476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a:latin typeface="Arial Narrow" pitchFamily="34" charset="0"/>
                <a:cs typeface="Arial" pitchFamily="34" charset="0"/>
              </a:rPr>
              <a:t>Hogares en condición de pobreza </a:t>
            </a:r>
            <a:r>
              <a:rPr lang="es-MX" sz="2000" b="1" dirty="0" err="1" smtClean="0">
                <a:latin typeface="Arial Narrow" pitchFamily="34" charset="0"/>
                <a:cs typeface="Arial" pitchFamily="34" charset="0"/>
              </a:rPr>
              <a:t>alimen-taria</a:t>
            </a:r>
            <a:r>
              <a:rPr lang="es-MX" sz="2000" b="1" dirty="0">
                <a:latin typeface="Arial Narrow" pitchFamily="34" charset="0"/>
                <a:cs typeface="Arial" pitchFamily="34" charset="0"/>
              </a:rPr>
              <a:t>, y los de ingresos </a:t>
            </a:r>
            <a:r>
              <a:rPr lang="es-MX" sz="2000" b="1" dirty="0" smtClean="0">
                <a:latin typeface="Arial Narrow" pitchFamily="34" charset="0"/>
                <a:cs typeface="Arial" pitchFamily="34" charset="0"/>
              </a:rPr>
              <a:t>insuficientes </a:t>
            </a:r>
            <a:r>
              <a:rPr lang="es-MX" sz="2000" b="1" dirty="0">
                <a:latin typeface="Arial Narrow" pitchFamily="34" charset="0"/>
                <a:cs typeface="Arial" pitchFamily="34" charset="0"/>
              </a:rPr>
              <a:t>para invertir en el desarrollo </a:t>
            </a:r>
            <a:r>
              <a:rPr lang="es-MX" sz="2000" b="1" dirty="0" smtClean="0">
                <a:latin typeface="Arial Narrow" pitchFamily="34" charset="0"/>
                <a:cs typeface="Arial" pitchFamily="34" charset="0"/>
              </a:rPr>
              <a:t>adecuado </a:t>
            </a:r>
            <a:r>
              <a:rPr lang="es-MX" sz="2000" b="1" dirty="0">
                <a:latin typeface="Arial Narrow" pitchFamily="34" charset="0"/>
                <a:cs typeface="Arial" pitchFamily="34" charset="0"/>
              </a:rPr>
              <a:t>de las capacidades en </a:t>
            </a:r>
            <a:r>
              <a:rPr lang="es-MX" sz="2000" b="1" dirty="0" smtClean="0">
                <a:latin typeface="Arial Narrow" pitchFamily="34" charset="0"/>
                <a:cs typeface="Arial" pitchFamily="34" charset="0"/>
              </a:rPr>
              <a:t>educación</a:t>
            </a:r>
            <a:r>
              <a:rPr lang="es-MX" sz="2000" b="1" dirty="0">
                <a:latin typeface="Arial Narrow" pitchFamily="34" charset="0"/>
                <a:cs typeface="Arial" pitchFamily="34" charset="0"/>
              </a:rPr>
              <a:t>, nutrición y salud.</a:t>
            </a:r>
          </a:p>
        </p:txBody>
      </p:sp>
      <p:sp>
        <p:nvSpPr>
          <p:cNvPr id="36877" name="11 Rectángulo"/>
          <p:cNvSpPr>
            <a:spLocks noChangeArrowheads="1"/>
          </p:cNvSpPr>
          <p:nvPr/>
        </p:nvSpPr>
        <p:spPr bwMode="auto">
          <a:xfrm>
            <a:off x="276225" y="1139825"/>
            <a:ext cx="8759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MX" sz="2000" b="1" dirty="0" smtClean="0">
                <a:latin typeface="Arial Narrow" pitchFamily="34" charset="0"/>
                <a:cs typeface="Arial" charset="0"/>
              </a:rPr>
              <a:t>RO </a:t>
            </a:r>
            <a:r>
              <a:rPr lang="es-MX" sz="2000" b="1" dirty="0">
                <a:latin typeface="Arial Narrow" pitchFamily="34" charset="0"/>
                <a:cs typeface="Arial" charset="0"/>
              </a:rPr>
              <a:t>del </a:t>
            </a:r>
            <a:r>
              <a:rPr lang="es-MX" sz="2000" b="1" dirty="0" smtClean="0">
                <a:latin typeface="Arial Narrow" pitchFamily="34" charset="0"/>
                <a:cs typeface="Arial" charset="0"/>
              </a:rPr>
              <a:t>Programa de Desarrollo Humano Oportunidades (PDHO), 2010</a:t>
            </a:r>
            <a:r>
              <a:rPr lang="es-MX" sz="2000" b="1" dirty="0">
                <a:latin typeface="Arial Narrow" pitchFamily="34" charset="0"/>
                <a:cs typeface="Arial" charset="0"/>
              </a:rPr>
              <a:t>:</a:t>
            </a:r>
            <a:endParaRPr lang="es-MX" sz="2000" dirty="0">
              <a:latin typeface="Arial Narrow" pitchFamily="34" charset="0"/>
              <a:cs typeface="Arial" charset="0"/>
            </a:endParaRPr>
          </a:p>
        </p:txBody>
      </p:sp>
      <p:sp>
        <p:nvSpPr>
          <p:cNvPr id="36878" name="8 CuadroTexto"/>
          <p:cNvSpPr txBox="1">
            <a:spLocks noChangeArrowheads="1"/>
          </p:cNvSpPr>
          <p:nvPr/>
        </p:nvSpPr>
        <p:spPr bwMode="auto">
          <a:xfrm>
            <a:off x="4500563" y="115888"/>
            <a:ext cx="43211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s-MX" dirty="0"/>
          </a:p>
          <a:p>
            <a:pPr algn="r"/>
            <a:r>
              <a:rPr lang="es-MX" sz="2000" dirty="0" smtClean="0">
                <a:latin typeface="Arial" charset="0"/>
                <a:cs typeface="Arial" charset="0"/>
              </a:rPr>
              <a:t>Población objetivo</a:t>
            </a:r>
            <a:endParaRPr lang="es-MX" sz="2000" dirty="0">
              <a:latin typeface="Arial" charset="0"/>
              <a:cs typeface="Arial" charset="0"/>
            </a:endParaRPr>
          </a:p>
        </p:txBody>
      </p:sp>
      <p:sp>
        <p:nvSpPr>
          <p:cNvPr id="11"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
        <p:nvSpPr>
          <p:cNvPr id="12"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extLst>
      <p:ext uri="{BB962C8B-B14F-4D97-AF65-F5344CB8AC3E}">
        <p14:creationId xmlns:p14="http://schemas.microsoft.com/office/powerpoint/2010/main" val="38767630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8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6" name="5 Rectángulo redondeado"/>
          <p:cNvSpPr/>
          <p:nvPr/>
        </p:nvSpPr>
        <p:spPr>
          <a:xfrm>
            <a:off x="3870000" y="4824000"/>
            <a:ext cx="5567371" cy="815975"/>
          </a:xfrm>
          <a:prstGeom prst="round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s-MX" sz="2400" dirty="0" smtClean="0">
                <a:solidFill>
                  <a:schemeClr val="tx1"/>
                </a:solidFill>
                <a:latin typeface="Arial" pitchFamily="34" charset="0"/>
                <a:cs typeface="Arial" pitchFamily="34" charset="0"/>
              </a:rPr>
              <a:t>Programa de Apoyo Alimentario</a:t>
            </a:r>
          </a:p>
          <a:p>
            <a:pPr algn="ctr" fontAlgn="auto">
              <a:spcBef>
                <a:spcPts val="0"/>
              </a:spcBef>
              <a:spcAft>
                <a:spcPts val="0"/>
              </a:spcAft>
              <a:defRPr/>
            </a:pPr>
            <a:r>
              <a:rPr lang="es-MX" sz="2400" dirty="0" smtClean="0">
                <a:solidFill>
                  <a:schemeClr val="tx1"/>
                </a:solidFill>
                <a:latin typeface="Arial" pitchFamily="34" charset="0"/>
                <a:cs typeface="Arial" pitchFamily="34" charset="0"/>
              </a:rPr>
              <a:t>(PAL)</a:t>
            </a:r>
            <a:endParaRPr lang="es-ES" sz="2400" dirty="0">
              <a:solidFill>
                <a:schemeClr val="tx1"/>
              </a:solidFill>
              <a:latin typeface="Arial" pitchFamily="34" charset="0"/>
              <a:cs typeface="Arial" pitchFamily="34" charset="0"/>
            </a:endParaRPr>
          </a:p>
        </p:txBody>
      </p:sp>
      <p:sp>
        <p:nvSpPr>
          <p:cNvPr id="7"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25608"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4B309348-B86B-465E-9A3C-18E7018FEF78}" type="slidenum">
              <a:rPr lang="es-MX" sz="1100" b="1">
                <a:solidFill>
                  <a:srgbClr val="FFFFFF"/>
                </a:solidFill>
                <a:latin typeface="Arial" charset="0"/>
              </a:rPr>
              <a:pPr/>
              <a:t>5</a:t>
            </a:fld>
            <a:endParaRPr lang="es-MX" sz="1100" b="1">
              <a:solidFill>
                <a:srgbClr val="FFFFFF"/>
              </a:solidFill>
              <a:latin typeface="Arial" charset="0"/>
            </a:endParaRPr>
          </a:p>
        </p:txBody>
      </p:sp>
      <p:sp>
        <p:nvSpPr>
          <p:cNvPr id="8"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Tree>
    <p:extLst>
      <p:ext uri="{BB962C8B-B14F-4D97-AF65-F5344CB8AC3E}">
        <p14:creationId xmlns:p14="http://schemas.microsoft.com/office/powerpoint/2010/main" val="12699540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M3cmartinez\presentación\pobreza\zona-rural aislad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133600"/>
            <a:ext cx="3744912"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5" name="14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8"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49160"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53916FA9-F459-4819-BF56-53E2C3914FC3}" type="slidenum">
              <a:rPr lang="es-MX" sz="1100" b="1">
                <a:solidFill>
                  <a:srgbClr val="FFFFFF"/>
                </a:solidFill>
                <a:latin typeface="Arial" charset="0"/>
              </a:rPr>
              <a:pPr/>
              <a:t>6</a:t>
            </a:fld>
            <a:endParaRPr lang="es-MX" sz="1100" b="1">
              <a:solidFill>
                <a:srgbClr val="FFFFFF"/>
              </a:solidFill>
              <a:latin typeface="Arial" charset="0"/>
            </a:endParaRPr>
          </a:p>
        </p:txBody>
      </p:sp>
      <p:sp>
        <p:nvSpPr>
          <p:cNvPr id="49163" name="13 Rectángulo"/>
          <p:cNvSpPr>
            <a:spLocks noChangeArrowheads="1"/>
          </p:cNvSpPr>
          <p:nvPr/>
        </p:nvSpPr>
        <p:spPr bwMode="auto">
          <a:xfrm>
            <a:off x="275208" y="1131888"/>
            <a:ext cx="87614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ES" sz="2000" b="1" dirty="0" smtClean="0">
                <a:latin typeface="Arial Narrow" pitchFamily="34" charset="0"/>
                <a:cs typeface="Arial" charset="0"/>
              </a:rPr>
              <a:t>En 2003 se creó el Programa de Apoyo Alimentario (PAL) </a:t>
            </a:r>
            <a:endParaRPr lang="es-MX" sz="2000" b="1" dirty="0">
              <a:latin typeface="Arial Narrow" pitchFamily="34" charset="0"/>
            </a:endParaRPr>
          </a:p>
        </p:txBody>
      </p:sp>
      <p:sp>
        <p:nvSpPr>
          <p:cNvPr id="9" name="8 CuadroTexto"/>
          <p:cNvSpPr txBox="1">
            <a:spLocks noChangeArrowheads="1"/>
          </p:cNvSpPr>
          <p:nvPr/>
        </p:nvSpPr>
        <p:spPr bwMode="auto">
          <a:xfrm>
            <a:off x="4500563" y="115888"/>
            <a:ext cx="43211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s-MX" dirty="0"/>
          </a:p>
          <a:p>
            <a:pPr algn="r"/>
            <a:r>
              <a:rPr lang="es-MX" sz="2000" dirty="0" smtClean="0">
                <a:latin typeface="Arial" charset="0"/>
                <a:cs typeface="Arial" charset="0"/>
              </a:rPr>
              <a:t>Objetivo</a:t>
            </a:r>
            <a:endParaRPr lang="es-MX" sz="2000" dirty="0">
              <a:latin typeface="Arial" charset="0"/>
              <a:cs typeface="Arial" charset="0"/>
            </a:endParaRPr>
          </a:p>
        </p:txBody>
      </p:sp>
      <p:sp>
        <p:nvSpPr>
          <p:cNvPr id="10"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
        <p:nvSpPr>
          <p:cNvPr id="11" name="10 Rectángulo redondeado"/>
          <p:cNvSpPr/>
          <p:nvPr/>
        </p:nvSpPr>
        <p:spPr>
          <a:xfrm>
            <a:off x="4367750" y="3789050"/>
            <a:ext cx="45476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a:latin typeface="Arial Narrow" pitchFamily="34" charset="0"/>
                <a:cs typeface="Arial" pitchFamily="34" charset="0"/>
              </a:rPr>
              <a:t>Contribuir a mejorar el nivel nutricional de las familias en </a:t>
            </a:r>
            <a:r>
              <a:rPr lang="es-MX" sz="2000" b="1" spc="-100" dirty="0">
                <a:latin typeface="Arial Narrow" pitchFamily="34" charset="0"/>
                <a:cs typeface="Arial" pitchFamily="34" charset="0"/>
              </a:rPr>
              <a:t>condición</a:t>
            </a:r>
            <a:r>
              <a:rPr lang="es-MX" sz="2000" b="1" dirty="0">
                <a:latin typeface="Arial Narrow" pitchFamily="34" charset="0"/>
                <a:cs typeface="Arial" pitchFamily="34" charset="0"/>
              </a:rPr>
              <a:t> de pobreza en el medio rural, mediante el reparto de </a:t>
            </a:r>
            <a:r>
              <a:rPr lang="es-MX" sz="2000" b="1" dirty="0" err="1" smtClean="0">
                <a:latin typeface="Arial Narrow" pitchFamily="34" charset="0"/>
                <a:cs typeface="Arial" pitchFamily="34" charset="0"/>
              </a:rPr>
              <a:t>ali-mentos</a:t>
            </a:r>
            <a:r>
              <a:rPr lang="es-MX" sz="2000" b="1" dirty="0" smtClean="0">
                <a:latin typeface="Arial Narrow" pitchFamily="34" charset="0"/>
                <a:cs typeface="Arial" pitchFamily="34" charset="0"/>
              </a:rPr>
              <a:t> </a:t>
            </a:r>
            <a:r>
              <a:rPr lang="es-MX" sz="2000" b="1" dirty="0">
                <a:latin typeface="Arial Narrow" pitchFamily="34" charset="0"/>
                <a:cs typeface="Arial" pitchFamily="34" charset="0"/>
              </a:rPr>
              <a:t>y la entrega de subsidios </a:t>
            </a:r>
            <a:r>
              <a:rPr lang="es-MX" sz="2000" b="1" dirty="0" err="1" smtClean="0">
                <a:latin typeface="Arial Narrow" pitchFamily="34" charset="0"/>
                <a:cs typeface="Arial" pitchFamily="34" charset="0"/>
              </a:rPr>
              <a:t>pecu-niarios</a:t>
            </a:r>
            <a:r>
              <a:rPr lang="es-MX" sz="2000" b="1" dirty="0">
                <a:latin typeface="Arial Narrow" pitchFamily="34" charset="0"/>
                <a:cs typeface="Arial" pitchFamily="34" charset="0"/>
              </a:rPr>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descr="\\M3cmartinez\presentación\otras\Imagen4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813" y="2133600"/>
            <a:ext cx="3735387"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10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8"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51214"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56D31E49-2E10-46CD-AE3F-4BC2FD909417}" type="slidenum">
              <a:rPr lang="es-MX" sz="1100" b="1">
                <a:solidFill>
                  <a:srgbClr val="FFFFFF"/>
                </a:solidFill>
                <a:latin typeface="Arial" charset="0"/>
              </a:rPr>
              <a:pPr/>
              <a:t>7</a:t>
            </a:fld>
            <a:endParaRPr lang="es-MX" sz="1100" b="1">
              <a:solidFill>
                <a:srgbClr val="FFFFFF"/>
              </a:solidFill>
              <a:latin typeface="Arial" charset="0"/>
            </a:endParaRPr>
          </a:p>
        </p:txBody>
      </p:sp>
      <p:sp>
        <p:nvSpPr>
          <p:cNvPr id="10" name="9 CuadroTexto"/>
          <p:cNvSpPr txBox="1">
            <a:spLocks noChangeArrowheads="1"/>
          </p:cNvSpPr>
          <p:nvPr/>
        </p:nvSpPr>
        <p:spPr bwMode="auto">
          <a:xfrm>
            <a:off x="4500563" y="115888"/>
            <a:ext cx="43211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s-MX" dirty="0"/>
          </a:p>
          <a:p>
            <a:pPr algn="r"/>
            <a:r>
              <a:rPr lang="es-MX" sz="2000" dirty="0" smtClean="0">
                <a:latin typeface="Arial" charset="0"/>
                <a:cs typeface="Arial" charset="0"/>
              </a:rPr>
              <a:t>Localidades objetivo</a:t>
            </a:r>
            <a:endParaRPr lang="es-MX" sz="2000" dirty="0">
              <a:latin typeface="Arial" charset="0"/>
              <a:cs typeface="Arial" charset="0"/>
            </a:endParaRPr>
          </a:p>
        </p:txBody>
      </p:sp>
      <p:sp>
        <p:nvSpPr>
          <p:cNvPr id="12"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
        <p:nvSpPr>
          <p:cNvPr id="14" name="13 Rectángulo"/>
          <p:cNvSpPr>
            <a:spLocks noChangeArrowheads="1"/>
          </p:cNvSpPr>
          <p:nvPr/>
        </p:nvSpPr>
        <p:spPr bwMode="auto">
          <a:xfrm>
            <a:off x="275208" y="1131888"/>
            <a:ext cx="87614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ES" sz="2000" b="1" dirty="0">
                <a:latin typeface="Arial Narrow" pitchFamily="34" charset="0"/>
                <a:cs typeface="Arial" charset="0"/>
              </a:rPr>
              <a:t>RO del Programa de Apoyo Alimentario (PAL), 2003: </a:t>
            </a:r>
            <a:endParaRPr lang="es-MX" sz="2000" b="1" dirty="0">
              <a:latin typeface="Arial Narrow" pitchFamily="34" charset="0"/>
            </a:endParaRPr>
          </a:p>
        </p:txBody>
      </p:sp>
      <p:sp>
        <p:nvSpPr>
          <p:cNvPr id="15" name="14 Rectángulo redondeado"/>
          <p:cNvSpPr/>
          <p:nvPr/>
        </p:nvSpPr>
        <p:spPr>
          <a:xfrm>
            <a:off x="4367750" y="3789050"/>
            <a:ext cx="454765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a:latin typeface="Arial Narrow" pitchFamily="34" charset="0"/>
                <a:cs typeface="Arial" pitchFamily="34" charset="0"/>
              </a:rPr>
              <a:t>Localidades de menos de 2,500 habitan-</a:t>
            </a:r>
            <a:r>
              <a:rPr lang="es-MX" sz="2000" b="1" dirty="0" err="1">
                <a:latin typeface="Arial Narrow" pitchFamily="34" charset="0"/>
                <a:cs typeface="Arial" pitchFamily="34" charset="0"/>
              </a:rPr>
              <a:t>tes</a:t>
            </a:r>
            <a:r>
              <a:rPr lang="es-MX" sz="2000" b="1" dirty="0">
                <a:latin typeface="Arial Narrow" pitchFamily="34" charset="0"/>
                <a:cs typeface="Arial" pitchFamily="34" charset="0"/>
              </a:rPr>
              <a:t> de alta y muy alta margina</a:t>
            </a:r>
            <a:r>
              <a:rPr lang="es-MX" sz="2000" b="1" spc="-150" dirty="0">
                <a:latin typeface="Arial Narrow" pitchFamily="34" charset="0"/>
                <a:cs typeface="Arial" pitchFamily="34" charset="0"/>
              </a:rPr>
              <a:t>ci</a:t>
            </a:r>
            <a:r>
              <a:rPr lang="es-MX" sz="2000" b="1" dirty="0">
                <a:latin typeface="Arial Narrow" pitchFamily="34" charset="0"/>
                <a:cs typeface="Arial" pitchFamily="34" charset="0"/>
              </a:rPr>
              <a:t>ón que no reciben beneficios de otros pro</a:t>
            </a:r>
            <a:r>
              <a:rPr lang="es-MX" sz="2000" b="1" spc="-150" dirty="0">
                <a:latin typeface="Arial Narrow" pitchFamily="34" charset="0"/>
                <a:cs typeface="Arial" pitchFamily="34" charset="0"/>
              </a:rPr>
              <a:t>g</a:t>
            </a:r>
            <a:r>
              <a:rPr lang="es-MX" sz="2000" b="1" dirty="0">
                <a:latin typeface="Arial Narrow" pitchFamily="34" charset="0"/>
                <a:cs typeface="Arial" pitchFamily="34" charset="0"/>
              </a:rPr>
              <a:t>r</a:t>
            </a:r>
            <a:r>
              <a:rPr lang="es-MX" sz="2000" b="1" spc="-150" dirty="0">
                <a:latin typeface="Arial Narrow" pitchFamily="34" charset="0"/>
                <a:cs typeface="Arial" pitchFamily="34" charset="0"/>
              </a:rPr>
              <a:t>a</a:t>
            </a:r>
            <a:r>
              <a:rPr lang="es-MX" sz="2000" b="1" dirty="0">
                <a:latin typeface="Arial Narrow" pitchFamily="34" charset="0"/>
                <a:cs typeface="Arial" pitchFamily="34" charset="0"/>
              </a:rPr>
              <a:t>mas alimentarios del Gobierno Federal.</a:t>
            </a:r>
          </a:p>
        </p:txBody>
      </p:sp>
      <p:sp>
        <p:nvSpPr>
          <p:cNvPr id="13"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smtClean="0">
                <a:latin typeface="Arial Narrow" pitchFamily="34" charset="0"/>
              </a:rPr>
              <a:t>RO: </a:t>
            </a:r>
            <a:r>
              <a:rPr lang="es-MX" sz="1100" dirty="0">
                <a:latin typeface="Arial Narrow" pitchFamily="34" charset="0"/>
              </a:rPr>
              <a:t>Reglas de </a:t>
            </a:r>
            <a:r>
              <a:rPr lang="es-MX" sz="1100" dirty="0" smtClean="0">
                <a:latin typeface="Arial Narrow" pitchFamily="34" charset="0"/>
              </a:rPr>
              <a:t>Operación.</a:t>
            </a:r>
            <a:endParaRPr lang="es-MX" sz="1100" dirty="0">
              <a:latin typeface="Arial Narrow"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veracruzinforma.com.mx/wp-content/uploads/2012/07/Abasto-Dicons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133600"/>
            <a:ext cx="3748344" cy="3505200"/>
          </a:xfrm>
          <a:prstGeom prst="rect">
            <a:avLst/>
          </a:prstGeom>
          <a:noFill/>
          <a:ln>
            <a:solidFill>
              <a:srgbClr val="002060"/>
            </a:solidFill>
          </a:ln>
          <a:extLst>
            <a:ext uri="{909E8E84-426E-40DD-AFC4-6F175D3DCCD1}">
              <a14:hiddenFill xmlns:a14="http://schemas.microsoft.com/office/drawing/2010/main">
                <a:solidFill>
                  <a:srgbClr val="FFFFFF"/>
                </a:solidFill>
              </a14:hiddenFill>
            </a:ext>
          </a:extLst>
        </p:spPr>
      </p:pic>
      <p:graphicFrame>
        <p:nvGraphicFramePr>
          <p:cNvPr id="13" name="12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9"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52232"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FE5079DC-3750-41A3-BB6F-BB0009199A1C}" type="slidenum">
              <a:rPr lang="es-MX" sz="1100" b="1">
                <a:solidFill>
                  <a:srgbClr val="FFFFFF"/>
                </a:solidFill>
                <a:latin typeface="Arial" charset="0"/>
              </a:rPr>
              <a:pPr/>
              <a:t>8</a:t>
            </a:fld>
            <a:endParaRPr lang="es-MX" sz="1100" b="1">
              <a:solidFill>
                <a:srgbClr val="FFFFFF"/>
              </a:solidFill>
              <a:latin typeface="Arial" charset="0"/>
            </a:endParaRPr>
          </a:p>
        </p:txBody>
      </p:sp>
      <p:sp>
        <p:nvSpPr>
          <p:cNvPr id="52234" name="10 CuadroTexto"/>
          <p:cNvSpPr txBox="1">
            <a:spLocks noChangeArrowheads="1"/>
          </p:cNvSpPr>
          <p:nvPr/>
        </p:nvSpPr>
        <p:spPr bwMode="auto">
          <a:xfrm>
            <a:off x="4500563" y="123825"/>
            <a:ext cx="4321175"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s-MX" dirty="0"/>
          </a:p>
          <a:p>
            <a:pPr algn="r"/>
            <a:r>
              <a:rPr lang="es-MX" sz="2000" dirty="0" smtClean="0">
                <a:latin typeface="Arial" charset="0"/>
                <a:cs typeface="Arial" charset="0"/>
              </a:rPr>
              <a:t>Instancia ejecutora</a:t>
            </a:r>
            <a:endParaRPr lang="es-MX" sz="2000" dirty="0">
              <a:latin typeface="Arial" charset="0"/>
              <a:cs typeface="Arial" charset="0"/>
            </a:endParaRPr>
          </a:p>
        </p:txBody>
      </p:sp>
      <p:sp>
        <p:nvSpPr>
          <p:cNvPr id="12" name="11 Rectángulo redondeado"/>
          <p:cNvSpPr/>
          <p:nvPr/>
        </p:nvSpPr>
        <p:spPr>
          <a:xfrm>
            <a:off x="4393150" y="3789050"/>
            <a:ext cx="449933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smtClean="0">
                <a:latin typeface="Arial Narrow" pitchFamily="34" charset="0"/>
                <a:cs typeface="Arial" pitchFamily="34" charset="0"/>
              </a:rPr>
              <a:t>Ya </a:t>
            </a:r>
            <a:r>
              <a:rPr lang="es-MX" sz="2000" b="1" dirty="0">
                <a:latin typeface="Arial Narrow" pitchFamily="34" charset="0"/>
                <a:cs typeface="Arial" pitchFamily="34" charset="0"/>
              </a:rPr>
              <a:t>que contaba con una red de </a:t>
            </a:r>
            <a:r>
              <a:rPr lang="es-MX" sz="2000" b="1" dirty="0" err="1" smtClean="0">
                <a:latin typeface="Arial Narrow" pitchFamily="34" charset="0"/>
                <a:cs typeface="Arial" pitchFamily="34" charset="0"/>
              </a:rPr>
              <a:t>distribu-ción</a:t>
            </a:r>
            <a:r>
              <a:rPr lang="es-MX" sz="2000" b="1" dirty="0" smtClean="0">
                <a:latin typeface="Arial Narrow" pitchFamily="34" charset="0"/>
                <a:cs typeface="Arial" pitchFamily="34" charset="0"/>
              </a:rPr>
              <a:t> </a:t>
            </a:r>
            <a:r>
              <a:rPr lang="es-MX" sz="2000" b="1" dirty="0">
                <a:latin typeface="Arial Narrow" pitchFamily="34" charset="0"/>
                <a:cs typeface="Arial" pitchFamily="34" charset="0"/>
              </a:rPr>
              <a:t>y con la infraestructura de </a:t>
            </a:r>
            <a:r>
              <a:rPr lang="es-MX" sz="2000" b="1" dirty="0" err="1" smtClean="0">
                <a:latin typeface="Arial Narrow" pitchFamily="34" charset="0"/>
                <a:cs typeface="Arial" pitchFamily="34" charset="0"/>
              </a:rPr>
              <a:t>almace-nes</a:t>
            </a:r>
            <a:r>
              <a:rPr lang="es-MX" sz="2000" b="1" dirty="0">
                <a:latin typeface="Arial Narrow" pitchFamily="34" charset="0"/>
                <a:cs typeface="Arial" pitchFamily="34" charset="0"/>
              </a:rPr>
              <a:t>, </a:t>
            </a:r>
            <a:r>
              <a:rPr lang="es-MX" sz="2000" b="1" dirty="0" smtClean="0">
                <a:latin typeface="Arial Narrow" pitchFamily="34" charset="0"/>
                <a:cs typeface="Arial" pitchFamily="34" charset="0"/>
              </a:rPr>
              <a:t>tiendas </a:t>
            </a:r>
            <a:r>
              <a:rPr lang="es-MX" sz="2000" b="1" dirty="0">
                <a:latin typeface="Arial Narrow" pitchFamily="34" charset="0"/>
                <a:cs typeface="Arial" pitchFamily="34" charset="0"/>
              </a:rPr>
              <a:t>y transporte para operar en zonas rurales.</a:t>
            </a:r>
          </a:p>
        </p:txBody>
      </p:sp>
      <p:sp>
        <p:nvSpPr>
          <p:cNvPr id="11"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
        <p:nvSpPr>
          <p:cNvPr id="14" name="13 Rectángulo"/>
          <p:cNvSpPr>
            <a:spLocks noChangeArrowheads="1"/>
          </p:cNvSpPr>
          <p:nvPr/>
        </p:nvSpPr>
        <p:spPr bwMode="auto">
          <a:xfrm>
            <a:off x="275208" y="1131888"/>
            <a:ext cx="87614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es-ES" sz="2000" b="1" dirty="0" smtClean="0">
                <a:latin typeface="Arial Narrow" pitchFamily="34" charset="0"/>
                <a:cs typeface="Arial" charset="0"/>
              </a:rPr>
              <a:t>De 2004 a 2009, </a:t>
            </a:r>
            <a:r>
              <a:rPr lang="es-MX" sz="2000" b="1" dirty="0">
                <a:latin typeface="Arial Narrow" pitchFamily="34" charset="0"/>
                <a:cs typeface="Arial" pitchFamily="34" charset="0"/>
              </a:rPr>
              <a:t>DICONSA instrumentó el </a:t>
            </a:r>
            <a:r>
              <a:rPr lang="es-ES" sz="2000" b="1" dirty="0">
                <a:latin typeface="Arial Narrow" pitchFamily="34" charset="0"/>
                <a:cs typeface="Arial" charset="0"/>
              </a:rPr>
              <a:t>Programa de Apoyo Alimentario (PAL)</a:t>
            </a:r>
            <a:endParaRPr lang="es-MX" sz="2000" b="1" dirty="0">
              <a:latin typeface="Arial Narrow"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133600"/>
            <a:ext cx="3744912" cy="3505200"/>
          </a:xfrm>
          <a:prstGeom prst="rect">
            <a:avLst/>
          </a:prstGeom>
          <a:solidFill>
            <a:schemeClr val="bg1"/>
          </a:solidFill>
          <a:ln w="9525">
            <a:solidFill>
              <a:schemeClr val="tx1"/>
            </a:solidFill>
            <a:miter lim="800000"/>
            <a:headEnd/>
            <a:tailEnd/>
          </a:ln>
        </p:spPr>
      </p:pic>
      <p:graphicFrame>
        <p:nvGraphicFramePr>
          <p:cNvPr id="14" name="13 Tabla"/>
          <p:cNvGraphicFramePr>
            <a:graphicFrameLocks noGrp="1"/>
          </p:cNvGraphicFramePr>
          <p:nvPr/>
        </p:nvGraphicFramePr>
        <p:xfrm>
          <a:off x="-3175" y="6462713"/>
          <a:ext cx="9144000" cy="422276"/>
        </p:xfrm>
        <a:graphic>
          <a:graphicData uri="http://schemas.openxmlformats.org/drawingml/2006/table">
            <a:tbl>
              <a:tblPr firstRow="1" bandRow="1"/>
              <a:tblGrid>
                <a:gridCol w="9144000"/>
              </a:tblGrid>
              <a:tr h="127137">
                <a:tc>
                  <a:txBody>
                    <a:bodyPr/>
                    <a:lstStyle>
                      <a:defPPr>
                        <a:defRPr lang="es-MX"/>
                      </a:defPPr>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endParaRPr lang="es-MX" sz="100" dirty="0"/>
                    </a:p>
                  </a:txBody>
                  <a:tcPr marT="45651" marB="45651">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E93AA"/>
                    </a:solidFill>
                  </a:tcPr>
                </a:tc>
              </a:tr>
              <a:tr h="145299">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435579"/>
                    </a:solidFill>
                  </a:tcPr>
                </a:tc>
              </a:tr>
              <a:tr h="149840">
                <a:tc>
                  <a:txBody>
                    <a:bodyPr/>
                    <a:lstStyle>
                      <a:defPPr>
                        <a:defRPr lang="es-MX"/>
                      </a:defPPr>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es-MX" sz="100" dirty="0"/>
                    </a:p>
                  </a:txBody>
                  <a:tcPr marT="45651" marB="45651">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204E"/>
                    </a:solidFill>
                  </a:tcPr>
                </a:tc>
              </a:tr>
            </a:tbl>
          </a:graphicData>
        </a:graphic>
      </p:graphicFrame>
      <p:sp>
        <p:nvSpPr>
          <p:cNvPr id="18" name="Line 4"/>
          <p:cNvSpPr>
            <a:spLocks noChangeShapeType="1"/>
          </p:cNvSpPr>
          <p:nvPr/>
        </p:nvSpPr>
        <p:spPr bwMode="auto">
          <a:xfrm>
            <a:off x="282575" y="723900"/>
            <a:ext cx="8642350" cy="0"/>
          </a:xfrm>
          <a:prstGeom prst="line">
            <a:avLst/>
          </a:prstGeom>
          <a:noFill/>
          <a:ln w="38100">
            <a:solidFill>
              <a:srgbClr val="00204E">
                <a:lumMod val="75000"/>
                <a:lumOff val="25000"/>
              </a:srgbClr>
            </a:solidFill>
            <a:round/>
            <a:headEnd/>
            <a:tailEnd/>
          </a:ln>
        </p:spPr>
        <p:txBody>
          <a:bodyPr/>
          <a:lstStyle/>
          <a:p>
            <a:pPr fontAlgn="auto">
              <a:spcBef>
                <a:spcPts val="0"/>
              </a:spcBef>
              <a:spcAft>
                <a:spcPts val="0"/>
              </a:spcAft>
              <a:defRPr/>
            </a:pPr>
            <a:endParaRPr lang="es-MX" kern="0" dirty="0">
              <a:solidFill>
                <a:prstClr val="black"/>
              </a:solidFill>
              <a:latin typeface="Calibri"/>
            </a:endParaRPr>
          </a:p>
        </p:txBody>
      </p:sp>
      <p:sp>
        <p:nvSpPr>
          <p:cNvPr id="53256" name="6 Marcador de número de diapositiva"/>
          <p:cNvSpPr txBox="1">
            <a:spLocks/>
          </p:cNvSpPr>
          <p:nvPr/>
        </p:nvSpPr>
        <p:spPr bwMode="auto">
          <a:xfrm>
            <a:off x="8150225" y="6581775"/>
            <a:ext cx="9191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s-MX" sz="1100" b="1">
                <a:solidFill>
                  <a:srgbClr val="FFFFFF"/>
                </a:solidFill>
                <a:latin typeface="Arial" charset="0"/>
              </a:rPr>
              <a:t>ASF | </a:t>
            </a:r>
            <a:fld id="{F73C1E7F-0552-4A56-81C0-EB96952914F4}" type="slidenum">
              <a:rPr lang="es-MX" sz="1100" b="1">
                <a:solidFill>
                  <a:srgbClr val="FFFFFF"/>
                </a:solidFill>
                <a:latin typeface="Arial" charset="0"/>
              </a:rPr>
              <a:pPr/>
              <a:t>9</a:t>
            </a:fld>
            <a:endParaRPr lang="es-MX" sz="1100" b="1">
              <a:solidFill>
                <a:srgbClr val="FFFFFF"/>
              </a:solidFill>
              <a:latin typeface="Arial" charset="0"/>
            </a:endParaRPr>
          </a:p>
        </p:txBody>
      </p:sp>
      <p:sp>
        <p:nvSpPr>
          <p:cNvPr id="15" name="14 Rectángulo redondeado"/>
          <p:cNvSpPr/>
          <p:nvPr/>
        </p:nvSpPr>
        <p:spPr>
          <a:xfrm>
            <a:off x="4393150" y="3789050"/>
            <a:ext cx="4499330" cy="2000264"/>
          </a:xfrm>
          <a:prstGeom prst="roundRect">
            <a:avLst/>
          </a:prstGeom>
          <a:noFill/>
          <a:ln w="25400" cap="flat" cmpd="sng" algn="ctr">
            <a:noFill/>
            <a:prstDash val="solid"/>
          </a:ln>
          <a:effectLst/>
          <a:scene3d>
            <a:camera prst="orthographicFront"/>
            <a:lightRig rig="threePt" dir="t"/>
          </a:scene3d>
          <a:sp3d>
            <a:bevelT/>
          </a:sp3d>
        </p:spPr>
        <p:txBody>
          <a:bodyPr anchor="b"/>
          <a:lstStyle/>
          <a:p>
            <a:pPr algn="just" fontAlgn="auto">
              <a:spcBef>
                <a:spcPts val="0"/>
              </a:spcBef>
              <a:spcAft>
                <a:spcPts val="0"/>
              </a:spcAft>
              <a:defRPr/>
            </a:pPr>
            <a:r>
              <a:rPr lang="es-MX" sz="2000" b="1" dirty="0">
                <a:latin typeface="Arial Narrow" pitchFamily="34" charset="0"/>
              </a:rPr>
              <a:t>G</a:t>
            </a:r>
            <a:r>
              <a:rPr lang="es-MX" sz="2000" b="1" dirty="0" smtClean="0">
                <a:latin typeface="Arial Narrow" pitchFamily="34" charset="0"/>
              </a:rPr>
              <a:t>enerar </a:t>
            </a:r>
            <a:r>
              <a:rPr lang="es-MX" sz="2000" b="1" dirty="0">
                <a:latin typeface="Arial Narrow" pitchFamily="34" charset="0"/>
              </a:rPr>
              <a:t>economías de escala y optimizar y eficientar el uso de recursos para su operación.</a:t>
            </a:r>
            <a:endParaRPr lang="es-MX" sz="2000" b="1" dirty="0">
              <a:latin typeface="Arial Narrow" pitchFamily="34" charset="0"/>
              <a:cs typeface="Arial" pitchFamily="34" charset="0"/>
            </a:endParaRPr>
          </a:p>
        </p:txBody>
      </p:sp>
      <p:sp>
        <p:nvSpPr>
          <p:cNvPr id="10" name="AutoShape 8"/>
          <p:cNvSpPr>
            <a:spLocks noChangeArrowheads="1"/>
          </p:cNvSpPr>
          <p:nvPr/>
        </p:nvSpPr>
        <p:spPr bwMode="auto">
          <a:xfrm>
            <a:off x="250824" y="188913"/>
            <a:ext cx="4825245" cy="738187"/>
          </a:xfrm>
          <a:prstGeom prst="roundRect">
            <a:avLst>
              <a:gd name="adj" fmla="val 16667"/>
            </a:avLst>
          </a:prstGeom>
          <a:noFill/>
          <a:ln>
            <a:noFill/>
            <a:headEnd/>
            <a:tailEnd/>
          </a:ln>
        </p:spPr>
        <p:style>
          <a:lnRef idx="1">
            <a:schemeClr val="accent1"/>
          </a:lnRef>
          <a:fillRef idx="3">
            <a:schemeClr val="accent1"/>
          </a:fillRef>
          <a:effectRef idx="2">
            <a:schemeClr val="accent1"/>
          </a:effectRef>
          <a:fontRef idx="minor">
            <a:schemeClr val="lt1"/>
          </a:fontRef>
        </p:style>
        <p:txBody>
          <a:bodyPr anchor="ctr"/>
          <a:lstStyle/>
          <a:p>
            <a:pPr>
              <a:spcBef>
                <a:spcPct val="50000"/>
              </a:spcBef>
            </a:pPr>
            <a:r>
              <a:rPr lang="es-ES" sz="2200" dirty="0" smtClean="0">
                <a:solidFill>
                  <a:schemeClr val="tx1"/>
                </a:solidFill>
                <a:latin typeface="Arial Narrow" pitchFamily="34" charset="0"/>
                <a:cs typeface="Arial" charset="0"/>
              </a:rPr>
              <a:t>II. Política pública</a:t>
            </a:r>
            <a:endParaRPr lang="es-MX" sz="2200" b="1" dirty="0">
              <a:solidFill>
                <a:schemeClr val="tx1"/>
              </a:solidFill>
              <a:latin typeface="Arial Narrow" pitchFamily="34" charset="0"/>
              <a:cs typeface="Arial" charset="0"/>
            </a:endParaRPr>
          </a:p>
        </p:txBody>
      </p:sp>
      <p:sp>
        <p:nvSpPr>
          <p:cNvPr id="11" name="10 Rectángulo"/>
          <p:cNvSpPr>
            <a:spLocks noChangeArrowheads="1"/>
          </p:cNvSpPr>
          <p:nvPr/>
        </p:nvSpPr>
        <p:spPr bwMode="auto">
          <a:xfrm>
            <a:off x="275208" y="1131888"/>
            <a:ext cx="854494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s-MX" sz="2000" b="1" dirty="0">
                <a:latin typeface="Arial Narrow" pitchFamily="34" charset="0"/>
                <a:cs typeface="Arial" charset="0"/>
              </a:rPr>
              <a:t>En 2010, el PAL dejó de estar a cargo de DICONSA para ser operado por la CNPDHO, a fin </a:t>
            </a:r>
            <a:r>
              <a:rPr lang="es-MX" sz="2000" b="1" dirty="0" smtClean="0">
                <a:latin typeface="Arial Narrow" pitchFamily="34" charset="0"/>
                <a:cs typeface="Arial" charset="0"/>
              </a:rPr>
              <a:t>de</a:t>
            </a:r>
            <a:r>
              <a:rPr lang="es-ES" sz="2000" b="1" dirty="0" smtClean="0">
                <a:latin typeface="Arial Narrow" pitchFamily="34" charset="0"/>
                <a:cs typeface="Arial" charset="0"/>
              </a:rPr>
              <a:t>: </a:t>
            </a:r>
            <a:endParaRPr lang="es-MX" sz="2000" b="1" dirty="0">
              <a:latin typeface="Arial Narrow" pitchFamily="34" charset="0"/>
            </a:endParaRPr>
          </a:p>
        </p:txBody>
      </p:sp>
      <p:sp>
        <p:nvSpPr>
          <p:cNvPr id="13" name="5 CuadroTexto"/>
          <p:cNvSpPr txBox="1">
            <a:spLocks noChangeArrowheads="1"/>
          </p:cNvSpPr>
          <p:nvPr/>
        </p:nvSpPr>
        <p:spPr bwMode="auto">
          <a:xfrm>
            <a:off x="198000" y="6165304"/>
            <a:ext cx="792162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0">
            <a:spAutoFit/>
          </a:bodyPr>
          <a:lstStyle>
            <a:lvl1pPr marL="93663">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r>
              <a:rPr lang="es-MX" sz="1100" dirty="0">
                <a:latin typeface="Arial Narrow" pitchFamily="34" charset="0"/>
              </a:rPr>
              <a:t>CNPDHO: Coordinación Nacional del Programa de Desarrollo Humano Oportunidades.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nstitucion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sonalizado 5">
    <a:dk1>
      <a:sysClr val="windowText" lastClr="000000"/>
    </a:dk1>
    <a:lt1>
      <a:sysClr val="window" lastClr="FFFFFF"/>
    </a:lt1>
    <a:dk2>
      <a:srgbClr val="666666"/>
    </a:dk2>
    <a:lt2>
      <a:srgbClr val="D2D2D2"/>
    </a:lt2>
    <a:accent1>
      <a:srgbClr val="3D6E30"/>
    </a:accent1>
    <a:accent2>
      <a:srgbClr val="4FAA3A"/>
    </a:accent2>
    <a:accent3>
      <a:srgbClr val="9C007F"/>
    </a:accent3>
    <a:accent4>
      <a:srgbClr val="68007F"/>
    </a:accent4>
    <a:accent5>
      <a:srgbClr val="005BD3"/>
    </a:accent5>
    <a:accent6>
      <a:srgbClr val="3B702E"/>
    </a:accent6>
    <a:hlink>
      <a:srgbClr val="3D6E30"/>
    </a:hlink>
    <a:folHlink>
      <a:srgbClr val="2D8329"/>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ppt/theme/themeOverride2.xml><?xml version="1.0" encoding="utf-8"?>
<a:themeOverride xmlns:a="http://schemas.openxmlformats.org/drawingml/2006/main">
  <a:clrScheme name="Personalizado 5">
    <a:dk1>
      <a:sysClr val="windowText" lastClr="000000"/>
    </a:dk1>
    <a:lt1>
      <a:sysClr val="window" lastClr="FFFFFF"/>
    </a:lt1>
    <a:dk2>
      <a:srgbClr val="666666"/>
    </a:dk2>
    <a:lt2>
      <a:srgbClr val="D2D2D2"/>
    </a:lt2>
    <a:accent1>
      <a:srgbClr val="3D6E30"/>
    </a:accent1>
    <a:accent2>
      <a:srgbClr val="4FAA3A"/>
    </a:accent2>
    <a:accent3>
      <a:srgbClr val="9C007F"/>
    </a:accent3>
    <a:accent4>
      <a:srgbClr val="68007F"/>
    </a:accent4>
    <a:accent5>
      <a:srgbClr val="005BD3"/>
    </a:accent5>
    <a:accent6>
      <a:srgbClr val="3B702E"/>
    </a:accent6>
    <a:hlink>
      <a:srgbClr val="3D6E30"/>
    </a:hlink>
    <a:folHlink>
      <a:srgbClr val="2D8329"/>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9917</TotalTime>
  <Words>1866</Words>
  <Application>Microsoft Office PowerPoint</Application>
  <PresentationFormat>Presentación en pantalla (4:3)</PresentationFormat>
  <Paragraphs>277</Paragraphs>
  <Slides>30</Slides>
  <Notes>17</Notes>
  <HiddenSlides>0</HiddenSlides>
  <MMClips>2</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institucional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Auditoría Superior de la Federación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Dirección General de Sistemas</dc:creator>
  <cp:lastModifiedBy>Roberto Jose Dominguez Moro</cp:lastModifiedBy>
  <cp:revision>986</cp:revision>
  <cp:lastPrinted>2013-05-08T16:32:24Z</cp:lastPrinted>
  <dcterms:created xsi:type="dcterms:W3CDTF">2012-10-19T23:10:11Z</dcterms:created>
  <dcterms:modified xsi:type="dcterms:W3CDTF">2013-05-09T15:01:53Z</dcterms:modified>
</cp:coreProperties>
</file>