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Override5.xml" ContentType="application/vnd.openxmlformats-officedocument.themeOverride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charts/chart7.xml" ContentType="application/vnd.openxmlformats-officedocument.drawingml.chart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Default Extension="xlsx" ContentType="application/vnd.openxmlformats-officedocument.spreadsheetml.sheet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charts/chart8.xml" ContentType="application/vnd.openxmlformats-officedocument.drawingml.chart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Default Extension="gif" ContentType="image/gif"/>
  <Override PartName="/ppt/charts/chart6.xml" ContentType="application/vnd.openxmlformats-officedocument.drawingml.chart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Default Extension="wmf" ContentType="image/x-wmf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notesSlides/notesSlide18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charts/chart9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theme/theme4.xml" ContentType="application/vnd.openxmlformats-officedocument.them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7" r:id="rId1"/>
    <p:sldMasterId id="2147484025" r:id="rId2"/>
  </p:sldMasterIdLst>
  <p:notesMasterIdLst>
    <p:notesMasterId r:id="rId47"/>
  </p:notesMasterIdLst>
  <p:handoutMasterIdLst>
    <p:handoutMasterId r:id="rId48"/>
  </p:handoutMasterIdLst>
  <p:sldIdLst>
    <p:sldId id="3230" r:id="rId3"/>
    <p:sldId id="3276" r:id="rId4"/>
    <p:sldId id="3240" r:id="rId5"/>
    <p:sldId id="3241" r:id="rId6"/>
    <p:sldId id="3242" r:id="rId7"/>
    <p:sldId id="3244" r:id="rId8"/>
    <p:sldId id="3269" r:id="rId9"/>
    <p:sldId id="3271" r:id="rId10"/>
    <p:sldId id="3285" r:id="rId11"/>
    <p:sldId id="3264" r:id="rId12"/>
    <p:sldId id="3277" r:id="rId13"/>
    <p:sldId id="3278" r:id="rId14"/>
    <p:sldId id="3286" r:id="rId15"/>
    <p:sldId id="3287" r:id="rId16"/>
    <p:sldId id="3288" r:id="rId17"/>
    <p:sldId id="3289" r:id="rId18"/>
    <p:sldId id="3337" r:id="rId19"/>
    <p:sldId id="3291" r:id="rId20"/>
    <p:sldId id="3292" r:id="rId21"/>
    <p:sldId id="3293" r:id="rId22"/>
    <p:sldId id="3341" r:id="rId23"/>
    <p:sldId id="3297" r:id="rId24"/>
    <p:sldId id="3299" r:id="rId25"/>
    <p:sldId id="3301" r:id="rId26"/>
    <p:sldId id="3304" r:id="rId27"/>
    <p:sldId id="3305" r:id="rId28"/>
    <p:sldId id="3306" r:id="rId29"/>
    <p:sldId id="3307" r:id="rId30"/>
    <p:sldId id="3308" r:id="rId31"/>
    <p:sldId id="3312" r:id="rId32"/>
    <p:sldId id="3315" r:id="rId33"/>
    <p:sldId id="3317" r:id="rId34"/>
    <p:sldId id="3339" r:id="rId35"/>
    <p:sldId id="3338" r:id="rId36"/>
    <p:sldId id="3324" r:id="rId37"/>
    <p:sldId id="3326" r:id="rId38"/>
    <p:sldId id="3327" r:id="rId39"/>
    <p:sldId id="3328" r:id="rId40"/>
    <p:sldId id="3329" r:id="rId41"/>
    <p:sldId id="3330" r:id="rId42"/>
    <p:sldId id="3331" r:id="rId43"/>
    <p:sldId id="3332" r:id="rId44"/>
    <p:sldId id="3333" r:id="rId45"/>
    <p:sldId id="3336" r:id="rId46"/>
  </p:sldIdLst>
  <p:sldSz cx="9144000" cy="6858000" type="screen4x3"/>
  <p:notesSz cx="7010400" cy="9296400"/>
  <p:defaultTextStyle>
    <a:defPPr>
      <a:defRPr lang="es-MX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4E"/>
    <a:srgbClr val="77933C"/>
    <a:srgbClr val="558ED5"/>
    <a:srgbClr val="31719C"/>
    <a:srgbClr val="F20000"/>
    <a:srgbClr val="000000"/>
    <a:srgbClr val="130448"/>
    <a:srgbClr val="FF1D1D"/>
    <a:srgbClr val="00CC00"/>
    <a:srgbClr val="FFCC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Estilo oscuro 1 - Énfasis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6" autoAdjust="0"/>
    <p:restoredTop sz="95951" autoAdjust="0"/>
  </p:normalViewPr>
  <p:slideViewPr>
    <p:cSldViewPr snapToGrid="0">
      <p:cViewPr>
        <p:scale>
          <a:sx n="75" d="100"/>
          <a:sy n="75" d="100"/>
        </p:scale>
        <p:origin x="-1164" y="228"/>
      </p:cViewPr>
      <p:guideLst>
        <p:guide orient="horz" pos="2708"/>
        <p:guide orient="horz" pos="251"/>
        <p:guide orient="horz" pos="3649"/>
        <p:guide orient="horz" pos="740"/>
        <p:guide orient="horz" pos="1407"/>
        <p:guide orient="horz" pos="1195"/>
        <p:guide orient="horz" pos="3885"/>
        <p:guide orient="horz" pos="2629"/>
        <p:guide pos="1346"/>
        <p:guide pos="783"/>
        <p:guide pos="5073"/>
        <p:guide pos="3203"/>
        <p:guide pos="5512"/>
        <p:guide pos="2792"/>
        <p:guide pos="320"/>
        <p:guide pos="4445"/>
      </p:guideLst>
    </p:cSldViewPr>
  </p:slideViewPr>
  <p:outlineViewPr>
    <p:cViewPr>
      <p:scale>
        <a:sx n="33" d="100"/>
        <a:sy n="33" d="100"/>
      </p:scale>
      <p:origin x="0" y="1107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5688"/>
    </p:cViewPr>
  </p:sorterViewPr>
  <p:notesViewPr>
    <p:cSldViewPr snapToGrid="0">
      <p:cViewPr>
        <p:scale>
          <a:sx n="112" d="100"/>
          <a:sy n="112" d="100"/>
        </p:scale>
        <p:origin x="-468" y="1224"/>
      </p:cViewPr>
      <p:guideLst>
        <p:guide orient="horz" pos="2538"/>
        <p:guide pos="2357"/>
      </p:guideLst>
    </p:cSldViewPr>
  </p:notesViewPr>
  <p:gridSpacing cx="92171838" cy="9217183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51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Libro2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Libro1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Libro2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Libro1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Libro1" TargetMode="External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1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rsalcedo\Desktop\Gr&#225;ficas%20rezago%20educativo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rsalcedo\Desktop\Gr&#225;ficas%20rezago%20educativo.xlsx" TargetMode="Externa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eecrespo\AppData\Local\Microsoft\Windows\Temporary%20Internet%20Files\Content.Outlook\2H1INCCL\LibroFaeta.xlsx" TargetMode="External"/><Relationship Id="rId1" Type="http://schemas.openxmlformats.org/officeDocument/2006/relationships/themeOverride" Target="../theme/themeOverrid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MX"/>
  <c:clrMapOvr bg1="lt1" tx1="dk1" bg2="lt2" tx2="dk2" accent1="accent1" accent2="accent2" accent3="accent3" accent4="accent4" accent5="accent5" accent6="accent6" hlink="hlink" folHlink="folHlink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0.13472222222222224"/>
          <c:y val="0.25694444444444442"/>
          <c:w val="0.73888888888888982"/>
          <c:h val="0.70138888888888884"/>
        </c:manualLayout>
      </c:layout>
      <c:pie3DChart>
        <c:varyColors val="1"/>
        <c:ser>
          <c:idx val="0"/>
          <c:order val="0"/>
          <c:dPt>
            <c:idx val="0"/>
            <c:spPr>
              <a:solidFill>
                <a:schemeClr val="accent4"/>
              </a:solidFill>
            </c:spPr>
          </c:dPt>
          <c:dPt>
            <c:idx val="1"/>
            <c:spPr>
              <a:solidFill>
                <a:srgbClr val="0070C0"/>
              </a:solidFill>
            </c:spPr>
          </c:dPt>
          <c:dLbls>
            <c:dLbl>
              <c:idx val="0"/>
              <c:layout>
                <c:manualLayout>
                  <c:x val="0.18055555555555555"/>
                  <c:y val="0"/>
                </c:manualLayout>
              </c:layout>
              <c:tx>
                <c:rich>
                  <a:bodyPr/>
                  <a:lstStyle/>
                  <a:p>
                    <a:pPr>
                      <a:defRPr sz="1200">
                        <a:solidFill>
                          <a:schemeClr val="tx2"/>
                        </a:solidFill>
                      </a:defRPr>
                    </a:pPr>
                    <a:r>
                      <a:rPr lang="en-US" dirty="0" smtClean="0">
                        <a:solidFill>
                          <a:schemeClr val="tx2"/>
                        </a:solidFill>
                      </a:rPr>
                      <a:t>22.6 </a:t>
                    </a:r>
                    <a:r>
                      <a:rPr lang="en-US" dirty="0" err="1" smtClean="0">
                        <a:solidFill>
                          <a:schemeClr val="tx2"/>
                        </a:solidFill>
                      </a:rPr>
                      <a:t>millones</a:t>
                    </a:r>
                    <a:r>
                      <a:rPr lang="en-US" dirty="0" smtClean="0">
                        <a:solidFill>
                          <a:schemeClr val="tx2"/>
                        </a:solidFill>
                      </a:rPr>
                      <a:t> (89.7%)</a:t>
                    </a:r>
                    <a:endParaRPr lang="en-US" dirty="0">
                      <a:solidFill>
                        <a:schemeClr val="tx2"/>
                      </a:solidFill>
                    </a:endParaRPr>
                  </a:p>
                </c:rich>
              </c:tx>
              <c:spPr/>
              <c:dLblPos val="bestFit"/>
              <c:showVal val="1"/>
            </c:dLbl>
            <c:dLbl>
              <c:idx val="1"/>
              <c:layout>
                <c:manualLayout>
                  <c:x val="-0.10555555555555562"/>
                  <c:y val="1.3888888888888919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2.6 </a:t>
                    </a:r>
                    <a:r>
                      <a:rPr lang="en-US" dirty="0" err="1" smtClean="0"/>
                      <a:t>millones</a:t>
                    </a:r>
                    <a:r>
                      <a:rPr lang="en-US" dirty="0" smtClean="0"/>
                      <a:t> </a:t>
                    </a:r>
                    <a:r>
                      <a:rPr lang="en-US" baseline="0" dirty="0" smtClean="0"/>
                      <a:t> con </a:t>
                    </a:r>
                    <a:r>
                      <a:rPr lang="en-US" baseline="0" dirty="0" err="1" smtClean="0"/>
                      <a:t>educación</a:t>
                    </a:r>
                    <a:r>
                      <a:rPr lang="en-US" baseline="0" dirty="0" smtClean="0"/>
                      <a:t> </a:t>
                    </a:r>
                    <a:r>
                      <a:rPr lang="en-US" baseline="0" dirty="0" err="1" smtClean="0"/>
                      <a:t>básica</a:t>
                    </a:r>
                    <a:endParaRPr lang="en-US" baseline="0" dirty="0" smtClean="0"/>
                  </a:p>
                  <a:p>
                    <a:r>
                      <a:rPr lang="en-US" baseline="0" dirty="0" smtClean="0"/>
                      <a:t>(10.3%)</a:t>
                    </a:r>
                    <a:endParaRPr lang="en-US" dirty="0"/>
                  </a:p>
                </c:rich>
              </c:tx>
              <c:dLblPos val="bestFit"/>
              <c:showVal val="1"/>
            </c:dLbl>
            <c:txPr>
              <a:bodyPr/>
              <a:lstStyle/>
              <a:p>
                <a:pPr>
                  <a:defRPr sz="1200"/>
                </a:pPr>
                <a:endParaRPr lang="es-MX"/>
              </a:p>
            </c:txPr>
            <c:dLblPos val="outEnd"/>
            <c:showVal val="1"/>
            <c:showLeaderLines val="1"/>
          </c:dLbls>
          <c:val>
            <c:numRef>
              <c:f>Hoja1!$A$1:$A$2</c:f>
              <c:numCache>
                <c:formatCode>General</c:formatCode>
                <c:ptCount val="2"/>
                <c:pt idx="0">
                  <c:v>22.6</c:v>
                </c:pt>
                <c:pt idx="1">
                  <c:v>2.5</c:v>
                </c:pt>
              </c:numCache>
            </c:numRef>
          </c:val>
        </c:ser>
        <c:dLbls>
          <c:showVal val="1"/>
        </c:dLbls>
      </c:pie3DChart>
    </c:plotArea>
    <c:plotVisOnly val="1"/>
    <c:dispBlanksAs val="zero"/>
  </c:chart>
  <c:spPr>
    <a:noFill/>
    <a:ln>
      <a:noFill/>
    </a:ln>
  </c:sp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MX"/>
  <c:clrMapOvr bg1="lt1" tx1="dk1" bg2="lt2" tx2="dk2" accent1="accent1" accent2="accent2" accent3="accent3" accent4="accent4" accent5="accent5" accent6="accent6" hlink="hlink" folHlink="folHlink"/>
  <c:chart>
    <c:view3D>
      <c:rotX val="30"/>
      <c:perspective val="30"/>
    </c:view3D>
    <c:plotArea>
      <c:layout/>
      <c:pie3DChart>
        <c:varyColors val="1"/>
        <c:ser>
          <c:idx val="0"/>
          <c:order val="0"/>
          <c:explosion val="25"/>
          <c:dPt>
            <c:idx val="0"/>
            <c:spPr>
              <a:solidFill>
                <a:schemeClr val="accent4"/>
              </a:solidFill>
            </c:spPr>
          </c:dPt>
          <c:dPt>
            <c:idx val="1"/>
            <c:spPr>
              <a:solidFill>
                <a:srgbClr val="0070C0"/>
              </a:solidFill>
            </c:spPr>
          </c:dPt>
          <c:dLbls>
            <c:dLbl>
              <c:idx val="0"/>
              <c:layout>
                <c:manualLayout>
                  <c:x val="-7.1916666666666684E-2"/>
                  <c:y val="0.168112058909303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25.1 </a:t>
                    </a:r>
                    <a:r>
                      <a:rPr lang="en-US" dirty="0" err="1"/>
                      <a:t>millones</a:t>
                    </a:r>
                    <a:r>
                      <a:rPr lang="en-US" dirty="0"/>
                      <a:t> </a:t>
                    </a:r>
                    <a:endParaRPr lang="en-US" dirty="0" smtClean="0"/>
                  </a:p>
                  <a:p>
                    <a:r>
                      <a:rPr lang="en-US" dirty="0" smtClean="0"/>
                      <a:t>(66.1%)</a:t>
                    </a:r>
                    <a:endParaRPr lang="en-US" dirty="0"/>
                  </a:p>
                </c:rich>
              </c:tx>
              <c:showVal val="1"/>
              <c:showPercent val="1"/>
            </c:dLbl>
            <c:dLbl>
              <c:idx val="1"/>
              <c:layout>
                <c:manualLayout>
                  <c:x val="5.0778980752405993E-2"/>
                  <c:y val="-0.10202865266841656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12.9  </a:t>
                    </a:r>
                    <a:r>
                      <a:rPr lang="en-US" dirty="0" err="1"/>
                      <a:t>millones</a:t>
                    </a:r>
                    <a:r>
                      <a:rPr lang="en-US" baseline="0" dirty="0"/>
                      <a:t> </a:t>
                    </a:r>
                    <a:endParaRPr lang="en-US" baseline="0" dirty="0" smtClean="0"/>
                  </a:p>
                  <a:p>
                    <a:r>
                      <a:rPr lang="en-US" baseline="0" dirty="0" smtClean="0"/>
                      <a:t>(33.9%)</a:t>
                    </a:r>
                    <a:endParaRPr lang="en-US" dirty="0"/>
                  </a:p>
                </c:rich>
              </c:tx>
              <c:showVal val="1"/>
              <c:showPercent val="1"/>
            </c:dLbl>
            <c:txPr>
              <a:bodyPr/>
              <a:lstStyle/>
              <a:p>
                <a:pPr>
                  <a:defRPr sz="1200"/>
                </a:pPr>
                <a:endParaRPr lang="es-MX"/>
              </a:p>
            </c:txPr>
            <c:showVal val="1"/>
            <c:showPercent val="1"/>
            <c:showLeaderLines val="1"/>
          </c:dLbls>
          <c:val>
            <c:numRef>
              <c:f>Hoja1!$A$1:$A$2</c:f>
              <c:numCache>
                <c:formatCode>General</c:formatCode>
                <c:ptCount val="2"/>
                <c:pt idx="0">
                  <c:v>25.1</c:v>
                </c:pt>
                <c:pt idx="1">
                  <c:v>12.900000000000002</c:v>
                </c:pt>
              </c:numCache>
            </c:numRef>
          </c:val>
        </c:ser>
        <c:dLbls>
          <c:showVal val="1"/>
        </c:dLbls>
      </c:pie3DChart>
    </c:plotArea>
    <c:plotVisOnly val="1"/>
    <c:dispBlanksAs val="zero"/>
  </c:chart>
  <c:spPr>
    <a:noFill/>
  </c:spPr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MX"/>
  <c:clrMapOvr bg1="lt1" tx1="dk1" bg2="lt2" tx2="dk2" accent1="accent1" accent2="accent2" accent3="accent3" accent4="accent4" accent5="accent5" accent6="accent6" hlink="hlink" folHlink="folHlink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0.1541666666666667"/>
          <c:y val="0.25694444444444442"/>
          <c:w val="0.719444444444445"/>
          <c:h val="0.68287037037037102"/>
        </c:manualLayout>
      </c:layout>
      <c:pie3DChart>
        <c:varyColors val="1"/>
        <c:ser>
          <c:idx val="0"/>
          <c:order val="0"/>
          <c:dPt>
            <c:idx val="0"/>
            <c:spPr>
              <a:solidFill>
                <a:schemeClr val="accent4"/>
              </a:solidFill>
            </c:spPr>
          </c:dPt>
          <c:dPt>
            <c:idx val="1"/>
            <c:spPr>
              <a:solidFill>
                <a:srgbClr val="0070C0"/>
              </a:solidFill>
            </c:spPr>
          </c:dPt>
          <c:dLbls>
            <c:dLbl>
              <c:idx val="0"/>
              <c:layout>
                <c:manualLayout>
                  <c:x val="0.1292883632125687"/>
                  <c:y val="0"/>
                </c:manualLayout>
              </c:layout>
              <c:tx>
                <c:rich>
                  <a:bodyPr/>
                  <a:lstStyle/>
                  <a:p>
                    <a:pPr>
                      <a:defRPr sz="1200">
                        <a:solidFill>
                          <a:schemeClr val="tx2"/>
                        </a:solidFill>
                      </a:defRPr>
                    </a:pPr>
                    <a:r>
                      <a:rPr lang="en-US" dirty="0" smtClean="0">
                        <a:solidFill>
                          <a:schemeClr val="tx2"/>
                        </a:solidFill>
                      </a:rPr>
                      <a:t>29.7 </a:t>
                    </a:r>
                    <a:r>
                      <a:rPr lang="en-US" dirty="0" err="1" smtClean="0">
                        <a:solidFill>
                          <a:schemeClr val="tx2"/>
                        </a:solidFill>
                      </a:rPr>
                      <a:t>millones</a:t>
                    </a:r>
                    <a:r>
                      <a:rPr lang="en-US" dirty="0" smtClean="0">
                        <a:solidFill>
                          <a:schemeClr val="tx2"/>
                        </a:solidFill>
                      </a:rPr>
                      <a:t> (59.9%)</a:t>
                    </a:r>
                    <a:endParaRPr lang="en-US" dirty="0">
                      <a:solidFill>
                        <a:schemeClr val="tx2"/>
                      </a:solidFill>
                    </a:endParaRPr>
                  </a:p>
                </c:rich>
              </c:tx>
              <c:spPr/>
              <c:dLblPos val="bestFit"/>
              <c:showVal val="1"/>
            </c:dLbl>
            <c:dLbl>
              <c:idx val="1"/>
              <c:layout>
                <c:manualLayout>
                  <c:x val="-0.10555555555555562"/>
                  <c:y val="1.3888888888888919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19.9 </a:t>
                    </a:r>
                    <a:r>
                      <a:rPr lang="en-US" dirty="0" err="1" smtClean="0"/>
                      <a:t>millones</a:t>
                    </a:r>
                    <a:r>
                      <a:rPr lang="en-US" dirty="0" smtClean="0"/>
                      <a:t> </a:t>
                    </a:r>
                    <a:r>
                      <a:rPr lang="en-US" baseline="0" dirty="0" smtClean="0"/>
                      <a:t> con </a:t>
                    </a:r>
                    <a:r>
                      <a:rPr lang="en-US" baseline="0" dirty="0" err="1" smtClean="0"/>
                      <a:t>educación</a:t>
                    </a:r>
                    <a:r>
                      <a:rPr lang="en-US" baseline="0" dirty="0" smtClean="0"/>
                      <a:t> </a:t>
                    </a:r>
                    <a:r>
                      <a:rPr lang="en-US" baseline="0" dirty="0" err="1" smtClean="0"/>
                      <a:t>básica</a:t>
                    </a:r>
                    <a:endParaRPr lang="en-US" baseline="0" dirty="0" smtClean="0"/>
                  </a:p>
                  <a:p>
                    <a:r>
                      <a:rPr lang="en-US" baseline="0" dirty="0" smtClean="0"/>
                      <a:t>(40.1%)</a:t>
                    </a:r>
                    <a:endParaRPr lang="en-US" dirty="0"/>
                  </a:p>
                </c:rich>
              </c:tx>
              <c:dLblPos val="bestFit"/>
              <c:showVal val="1"/>
            </c:dLbl>
            <c:txPr>
              <a:bodyPr/>
              <a:lstStyle/>
              <a:p>
                <a:pPr>
                  <a:defRPr sz="1200"/>
                </a:pPr>
                <a:endParaRPr lang="es-MX"/>
              </a:p>
            </c:txPr>
            <c:dLblPos val="outEnd"/>
            <c:showVal val="1"/>
            <c:showLeaderLines val="1"/>
          </c:dLbls>
          <c:val>
            <c:numRef>
              <c:f>Hoja1!$A$1:$A$2</c:f>
              <c:numCache>
                <c:formatCode>General</c:formatCode>
                <c:ptCount val="2"/>
                <c:pt idx="0">
                  <c:v>22.6</c:v>
                </c:pt>
                <c:pt idx="1">
                  <c:v>2.5</c:v>
                </c:pt>
              </c:numCache>
            </c:numRef>
          </c:val>
        </c:ser>
        <c:dLbls>
          <c:showVal val="1"/>
        </c:dLbls>
      </c:pie3DChart>
    </c:plotArea>
    <c:plotVisOnly val="1"/>
    <c:dispBlanksAs val="zero"/>
  </c:chart>
  <c:spPr>
    <a:noFill/>
    <a:ln>
      <a:noFill/>
    </a:ln>
  </c:sp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MX"/>
  <c:clrMapOvr bg1="lt1" tx1="dk1" bg2="lt2" tx2="dk2" accent1="accent1" accent2="accent2" accent3="accent3" accent4="accent4" accent5="accent5" accent6="accent6" hlink="hlink" folHlink="folHlink"/>
  <c:chart>
    <c:view3D>
      <c:rotX val="30"/>
      <c:perspective val="30"/>
    </c:view3D>
    <c:plotArea>
      <c:layout/>
      <c:pie3DChart>
        <c:varyColors val="1"/>
        <c:ser>
          <c:idx val="0"/>
          <c:order val="0"/>
          <c:explosion val="25"/>
          <c:dPt>
            <c:idx val="0"/>
            <c:spPr>
              <a:solidFill>
                <a:schemeClr val="accent4"/>
              </a:solidFill>
            </c:spPr>
          </c:dPt>
          <c:dPt>
            <c:idx val="1"/>
            <c:spPr>
              <a:solidFill>
                <a:srgbClr val="0070C0"/>
              </a:solidFill>
            </c:spPr>
          </c:dPt>
          <c:dLbls>
            <c:dLbl>
              <c:idx val="0"/>
              <c:layout>
                <c:manualLayout>
                  <c:x val="-7.1916666666666684E-2"/>
                  <c:y val="0.16811205890930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32.5 </a:t>
                    </a:r>
                    <a:r>
                      <a:rPr lang="en-US" dirty="0" err="1"/>
                      <a:t>millones</a:t>
                    </a:r>
                    <a:r>
                      <a:rPr lang="en-US" dirty="0"/>
                      <a:t> </a:t>
                    </a:r>
                    <a:endParaRPr lang="en-US" dirty="0" smtClean="0"/>
                  </a:p>
                  <a:p>
                    <a:r>
                      <a:rPr lang="en-US" dirty="0" smtClean="0"/>
                      <a:t>(51.8%)</a:t>
                    </a:r>
                    <a:endParaRPr lang="en-US" dirty="0"/>
                  </a:p>
                </c:rich>
              </c:tx>
              <c:showVal val="1"/>
              <c:showPercent val="1"/>
            </c:dLbl>
            <c:dLbl>
              <c:idx val="1"/>
              <c:layout>
                <c:manualLayout>
                  <c:x val="5.0778980752405993E-2"/>
                  <c:y val="-0.10202865266841658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30.3  </a:t>
                    </a:r>
                    <a:r>
                      <a:rPr lang="en-US" dirty="0" err="1"/>
                      <a:t>millones</a:t>
                    </a:r>
                    <a:r>
                      <a:rPr lang="en-US" baseline="0" dirty="0"/>
                      <a:t> </a:t>
                    </a:r>
                    <a:endParaRPr lang="en-US" baseline="0" dirty="0" smtClean="0"/>
                  </a:p>
                  <a:p>
                    <a:r>
                      <a:rPr lang="en-US" baseline="0" dirty="0" smtClean="0"/>
                      <a:t>(48.2%)</a:t>
                    </a:r>
                    <a:endParaRPr lang="en-US" dirty="0"/>
                  </a:p>
                </c:rich>
              </c:tx>
              <c:showVal val="1"/>
              <c:showPercent val="1"/>
            </c:dLbl>
            <c:txPr>
              <a:bodyPr/>
              <a:lstStyle/>
              <a:p>
                <a:pPr>
                  <a:defRPr sz="1200"/>
                </a:pPr>
                <a:endParaRPr lang="es-MX"/>
              </a:p>
            </c:txPr>
            <c:showVal val="1"/>
            <c:showPercent val="1"/>
            <c:showLeaderLines val="1"/>
          </c:dLbls>
          <c:val>
            <c:numRef>
              <c:f>Hoja1!$A$1:$A$2</c:f>
              <c:numCache>
                <c:formatCode>General</c:formatCode>
                <c:ptCount val="2"/>
                <c:pt idx="0">
                  <c:v>25.1</c:v>
                </c:pt>
                <c:pt idx="1">
                  <c:v>12.900000000000002</c:v>
                </c:pt>
              </c:numCache>
            </c:numRef>
          </c:val>
        </c:ser>
        <c:dLbls>
          <c:showVal val="1"/>
        </c:dLbls>
      </c:pie3DChart>
    </c:plotArea>
    <c:plotVisOnly val="1"/>
    <c:dispBlanksAs val="zero"/>
  </c:chart>
  <c:spPr>
    <a:noFill/>
  </c:spPr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MX"/>
  <c:clrMapOvr bg1="lt1" tx1="dk1" bg2="lt2" tx2="dk2" accent1="accent1" accent2="accent2" accent3="accent3" accent4="accent4" accent5="accent5" accent6="accent6" hlink="hlink" folHlink="folHlink"/>
  <c:chart>
    <c:view3D>
      <c:rotX val="30"/>
      <c:perspective val="30"/>
    </c:view3D>
    <c:plotArea>
      <c:layout/>
      <c:pie3DChart>
        <c:varyColors val="1"/>
        <c:ser>
          <c:idx val="0"/>
          <c:order val="0"/>
          <c:explosion val="25"/>
          <c:dPt>
            <c:idx val="0"/>
            <c:spPr>
              <a:solidFill>
                <a:srgbClr val="00204E">
                  <a:lumMod val="75000"/>
                  <a:lumOff val="25000"/>
                  <a:alpha val="78000"/>
                </a:srgbClr>
              </a:solidFill>
            </c:spPr>
          </c:dPt>
          <c:dPt>
            <c:idx val="1"/>
            <c:spPr>
              <a:solidFill>
                <a:srgbClr val="C00000"/>
              </a:solidFill>
            </c:spPr>
          </c:dPt>
          <c:dLbls>
            <c:dLbl>
              <c:idx val="0"/>
              <c:layout>
                <c:manualLayout>
                  <c:x val="-7.1916666666666684E-2"/>
                  <c:y val="0.168112058909303"/>
                </c:manualLayout>
              </c:layout>
              <c:tx>
                <c:rich>
                  <a:bodyPr/>
                  <a:lstStyle/>
                  <a:p>
                    <a:r>
                      <a:rPr lang="en-US" sz="1200" b="0" i="0" u="none" strike="noStrike" baseline="0" dirty="0" smtClean="0">
                        <a:effectLst/>
                      </a:rPr>
                      <a:t>46.5 </a:t>
                    </a:r>
                    <a:r>
                      <a:rPr lang="en-US" dirty="0" err="1" smtClean="0"/>
                      <a:t>millones</a:t>
                    </a:r>
                    <a:r>
                      <a:rPr lang="en-US" dirty="0" smtClean="0"/>
                      <a:t> </a:t>
                    </a:r>
                  </a:p>
                  <a:p>
                    <a:r>
                      <a:rPr lang="en-US" dirty="0" smtClean="0"/>
                      <a:t>(</a:t>
                    </a:r>
                    <a:r>
                      <a:rPr lang="en-US" sz="1200" b="0" i="0" u="none" strike="noStrike" baseline="0" dirty="0" smtClean="0">
                        <a:effectLst/>
                      </a:rPr>
                      <a:t>59.3</a:t>
                    </a:r>
                    <a:r>
                      <a:rPr lang="en-US" dirty="0" smtClean="0"/>
                      <a:t>%)</a:t>
                    </a:r>
                    <a:endParaRPr lang="en-US" dirty="0"/>
                  </a:p>
                </c:rich>
              </c:tx>
              <c:showVal val="1"/>
              <c:showPercent val="1"/>
            </c:dLbl>
            <c:dLbl>
              <c:idx val="1"/>
              <c:layout>
                <c:manualLayout>
                  <c:x val="5.0778980752405993E-2"/>
                  <c:y val="-0.10202865266841661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31.9 </a:t>
                    </a:r>
                    <a:r>
                      <a:rPr lang="en-US" dirty="0" err="1" smtClean="0"/>
                      <a:t>millones</a:t>
                    </a:r>
                    <a:r>
                      <a:rPr lang="en-US" baseline="0" dirty="0" smtClean="0"/>
                      <a:t> </a:t>
                    </a:r>
                  </a:p>
                  <a:p>
                    <a:r>
                      <a:rPr lang="en-US" baseline="0" dirty="0" smtClean="0"/>
                      <a:t>(40.7%)</a:t>
                    </a:r>
                    <a:endParaRPr lang="en-US" dirty="0"/>
                  </a:p>
                </c:rich>
              </c:tx>
              <c:showVal val="1"/>
              <c:showPercent val="1"/>
            </c:dLbl>
            <c:txPr>
              <a:bodyPr/>
              <a:lstStyle/>
              <a:p>
                <a:pPr>
                  <a:defRPr sz="1200"/>
                </a:pPr>
                <a:endParaRPr lang="es-MX"/>
              </a:p>
            </c:txPr>
            <c:showVal val="1"/>
            <c:showPercent val="1"/>
            <c:showLeaderLines val="1"/>
          </c:dLbls>
          <c:val>
            <c:numRef>
              <c:f>Hoja1!$A$1:$A$2</c:f>
              <c:numCache>
                <c:formatCode>General</c:formatCode>
                <c:ptCount val="2"/>
                <c:pt idx="0">
                  <c:v>25.1</c:v>
                </c:pt>
                <c:pt idx="1">
                  <c:v>12.900000000000002</c:v>
                </c:pt>
              </c:numCache>
            </c:numRef>
          </c:val>
        </c:ser>
        <c:dLbls>
          <c:showVal val="1"/>
        </c:dLbls>
      </c:pie3DChart>
    </c:plotArea>
    <c:plotVisOnly val="1"/>
    <c:dispBlanksAs val="zero"/>
  </c:chart>
  <c:spPr>
    <a:noFill/>
  </c:spPr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MX"/>
  <c:chart>
    <c:plotArea>
      <c:layout/>
      <c:barChart>
        <c:barDir val="col"/>
        <c:grouping val="clustered"/>
        <c:ser>
          <c:idx val="0"/>
          <c:order val="0"/>
          <c:dPt>
            <c:idx val="0"/>
            <c:spPr>
              <a:solidFill>
                <a:schemeClr val="accent4">
                  <a:lumMod val="75000"/>
                </a:schemeClr>
              </a:solidFill>
            </c:spPr>
          </c:dPt>
          <c:dPt>
            <c:idx val="1"/>
            <c:spPr>
              <a:solidFill>
                <a:schemeClr val="accent4">
                  <a:lumMod val="75000"/>
                </a:schemeClr>
              </a:solidFill>
            </c:spPr>
          </c:dPt>
          <c:dLbls>
            <c:showVal val="1"/>
          </c:dLbls>
          <c:cat>
            <c:strRef>
              <c:f>Hoja1!$C$2:$C$4</c:f>
              <c:strCache>
                <c:ptCount val="3"/>
                <c:pt idx="0">
                  <c:v>Población en rezago</c:v>
                </c:pt>
                <c:pt idx="1">
                  <c:v>Población objetivo</c:v>
                </c:pt>
                <c:pt idx="2">
                  <c:v>Población atendida</c:v>
                </c:pt>
              </c:strCache>
            </c:strRef>
          </c:cat>
          <c:val>
            <c:numRef>
              <c:f>Hoja1!$D$2:$D$4</c:f>
              <c:numCache>
                <c:formatCode>General</c:formatCode>
                <c:ptCount val="3"/>
                <c:pt idx="0">
                  <c:v>33.200000000000003</c:v>
                </c:pt>
                <c:pt idx="1">
                  <c:v>21.4</c:v>
                </c:pt>
                <c:pt idx="2">
                  <c:v>1.2</c:v>
                </c:pt>
              </c:numCache>
            </c:numRef>
          </c:val>
        </c:ser>
        <c:axId val="109499904"/>
        <c:axId val="109501440"/>
      </c:barChart>
      <c:catAx>
        <c:axId val="109499904"/>
        <c:scaling>
          <c:orientation val="minMax"/>
        </c:scaling>
        <c:axPos val="b"/>
        <c:tickLblPos val="nextTo"/>
        <c:crossAx val="109501440"/>
        <c:crosses val="autoZero"/>
        <c:auto val="1"/>
        <c:lblAlgn val="ctr"/>
        <c:lblOffset val="100"/>
      </c:catAx>
      <c:valAx>
        <c:axId val="109501440"/>
        <c:scaling>
          <c:orientation val="minMax"/>
        </c:scaling>
        <c:delete val="1"/>
        <c:axPos val="l"/>
        <c:numFmt formatCode="General" sourceLinked="1"/>
        <c:tickLblPos val="none"/>
        <c:crossAx val="109499904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400">
          <a:latin typeface="Arial" pitchFamily="34" charset="0"/>
          <a:cs typeface="Arial" pitchFamily="34" charset="0"/>
        </a:defRPr>
      </a:pPr>
      <a:endParaRPr lang="es-MX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MX"/>
  <c:chart>
    <c:plotArea>
      <c:layout/>
      <c:barChart>
        <c:barDir val="col"/>
        <c:grouping val="percentStacked"/>
        <c:ser>
          <c:idx val="0"/>
          <c:order val="0"/>
          <c:tx>
            <c:strRef>
              <c:f>'Distribución porcentual'!$I$18</c:f>
              <c:strCache>
                <c:ptCount val="1"/>
                <c:pt idx="0">
                  <c:v>Población con rezago</c:v>
                </c:pt>
              </c:strCache>
            </c:strRef>
          </c:tx>
          <c:spPr>
            <a:solidFill>
              <a:schemeClr val="accent4"/>
            </a:solidFill>
          </c:spP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90% </a:t>
                    </a:r>
                  </a:p>
                  <a:p>
                    <a:r>
                      <a:rPr lang="en-US"/>
                      <a:t>(22.3)</a:t>
                    </a:r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66% </a:t>
                    </a:r>
                  </a:p>
                  <a:p>
                    <a:r>
                      <a:rPr lang="en-US"/>
                      <a:t>(25.0)</a:t>
                    </a:r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60% </a:t>
                    </a:r>
                  </a:p>
                  <a:p>
                    <a:r>
                      <a:rPr lang="en-US"/>
                      <a:t>(29.7)</a:t>
                    </a:r>
                  </a:p>
                </c:rich>
              </c:tx>
              <c:showVal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52% </a:t>
                    </a:r>
                  </a:p>
                  <a:p>
                    <a:r>
                      <a:rPr lang="en-US"/>
                      <a:t>(32.5)</a:t>
                    </a:r>
                  </a:p>
                </c:rich>
              </c:tx>
              <c:showVal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/>
                      <a:t>41% </a:t>
                    </a:r>
                  </a:p>
                  <a:p>
                    <a:r>
                      <a:rPr lang="en-US"/>
                      <a:t>(31.9)</a:t>
                    </a:r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es-MX"/>
              </a:p>
            </c:txPr>
            <c:showVal val="1"/>
          </c:dLbls>
          <c:cat>
            <c:numRef>
              <c:f>'Distribución porcentual'!$J$15:$N$15</c:f>
              <c:numCache>
                <c:formatCode>General</c:formatCode>
                <c:ptCount val="5"/>
                <c:pt idx="0">
                  <c:v>1970</c:v>
                </c:pt>
                <c:pt idx="1">
                  <c:v>1980</c:v>
                </c:pt>
                <c:pt idx="2">
                  <c:v>1990</c:v>
                </c:pt>
                <c:pt idx="3">
                  <c:v>2000</c:v>
                </c:pt>
                <c:pt idx="4">
                  <c:v>2010</c:v>
                </c:pt>
              </c:numCache>
            </c:numRef>
          </c:cat>
          <c:val>
            <c:numRef>
              <c:f>'Distribución porcentual'!$J$18:$N$18</c:f>
              <c:numCache>
                <c:formatCode>0%</c:formatCode>
                <c:ptCount val="5"/>
                <c:pt idx="0">
                  <c:v>0.8968253968253973</c:v>
                </c:pt>
                <c:pt idx="1">
                  <c:v>0.65789473684210609</c:v>
                </c:pt>
                <c:pt idx="2">
                  <c:v>0.59879032258064524</c:v>
                </c:pt>
                <c:pt idx="3">
                  <c:v>0.51751592356687903</c:v>
                </c:pt>
                <c:pt idx="4">
                  <c:v>0.40688775510204123</c:v>
                </c:pt>
              </c:numCache>
            </c:numRef>
          </c:val>
        </c:ser>
        <c:ser>
          <c:idx val="1"/>
          <c:order val="1"/>
          <c:tx>
            <c:strRef>
              <c:f>'Distribución porcentual'!$I$19</c:f>
              <c:strCache>
                <c:ptCount val="1"/>
                <c:pt idx="0">
                  <c:v>Población sin rezago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10%</a:t>
                    </a:r>
                  </a:p>
                  <a:p>
                    <a:r>
                      <a:rPr lang="en-US"/>
                      <a:t>(2.6)</a:t>
                    </a:r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34% </a:t>
                    </a:r>
                  </a:p>
                  <a:p>
                    <a:r>
                      <a:rPr lang="en-US"/>
                      <a:t>(13.0)</a:t>
                    </a:r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40% </a:t>
                    </a:r>
                  </a:p>
                  <a:p>
                    <a:r>
                      <a:rPr lang="en-US"/>
                      <a:t>(19.9)</a:t>
                    </a:r>
                  </a:p>
                </c:rich>
              </c:tx>
              <c:showVal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48% </a:t>
                    </a:r>
                  </a:p>
                  <a:p>
                    <a:r>
                      <a:rPr lang="en-US"/>
                      <a:t>(30.3)</a:t>
                    </a:r>
                  </a:p>
                </c:rich>
              </c:tx>
              <c:showVal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/>
                      <a:t>59% </a:t>
                    </a:r>
                  </a:p>
                  <a:p>
                    <a:r>
                      <a:rPr lang="en-US"/>
                      <a:t>(46.5)</a:t>
                    </a:r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es-MX"/>
              </a:p>
            </c:txPr>
            <c:showVal val="1"/>
          </c:dLbls>
          <c:cat>
            <c:numRef>
              <c:f>'Distribución porcentual'!$J$15:$N$15</c:f>
              <c:numCache>
                <c:formatCode>General</c:formatCode>
                <c:ptCount val="5"/>
                <c:pt idx="0">
                  <c:v>1970</c:v>
                </c:pt>
                <c:pt idx="1">
                  <c:v>1980</c:v>
                </c:pt>
                <c:pt idx="2">
                  <c:v>1990</c:v>
                </c:pt>
                <c:pt idx="3">
                  <c:v>2000</c:v>
                </c:pt>
                <c:pt idx="4">
                  <c:v>2010</c:v>
                </c:pt>
              </c:numCache>
            </c:numRef>
          </c:cat>
          <c:val>
            <c:numRef>
              <c:f>'Distribución porcentual'!$J$19:$N$19</c:f>
              <c:numCache>
                <c:formatCode>0%</c:formatCode>
                <c:ptCount val="5"/>
                <c:pt idx="0">
                  <c:v>0.1031746031746032</c:v>
                </c:pt>
                <c:pt idx="1">
                  <c:v>0.34210526315789497</c:v>
                </c:pt>
                <c:pt idx="2">
                  <c:v>0.40120967741935482</c:v>
                </c:pt>
                <c:pt idx="3">
                  <c:v>0.48248407643312097</c:v>
                </c:pt>
                <c:pt idx="4">
                  <c:v>0.59311224489795789</c:v>
                </c:pt>
              </c:numCache>
            </c:numRef>
          </c:val>
        </c:ser>
        <c:gapWidth val="75"/>
        <c:overlap val="100"/>
        <c:axId val="54334592"/>
        <c:axId val="54336512"/>
      </c:barChart>
      <c:catAx>
        <c:axId val="5433459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Años</a:t>
                </a:r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sz="1400"/>
            </a:pPr>
            <a:endParaRPr lang="es-MX"/>
          </a:p>
        </c:txPr>
        <c:crossAx val="54336512"/>
        <c:crosses val="autoZero"/>
        <c:auto val="1"/>
        <c:lblAlgn val="ctr"/>
        <c:lblOffset val="100"/>
      </c:catAx>
      <c:valAx>
        <c:axId val="54336512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Porcentaje</a:t>
                </a:r>
              </a:p>
            </c:rich>
          </c:tx>
          <c:layout/>
        </c:title>
        <c:numFmt formatCode="0%" sourceLinked="1"/>
        <c:tickLblPos val="nextTo"/>
        <c:txPr>
          <a:bodyPr/>
          <a:lstStyle/>
          <a:p>
            <a:pPr>
              <a:defRPr sz="1400"/>
            </a:pPr>
            <a:endParaRPr lang="es-MX"/>
          </a:p>
        </c:txPr>
        <c:crossAx val="54334592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sz="1600"/>
          </a:pPr>
          <a:endParaRPr lang="es-MX"/>
        </a:p>
      </c:txPr>
    </c:legend>
    <c:plotVisOnly val="1"/>
    <c:dispBlanksAs val="gap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MX"/>
  <c:chart>
    <c:autoTitleDeleted val="1"/>
    <c:plotArea>
      <c:layout/>
      <c:barChart>
        <c:barDir val="col"/>
        <c:grouping val="percentStacked"/>
        <c:ser>
          <c:idx val="0"/>
          <c:order val="0"/>
          <c:tx>
            <c:strRef>
              <c:f>'Distribución porcentual'!$A$2</c:f>
              <c:strCache>
                <c:ptCount val="1"/>
                <c:pt idx="0">
                  <c:v>Analfabetas</c:v>
                </c:pt>
              </c:strCache>
            </c:strRef>
          </c:tx>
          <c:spPr>
            <a:solidFill>
              <a:srgbClr val="77933C"/>
            </a:solidFill>
          </c:spPr>
          <c:dLbls>
            <c:spPr>
              <a:solidFill>
                <a:srgbClr val="77933C"/>
              </a:solidFill>
            </c:spPr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es-MX"/>
              </a:p>
            </c:txPr>
            <c:showVal val="1"/>
          </c:dLbls>
          <c:cat>
            <c:numRef>
              <c:f>'Distribución porcentual'!$B$1:$F$1</c:f>
              <c:numCache>
                <c:formatCode>General</c:formatCode>
                <c:ptCount val="5"/>
                <c:pt idx="0">
                  <c:v>1970</c:v>
                </c:pt>
                <c:pt idx="1">
                  <c:v>1980</c:v>
                </c:pt>
                <c:pt idx="2">
                  <c:v>1990</c:v>
                </c:pt>
                <c:pt idx="3">
                  <c:v>2000</c:v>
                </c:pt>
                <c:pt idx="4">
                  <c:v>2010</c:v>
                </c:pt>
              </c:numCache>
            </c:numRef>
          </c:cat>
          <c:val>
            <c:numRef>
              <c:f>'Distribución porcentual'!$B$2:$F$2</c:f>
              <c:numCache>
                <c:formatCode>0%</c:formatCode>
                <c:ptCount val="5"/>
                <c:pt idx="0">
                  <c:v>0.30000000000000021</c:v>
                </c:pt>
                <c:pt idx="1">
                  <c:v>0.26</c:v>
                </c:pt>
                <c:pt idx="2">
                  <c:v>0.2100000000000001</c:v>
                </c:pt>
                <c:pt idx="3">
                  <c:v>0.1800000000000001</c:v>
                </c:pt>
                <c:pt idx="4">
                  <c:v>0.17</c:v>
                </c:pt>
              </c:numCache>
            </c:numRef>
          </c:val>
        </c:ser>
        <c:ser>
          <c:idx val="1"/>
          <c:order val="1"/>
          <c:tx>
            <c:strRef>
              <c:f>'Distribución porcentual'!$A$3</c:f>
              <c:strCache>
                <c:ptCount val="1"/>
                <c:pt idx="0">
                  <c:v>Sin primaria completa</c:v>
                </c:pt>
              </c:strCache>
            </c:strRef>
          </c:tx>
          <c:dLbls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es-MX"/>
              </a:p>
            </c:txPr>
            <c:showVal val="1"/>
          </c:dLbls>
          <c:cat>
            <c:numRef>
              <c:f>'Distribución porcentual'!$B$1:$F$1</c:f>
              <c:numCache>
                <c:formatCode>General</c:formatCode>
                <c:ptCount val="5"/>
                <c:pt idx="0">
                  <c:v>1970</c:v>
                </c:pt>
                <c:pt idx="1">
                  <c:v>1980</c:v>
                </c:pt>
                <c:pt idx="2">
                  <c:v>1990</c:v>
                </c:pt>
                <c:pt idx="3">
                  <c:v>2000</c:v>
                </c:pt>
                <c:pt idx="4">
                  <c:v>2010</c:v>
                </c:pt>
              </c:numCache>
            </c:numRef>
          </c:cat>
          <c:val>
            <c:numRef>
              <c:f>'Distribución porcentual'!$B$3:$F$3</c:f>
              <c:numCache>
                <c:formatCode>0%</c:formatCode>
                <c:ptCount val="5"/>
                <c:pt idx="0">
                  <c:v>0.49000000000000021</c:v>
                </c:pt>
                <c:pt idx="1">
                  <c:v>0.36000000000000021</c:v>
                </c:pt>
                <c:pt idx="2">
                  <c:v>0.39000000000000024</c:v>
                </c:pt>
                <c:pt idx="3">
                  <c:v>0.36000000000000021</c:v>
                </c:pt>
                <c:pt idx="4">
                  <c:v>0.32000000000000023</c:v>
                </c:pt>
              </c:numCache>
            </c:numRef>
          </c:val>
        </c:ser>
        <c:ser>
          <c:idx val="2"/>
          <c:order val="2"/>
          <c:tx>
            <c:strRef>
              <c:f>'Distribución porcentual'!$A$4</c:f>
              <c:strCache>
                <c:ptCount val="1"/>
                <c:pt idx="0">
                  <c:v>Sin secundaria completa</c:v>
                </c:pt>
              </c:strCache>
            </c:strRef>
          </c:tx>
          <c:spPr>
            <a:solidFill>
              <a:srgbClr val="B93131"/>
            </a:solidFill>
          </c:spPr>
          <c:dLbls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es-MX"/>
              </a:p>
            </c:txPr>
            <c:showVal val="1"/>
          </c:dLbls>
          <c:cat>
            <c:numRef>
              <c:f>'Distribución porcentual'!$B$1:$F$1</c:f>
              <c:numCache>
                <c:formatCode>General</c:formatCode>
                <c:ptCount val="5"/>
                <c:pt idx="0">
                  <c:v>1970</c:v>
                </c:pt>
                <c:pt idx="1">
                  <c:v>1980</c:v>
                </c:pt>
                <c:pt idx="2">
                  <c:v>1990</c:v>
                </c:pt>
                <c:pt idx="3">
                  <c:v>2000</c:v>
                </c:pt>
                <c:pt idx="4">
                  <c:v>2010</c:v>
                </c:pt>
              </c:numCache>
            </c:numRef>
          </c:cat>
          <c:val>
            <c:numRef>
              <c:f>'Distribución porcentual'!$B$4:$F$4</c:f>
              <c:numCache>
                <c:formatCode>0%</c:formatCode>
                <c:ptCount val="5"/>
                <c:pt idx="0">
                  <c:v>0.2100000000000001</c:v>
                </c:pt>
                <c:pt idx="1">
                  <c:v>0.38000000000000023</c:v>
                </c:pt>
                <c:pt idx="2">
                  <c:v>0.4</c:v>
                </c:pt>
                <c:pt idx="3">
                  <c:v>0.46</c:v>
                </c:pt>
                <c:pt idx="4">
                  <c:v>0.51</c:v>
                </c:pt>
              </c:numCache>
            </c:numRef>
          </c:val>
        </c:ser>
        <c:gapWidth val="75"/>
        <c:overlap val="100"/>
        <c:axId val="54466432"/>
        <c:axId val="54472704"/>
      </c:barChart>
      <c:catAx>
        <c:axId val="5446643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Año</a:t>
                </a:r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sz="1400"/>
            </a:pPr>
            <a:endParaRPr lang="es-MX"/>
          </a:p>
        </c:txPr>
        <c:crossAx val="54472704"/>
        <c:crosses val="autoZero"/>
        <c:auto val="1"/>
        <c:lblAlgn val="ctr"/>
        <c:lblOffset val="100"/>
      </c:catAx>
      <c:valAx>
        <c:axId val="54472704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Porcentaje</a:t>
                </a:r>
              </a:p>
            </c:rich>
          </c:tx>
          <c:layout/>
        </c:title>
        <c:numFmt formatCode="0%" sourceLinked="1"/>
        <c:tickLblPos val="nextTo"/>
        <c:txPr>
          <a:bodyPr/>
          <a:lstStyle/>
          <a:p>
            <a:pPr>
              <a:defRPr sz="1400"/>
            </a:pPr>
            <a:endParaRPr lang="es-MX"/>
          </a:p>
        </c:txPr>
        <c:crossAx val="54466432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sz="1600"/>
          </a:pPr>
          <a:endParaRPr lang="es-MX"/>
        </a:p>
      </c:txPr>
    </c:legend>
    <c:plotVisOnly val="1"/>
    <c:dispBlanksAs val="gap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MX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6.5542574620032962E-2"/>
          <c:y val="0.19010009852002244"/>
          <c:w val="0.86891485075993413"/>
          <c:h val="0.61957663605832913"/>
        </c:manualLayout>
      </c:layout>
      <c:scatterChart>
        <c:scatterStyle val="lineMarker"/>
        <c:ser>
          <c:idx val="0"/>
          <c:order val="0"/>
          <c:spPr>
            <a:ln w="28575">
              <a:solidFill>
                <a:srgbClr val="9C2A29">
                  <a:lumMod val="75000"/>
                </a:srgbClr>
              </a:solidFill>
            </a:ln>
          </c:spPr>
          <c:marker>
            <c:spPr>
              <a:solidFill>
                <a:srgbClr val="9C2A29">
                  <a:lumMod val="75000"/>
                </a:srgbClr>
              </a:solidFill>
              <a:ln>
                <a:solidFill>
                  <a:srgbClr val="9C2A29">
                    <a:lumMod val="75000"/>
                  </a:srgbClr>
                </a:solidFill>
              </a:ln>
            </c:spPr>
          </c:marker>
          <c:dLbls>
            <c:dLbl>
              <c:idx val="0"/>
              <c:layout>
                <c:manualLayout>
                  <c:x val="-5.1229088232833279E-2"/>
                  <c:y val="6.3249677238927479E-2"/>
                </c:manualLayout>
              </c:layout>
              <c:spPr/>
              <c:txPr>
                <a:bodyPr/>
                <a:lstStyle/>
                <a:p>
                  <a:pPr>
                    <a:defRPr sz="1200" b="1"/>
                  </a:pPr>
                  <a:endParaRPr lang="es-MX"/>
                </a:p>
              </c:txPr>
              <c:showVal val="1"/>
            </c:dLbl>
            <c:dLbl>
              <c:idx val="1"/>
              <c:layout>
                <c:manualLayout>
                  <c:x val="-8.9237766599128965E-2"/>
                  <c:y val="-5.8384317451317731E-2"/>
                </c:manualLayout>
              </c:layout>
              <c:showVal val="1"/>
            </c:dLbl>
            <c:dLbl>
              <c:idx val="2"/>
              <c:layout>
                <c:manualLayout>
                  <c:x val="-8.7083684306903344E-2"/>
                  <c:y val="-5.8766376912567635E-2"/>
                </c:manualLayout>
              </c:layout>
              <c:showVal val="1"/>
            </c:dLbl>
            <c:dLbl>
              <c:idx val="3"/>
              <c:layout>
                <c:manualLayout>
                  <c:x val="-3.9214520278039795E-2"/>
                  <c:y val="-8.4895548004244925E-2"/>
                </c:manualLayout>
              </c:layout>
              <c:showVal val="1"/>
            </c:dLbl>
            <c:dLbl>
              <c:idx val="4"/>
              <c:layout>
                <c:manualLayout>
                  <c:x val="-3.489524581829722E-2"/>
                  <c:y val="-6.8998080673028733E-2"/>
                </c:manualLayout>
              </c:layout>
              <c:showVal val="1"/>
            </c:dLbl>
            <c:dLbl>
              <c:idx val="5"/>
              <c:layout>
                <c:manualLayout>
                  <c:x val="-2.6393325150385415E-2"/>
                  <c:y val="-8.4875243746863574E-2"/>
                </c:manualLayout>
              </c:layout>
              <c:showVal val="1"/>
            </c:dLbl>
            <c:dLbl>
              <c:idx val="6"/>
              <c:layout>
                <c:manualLayout>
                  <c:x val="-1.6597510373443983E-2"/>
                  <c:y val="-3.6758563074352546E-2"/>
                </c:manualLayout>
              </c:layout>
              <c:showVal val="1"/>
            </c:dLbl>
            <c:dLbl>
              <c:idx val="7"/>
              <c:layout>
                <c:manualLayout>
                  <c:x val="-2.1067165537618535E-2"/>
                  <c:y val="-6.2000007661983915E-2"/>
                </c:manualLayout>
              </c:layout>
              <c:showVal val="1"/>
            </c:dLbl>
            <c:dLbl>
              <c:idx val="8"/>
              <c:layout>
                <c:manualLayout>
                  <c:x val="-1.8441678192715615E-3"/>
                  <c:y val="-3.0075187969924939E-2"/>
                </c:manualLayout>
              </c:layout>
              <c:showVal val="1"/>
            </c:dLbl>
            <c:dLbl>
              <c:idx val="9"/>
              <c:layout>
                <c:manualLayout>
                  <c:x val="-6.730366843679432E-2"/>
                  <c:y val="5.697661918473329E-2"/>
                </c:manualLayout>
              </c:layout>
              <c:showVal val="1"/>
            </c:dLbl>
            <c:dLbl>
              <c:idx val="10"/>
              <c:layout>
                <c:manualLayout>
                  <c:x val="-2.7662517289073461E-2"/>
                  <c:y val="4.3441938178780316E-2"/>
                </c:manualLayout>
              </c:layout>
              <c:showVal val="1"/>
            </c:dLbl>
            <c:dLbl>
              <c:idx val="11"/>
              <c:layout>
                <c:manualLayout>
                  <c:x val="-2.3670519279742702E-2"/>
                  <c:y val="-8.491087197207986E-2"/>
                </c:manualLayout>
              </c:layout>
              <c:spPr/>
              <c:txPr>
                <a:bodyPr/>
                <a:lstStyle/>
                <a:p>
                  <a:pPr>
                    <a:defRPr sz="1200" b="1"/>
                  </a:pPr>
                  <a:endParaRPr lang="es-MX"/>
                </a:p>
              </c:txPr>
              <c:showVal val="1"/>
            </c:dLbl>
            <c:txPr>
              <a:bodyPr/>
              <a:lstStyle/>
              <a:p>
                <a:pPr>
                  <a:defRPr sz="1200"/>
                </a:pPr>
                <a:endParaRPr lang="es-MX"/>
              </a:p>
            </c:txPr>
            <c:showVal val="1"/>
          </c:dLbls>
          <c:xVal>
            <c:numRef>
              <c:f>[LibroFaeta.xlsx]Hoja1!$B$27:$B$38</c:f>
              <c:numCache>
                <c:formatCode>General</c:formatCode>
                <c:ptCount val="1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</c:numCache>
            </c:numRef>
          </c:xVal>
          <c:yVal>
            <c:numRef>
              <c:f>[LibroFaeta.xlsx]Hoja1!$G$27:$G$38</c:f>
              <c:numCache>
                <c:formatCode>#,##0.0</c:formatCode>
                <c:ptCount val="12"/>
                <c:pt idx="0">
                  <c:v>1912.9292</c:v>
                </c:pt>
                <c:pt idx="1">
                  <c:v>2327.3447000000001</c:v>
                </c:pt>
                <c:pt idx="2">
                  <c:v>3119.2081000000003</c:v>
                </c:pt>
                <c:pt idx="3">
                  <c:v>3097.8173000000065</c:v>
                </c:pt>
                <c:pt idx="4">
                  <c:v>2816.7567000000004</c:v>
                </c:pt>
                <c:pt idx="5">
                  <c:v>2709.8388999999997</c:v>
                </c:pt>
                <c:pt idx="6">
                  <c:v>2749.6425999999997</c:v>
                </c:pt>
                <c:pt idx="7">
                  <c:v>2741.1304</c:v>
                </c:pt>
                <c:pt idx="8">
                  <c:v>2801.4487000000004</c:v>
                </c:pt>
                <c:pt idx="9">
                  <c:v>1679.4449</c:v>
                </c:pt>
                <c:pt idx="10">
                  <c:v>1866.982</c:v>
                </c:pt>
                <c:pt idx="11">
                  <c:v>1949.3195000000001</c:v>
                </c:pt>
              </c:numCache>
            </c:numRef>
          </c:yVal>
        </c:ser>
        <c:axId val="54603776"/>
        <c:axId val="54605312"/>
      </c:scatterChart>
      <c:valAx>
        <c:axId val="54603776"/>
        <c:scaling>
          <c:orientation val="minMax"/>
          <c:max val="2011"/>
          <c:min val="2000"/>
        </c:scaling>
        <c:axPos val="b"/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es-MX"/>
          </a:p>
        </c:txPr>
        <c:crossAx val="54605312"/>
        <c:crosses val="autoZero"/>
        <c:crossBetween val="midCat"/>
        <c:majorUnit val="1"/>
      </c:valAx>
      <c:valAx>
        <c:axId val="54605312"/>
        <c:scaling>
          <c:orientation val="minMax"/>
        </c:scaling>
        <c:delete val="1"/>
        <c:axPos val="l"/>
        <c:numFmt formatCode="#,##0.0" sourceLinked="1"/>
        <c:tickLblPos val="none"/>
        <c:crossAx val="54603776"/>
        <c:crosses val="autoZero"/>
        <c:crossBetween val="midCat"/>
        <c:majorUnit val="1000"/>
      </c:valAx>
      <c:spPr>
        <a:noFill/>
        <a:ln w="25400">
          <a:noFill/>
        </a:ln>
      </c:spPr>
    </c:plotArea>
    <c:plotVisOnly val="1"/>
    <c:dispBlanksAs val="gap"/>
  </c:chart>
  <c:spPr>
    <a:noFill/>
    <a:ln>
      <a:noFill/>
    </a:ln>
  </c:spPr>
  <c:externalData r:id="rId2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5" y="3"/>
            <a:ext cx="3038473" cy="464980"/>
          </a:xfrm>
          <a:prstGeom prst="rect">
            <a:avLst/>
          </a:prstGeom>
        </p:spPr>
        <p:txBody>
          <a:bodyPr vert="horz" lIns="93596" tIns="46799" rIns="93596" bIns="4679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MX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70345" y="3"/>
            <a:ext cx="3038473" cy="464980"/>
          </a:xfrm>
          <a:prstGeom prst="rect">
            <a:avLst/>
          </a:prstGeom>
        </p:spPr>
        <p:txBody>
          <a:bodyPr vert="horz" lIns="93596" tIns="46799" rIns="93596" bIns="4679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ABEC323-0BC2-4AE7-A171-67751F5E5608}" type="datetimeFigureOut">
              <a:rPr lang="es-MX"/>
              <a:pPr>
                <a:defRPr/>
              </a:pPr>
              <a:t>14/03/2013</a:t>
            </a:fld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5" y="8829825"/>
            <a:ext cx="3038473" cy="464980"/>
          </a:xfrm>
          <a:prstGeom prst="rect">
            <a:avLst/>
          </a:prstGeom>
        </p:spPr>
        <p:txBody>
          <a:bodyPr vert="horz" lIns="93596" tIns="46799" rIns="93596" bIns="4679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70345" y="8829825"/>
            <a:ext cx="3038473" cy="464980"/>
          </a:xfrm>
          <a:prstGeom prst="rect">
            <a:avLst/>
          </a:prstGeom>
        </p:spPr>
        <p:txBody>
          <a:bodyPr vert="horz" lIns="93596" tIns="46799" rIns="93596" bIns="4679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42E7463-1201-4AE4-B932-DC3D5714AE53}" type="slidenum">
              <a:rPr lang="es-MX"/>
              <a:pPr>
                <a:defRPr/>
              </a:pPr>
              <a:t>‹Nº›</a:t>
            </a:fld>
            <a:endParaRPr lang="es-MX" dirty="0"/>
          </a:p>
        </p:txBody>
      </p:sp>
    </p:spTree>
    <p:extLst>
      <p:ext uri="{BB962C8B-B14F-4D97-AF65-F5344CB8AC3E}">
        <p14:creationId xmlns="" xmlns:p14="http://schemas.microsoft.com/office/powerpoint/2010/main" val="39770690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5" y="3"/>
            <a:ext cx="3038473" cy="464980"/>
          </a:xfrm>
          <a:prstGeom prst="rect">
            <a:avLst/>
          </a:prstGeom>
        </p:spPr>
        <p:txBody>
          <a:bodyPr vert="horz" lIns="93596" tIns="46799" rIns="93596" bIns="4679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MX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0345" y="3"/>
            <a:ext cx="3038473" cy="464980"/>
          </a:xfrm>
          <a:prstGeom prst="rect">
            <a:avLst/>
          </a:prstGeom>
        </p:spPr>
        <p:txBody>
          <a:bodyPr vert="horz" lIns="93596" tIns="46799" rIns="93596" bIns="4679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0D9C951-7E08-4201-8047-A48BA4FCACAF}" type="datetimeFigureOut">
              <a:rPr lang="es-MX"/>
              <a:pPr>
                <a:defRPr/>
              </a:pPr>
              <a:t>14/03/2013</a:t>
            </a:fld>
            <a:endParaRPr lang="es-MX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596" tIns="46799" rIns="93596" bIns="46799" rtlCol="0" anchor="ctr"/>
          <a:lstStyle/>
          <a:p>
            <a:pPr lvl="0"/>
            <a:endParaRPr lang="es-MX" noProof="0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1679" y="4416513"/>
            <a:ext cx="5608638" cy="4183222"/>
          </a:xfrm>
          <a:prstGeom prst="rect">
            <a:avLst/>
          </a:prstGeom>
        </p:spPr>
        <p:txBody>
          <a:bodyPr vert="horz" lIns="93596" tIns="46799" rIns="93596" bIns="46799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MX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5" y="8829825"/>
            <a:ext cx="3038473" cy="464980"/>
          </a:xfrm>
          <a:prstGeom prst="rect">
            <a:avLst/>
          </a:prstGeom>
        </p:spPr>
        <p:txBody>
          <a:bodyPr vert="horz" lIns="93596" tIns="46799" rIns="93596" bIns="4679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0345" y="8829825"/>
            <a:ext cx="3038473" cy="464980"/>
          </a:xfrm>
          <a:prstGeom prst="rect">
            <a:avLst/>
          </a:prstGeom>
        </p:spPr>
        <p:txBody>
          <a:bodyPr vert="horz" lIns="93596" tIns="46799" rIns="93596" bIns="4679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36D4EBF-0408-4202-9AD6-BE570819C698}" type="slidenum">
              <a:rPr lang="es-MX"/>
              <a:pPr>
                <a:defRPr/>
              </a:pPr>
              <a:t>‹Nº›</a:t>
            </a:fld>
            <a:endParaRPr lang="es-MX" dirty="0"/>
          </a:p>
        </p:txBody>
      </p:sp>
    </p:spTree>
    <p:extLst>
      <p:ext uri="{BB962C8B-B14F-4D97-AF65-F5344CB8AC3E}">
        <p14:creationId xmlns="" xmlns:p14="http://schemas.microsoft.com/office/powerpoint/2010/main" val="38173472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dirty="0" smtClean="0"/>
          </a:p>
        </p:txBody>
      </p:sp>
      <p:sp>
        <p:nvSpPr>
          <p:cNvPr id="18534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6872042-A0D4-46C9-8C2E-54771D80713B}" type="slidenum">
              <a:rPr lang="es-MX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s-MX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dirty="0" smtClean="0"/>
          </a:p>
        </p:txBody>
      </p:sp>
      <p:sp>
        <p:nvSpPr>
          <p:cNvPr id="18534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6872042-A0D4-46C9-8C2E-54771D80713B}" type="slidenum">
              <a:rPr lang="es-MX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s-MX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dirty="0" smtClean="0">
              <a:ea typeface="ＭＳ Ｐゴシック" pitchFamily="34" charset="-128"/>
            </a:endParaRPr>
          </a:p>
        </p:txBody>
      </p:sp>
      <p:sp>
        <p:nvSpPr>
          <p:cNvPr id="21299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219E300-9C30-4F78-AD13-6806BF7829E5}" type="slidenum">
              <a:rPr lang="es-MX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s-MX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dirty="0" smtClean="0">
              <a:ea typeface="ＭＳ Ｐゴシック" pitchFamily="34" charset="-128"/>
            </a:endParaRPr>
          </a:p>
        </p:txBody>
      </p:sp>
      <p:sp>
        <p:nvSpPr>
          <p:cNvPr id="21299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219E300-9C30-4F78-AD13-6806BF7829E5}" type="slidenum">
              <a:rPr lang="es-MX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s-MX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dirty="0" smtClean="0">
              <a:ea typeface="ＭＳ Ｐゴシック" pitchFamily="34" charset="-128"/>
            </a:endParaRPr>
          </a:p>
        </p:txBody>
      </p:sp>
      <p:sp>
        <p:nvSpPr>
          <p:cNvPr id="21299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219E300-9C30-4F78-AD13-6806BF7829E5}" type="slidenum">
              <a:rPr lang="es-MX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s-MX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dirty="0" smtClean="0">
              <a:ea typeface="ＭＳ Ｐゴシック" pitchFamily="34" charset="-128"/>
            </a:endParaRPr>
          </a:p>
        </p:txBody>
      </p:sp>
      <p:sp>
        <p:nvSpPr>
          <p:cNvPr id="21299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219E300-9C30-4F78-AD13-6806BF7829E5}" type="slidenum">
              <a:rPr lang="es-MX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s-MX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dirty="0" smtClean="0">
              <a:ea typeface="ＭＳ Ｐゴシック" pitchFamily="34" charset="-128"/>
            </a:endParaRPr>
          </a:p>
        </p:txBody>
      </p:sp>
      <p:sp>
        <p:nvSpPr>
          <p:cNvPr id="21299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219E300-9C30-4F78-AD13-6806BF7829E5}" type="slidenum">
              <a:rPr lang="es-MX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s-MX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dirty="0" smtClean="0">
              <a:ea typeface="ＭＳ Ｐゴシック" pitchFamily="34" charset="-128"/>
            </a:endParaRPr>
          </a:p>
        </p:txBody>
      </p:sp>
      <p:sp>
        <p:nvSpPr>
          <p:cNvPr id="21299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219E300-9C30-4F78-AD13-6806BF7829E5}" type="slidenum">
              <a:rPr lang="es-MX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s-MX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dirty="0" smtClean="0">
              <a:ea typeface="ＭＳ Ｐゴシック" pitchFamily="34" charset="-128"/>
            </a:endParaRPr>
          </a:p>
        </p:txBody>
      </p:sp>
      <p:sp>
        <p:nvSpPr>
          <p:cNvPr id="21299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219E300-9C30-4F78-AD13-6806BF7829E5}" type="slidenum">
              <a:rPr lang="es-MX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s-MX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3 Rectángulo"/>
          <p:cNvSpPr>
            <a:spLocks noGrp="1" noChangeArrowheads="1"/>
          </p:cNvSpPr>
          <p:nvPr>
            <p:ph type="sldNum" sz="quarter" idx="5"/>
          </p:nvPr>
        </p:nvSpPr>
        <p:spPr>
          <a:extLst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6516" indent="-287122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8486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7881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67276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26670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86065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45459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904854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2163B7F8-027B-4443-A741-629ECE22A412}" type="slidenum">
              <a:rPr lang="es-MX" sz="1200">
                <a:latin typeface="Times New Roman" pitchFamily="18" charset="0"/>
              </a:rPr>
              <a:pPr eaLnBrk="1" hangingPunct="1">
                <a:defRPr/>
              </a:pPr>
              <a:t>18</a:t>
            </a:fld>
            <a:endParaRPr lang="es-ES" sz="1200">
              <a:latin typeface="Times New Roman" pitchFamily="18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3 Rectángulo"/>
          <p:cNvSpPr>
            <a:spLocks noGrp="1" noChangeArrowheads="1"/>
          </p:cNvSpPr>
          <p:nvPr>
            <p:ph type="sldNum" sz="quarter" idx="5"/>
          </p:nvPr>
        </p:nvSpPr>
        <p:spPr>
          <a:extLst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6516" indent="-287122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8486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7881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67276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26670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86065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45459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904854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F5D4A78-9D23-4F40-9E70-23BE2CAB41C6}" type="slidenum">
              <a:rPr lang="es-MX" sz="1200">
                <a:latin typeface="Times New Roman" pitchFamily="18" charset="0"/>
              </a:rPr>
              <a:pPr eaLnBrk="1" hangingPunct="1">
                <a:defRPr/>
              </a:pPr>
              <a:t>19</a:t>
            </a:fld>
            <a:endParaRPr lang="es-ES" sz="1200">
              <a:latin typeface="Times New Roman" pitchFamily="18" charset="0"/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dirty="0" smtClean="0"/>
          </a:p>
        </p:txBody>
      </p:sp>
      <p:sp>
        <p:nvSpPr>
          <p:cNvPr id="18534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6872042-A0D4-46C9-8C2E-54771D80713B}" type="slidenum">
              <a:rPr lang="es-MX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s-MX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3 Rectángulo"/>
          <p:cNvSpPr>
            <a:spLocks noGrp="1" noChangeArrowheads="1"/>
          </p:cNvSpPr>
          <p:nvPr>
            <p:ph type="sldNum" sz="quarter" idx="5"/>
          </p:nvPr>
        </p:nvSpPr>
        <p:spPr>
          <a:extLst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6516" indent="-287122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8486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7881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67276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26670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86065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45459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904854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73805EEC-E244-4EB5-B55A-BED19C3B3FD9}" type="slidenum">
              <a:rPr lang="es-MX" sz="1200">
                <a:latin typeface="Times New Roman" pitchFamily="18" charset="0"/>
              </a:rPr>
              <a:pPr eaLnBrk="1" hangingPunct="1">
                <a:defRPr/>
              </a:pPr>
              <a:t>20</a:t>
            </a:fld>
            <a:endParaRPr lang="es-ES" sz="1200">
              <a:latin typeface="Times New Roman" pitchFamily="18" charset="0"/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3 Rectángulo"/>
          <p:cNvSpPr>
            <a:spLocks noGrp="1" noChangeArrowheads="1"/>
          </p:cNvSpPr>
          <p:nvPr>
            <p:ph type="sldNum" sz="quarter" idx="5"/>
          </p:nvPr>
        </p:nvSpPr>
        <p:spPr>
          <a:extLst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6516" indent="-287122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8486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7881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67276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26670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86065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45459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904854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84C9FD08-A556-472C-ACFD-E471AFFB3CE7}" type="slidenum">
              <a:rPr lang="es-MX" sz="1200">
                <a:latin typeface="Times New Roman" pitchFamily="18" charset="0"/>
              </a:rPr>
              <a:pPr eaLnBrk="1" hangingPunct="1">
                <a:defRPr/>
              </a:pPr>
              <a:t>21</a:t>
            </a:fld>
            <a:endParaRPr lang="es-ES" sz="1200">
              <a:latin typeface="Times New Roman" pitchFamily="18" charset="0"/>
            </a:endParaRPr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3 Rectángulo"/>
          <p:cNvSpPr>
            <a:spLocks noGrp="1" noChangeArrowheads="1"/>
          </p:cNvSpPr>
          <p:nvPr>
            <p:ph type="sldNum" sz="quarter" idx="5"/>
          </p:nvPr>
        </p:nvSpPr>
        <p:spPr>
          <a:extLst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6516" indent="-287122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8486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7881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67276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26670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86065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45459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904854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DC326205-5D30-40DB-AD56-884437466490}" type="slidenum">
              <a:rPr lang="es-MX" sz="1200">
                <a:latin typeface="Times New Roman" pitchFamily="18" charset="0"/>
              </a:rPr>
              <a:pPr eaLnBrk="1" hangingPunct="1">
                <a:defRPr/>
              </a:pPr>
              <a:t>22</a:t>
            </a:fld>
            <a:endParaRPr lang="es-ES" sz="1200">
              <a:latin typeface="Times New Roman" pitchFamily="18" charset="0"/>
            </a:endParaRPr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3 Rectángulo"/>
          <p:cNvSpPr>
            <a:spLocks noGrp="1" noChangeArrowheads="1"/>
          </p:cNvSpPr>
          <p:nvPr>
            <p:ph type="sldNum" sz="quarter" idx="5"/>
          </p:nvPr>
        </p:nvSpPr>
        <p:spPr>
          <a:extLst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6516" indent="-287122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8486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7881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67276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26670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86065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45459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904854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AFCE5F9D-37CD-4DA6-8105-128405B9E990}" type="slidenum">
              <a:rPr lang="es-MX" sz="1200">
                <a:latin typeface="Times New Roman" pitchFamily="18" charset="0"/>
              </a:rPr>
              <a:pPr eaLnBrk="1" hangingPunct="1">
                <a:defRPr/>
              </a:pPr>
              <a:t>23</a:t>
            </a:fld>
            <a:endParaRPr lang="es-ES" sz="1200">
              <a:latin typeface="Times New Roman" pitchFamily="18" charset="0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3 Rectángulo"/>
          <p:cNvSpPr>
            <a:spLocks noGrp="1" noChangeArrowheads="1"/>
          </p:cNvSpPr>
          <p:nvPr>
            <p:ph type="sldNum" sz="quarter" idx="5"/>
          </p:nvPr>
        </p:nvSpPr>
        <p:spPr>
          <a:extLst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6516" indent="-287122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8486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7881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67276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26670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86065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45459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904854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4E546AA-C064-4E98-9EA8-1665FB7F5430}" type="slidenum">
              <a:rPr lang="es-MX" sz="1200">
                <a:latin typeface="Times New Roman" pitchFamily="18" charset="0"/>
              </a:rPr>
              <a:pPr eaLnBrk="1" hangingPunct="1">
                <a:defRPr/>
              </a:pPr>
              <a:t>24</a:t>
            </a:fld>
            <a:endParaRPr lang="es-ES" sz="1200">
              <a:latin typeface="Times New Roman" pitchFamily="18" charset="0"/>
            </a:endParaRPr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3 Rectángulo"/>
          <p:cNvSpPr>
            <a:spLocks noGrp="1" noChangeArrowheads="1"/>
          </p:cNvSpPr>
          <p:nvPr>
            <p:ph type="sldNum" sz="quarter" idx="5"/>
          </p:nvPr>
        </p:nvSpPr>
        <p:spPr>
          <a:extLst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6516" indent="-287122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8486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7881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67276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26670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86065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45459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904854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6B576EA1-AB0F-44B3-89BA-3DAD91AB9083}" type="slidenum">
              <a:rPr lang="es-MX" sz="1200">
                <a:latin typeface="Times New Roman" pitchFamily="18" charset="0"/>
              </a:rPr>
              <a:pPr eaLnBrk="1" hangingPunct="1">
                <a:defRPr/>
              </a:pPr>
              <a:t>25</a:t>
            </a:fld>
            <a:endParaRPr lang="es-ES" sz="1200">
              <a:latin typeface="Times New Roman" pitchFamily="18" charset="0"/>
            </a:endParaRPr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3 Rectángulo"/>
          <p:cNvSpPr>
            <a:spLocks noGrp="1" noChangeArrowheads="1"/>
          </p:cNvSpPr>
          <p:nvPr>
            <p:ph type="sldNum" sz="quarter" idx="5"/>
          </p:nvPr>
        </p:nvSpPr>
        <p:spPr>
          <a:extLst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6516" indent="-287122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8486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7881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67276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26670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86065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45459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904854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6C8F1CCE-9BCE-4A4D-BB23-838D2BCB2C94}" type="slidenum">
              <a:rPr lang="es-MX" sz="1200">
                <a:latin typeface="Times New Roman" pitchFamily="18" charset="0"/>
              </a:rPr>
              <a:pPr eaLnBrk="1" hangingPunct="1">
                <a:defRPr/>
              </a:pPr>
              <a:t>26</a:t>
            </a:fld>
            <a:endParaRPr lang="es-ES" sz="1200">
              <a:latin typeface="Times New Roman" pitchFamily="18" charset="0"/>
            </a:endParaRPr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3 Rectángulo"/>
          <p:cNvSpPr>
            <a:spLocks noGrp="1" noChangeArrowheads="1"/>
          </p:cNvSpPr>
          <p:nvPr>
            <p:ph type="sldNum" sz="quarter" idx="5"/>
          </p:nvPr>
        </p:nvSpPr>
        <p:spPr>
          <a:extLst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6516" indent="-287122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8486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7881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67276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26670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86065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45459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904854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F338D5DD-6055-4996-8070-1DEB44EE3009}" type="slidenum">
              <a:rPr lang="es-MX" sz="1200">
                <a:latin typeface="Times New Roman" pitchFamily="18" charset="0"/>
              </a:rPr>
              <a:pPr eaLnBrk="1" hangingPunct="1">
                <a:defRPr/>
              </a:pPr>
              <a:t>27</a:t>
            </a:fld>
            <a:endParaRPr lang="es-ES" sz="1200">
              <a:latin typeface="Times New Roman" pitchFamily="18" charset="0"/>
            </a:endParaRPr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3 Rectángulo"/>
          <p:cNvSpPr>
            <a:spLocks noGrp="1" noChangeArrowheads="1"/>
          </p:cNvSpPr>
          <p:nvPr>
            <p:ph type="sldNum" sz="quarter" idx="5"/>
          </p:nvPr>
        </p:nvSpPr>
        <p:spPr>
          <a:extLst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6516" indent="-287122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8486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7881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67276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26670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86065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45459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904854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4AD45B55-68D2-4461-AA5C-A0C510B57F78}" type="slidenum">
              <a:rPr lang="es-MX" sz="1200">
                <a:latin typeface="Times New Roman" pitchFamily="18" charset="0"/>
              </a:rPr>
              <a:pPr eaLnBrk="1" hangingPunct="1">
                <a:defRPr/>
              </a:pPr>
              <a:t>29</a:t>
            </a:fld>
            <a:endParaRPr lang="es-ES" sz="1200">
              <a:latin typeface="Times New Roman" pitchFamily="18" charset="0"/>
            </a:endParaRPr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3 Rectángulo"/>
          <p:cNvSpPr>
            <a:spLocks noGrp="1" noChangeArrowheads="1"/>
          </p:cNvSpPr>
          <p:nvPr>
            <p:ph type="sldNum" sz="quarter" idx="5"/>
          </p:nvPr>
        </p:nvSpPr>
        <p:spPr>
          <a:extLst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6516" indent="-287122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8486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7881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67276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26670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86065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45459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904854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D03A9A2A-0F09-4FAF-8C75-4BCA47A77AAC}" type="slidenum">
              <a:rPr lang="es-MX" sz="1200">
                <a:latin typeface="Times New Roman" pitchFamily="18" charset="0"/>
              </a:rPr>
              <a:pPr eaLnBrk="1" hangingPunct="1">
                <a:defRPr/>
              </a:pPr>
              <a:t>31</a:t>
            </a:fld>
            <a:endParaRPr lang="es-ES" sz="1200">
              <a:latin typeface="Times New Roman" pitchFamily="18" charset="0"/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dirty="0" smtClean="0">
              <a:ea typeface="ＭＳ Ｐゴシック" pitchFamily="34" charset="-128"/>
            </a:endParaRPr>
          </a:p>
        </p:txBody>
      </p:sp>
      <p:sp>
        <p:nvSpPr>
          <p:cNvPr id="21299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219E300-9C30-4F78-AD13-6806BF7829E5}" type="slidenum">
              <a:rPr lang="es-MX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s-MX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3 Rectángulo"/>
          <p:cNvSpPr>
            <a:spLocks noGrp="1" noChangeArrowheads="1"/>
          </p:cNvSpPr>
          <p:nvPr>
            <p:ph type="sldNum" sz="quarter" idx="5"/>
          </p:nvPr>
        </p:nvSpPr>
        <p:spPr>
          <a:extLst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6516" indent="-287122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8486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7881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67276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26670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86065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45459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904854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225A877E-47B6-4454-B82C-4C6CE4C5E9EB}" type="slidenum">
              <a:rPr lang="es-MX" sz="1200">
                <a:latin typeface="Times New Roman" pitchFamily="18" charset="0"/>
              </a:rPr>
              <a:pPr eaLnBrk="1" hangingPunct="1">
                <a:defRPr/>
              </a:pPr>
              <a:t>32</a:t>
            </a:fld>
            <a:endParaRPr lang="es-ES" sz="1200">
              <a:latin typeface="Times New Roman" pitchFamily="18" charset="0"/>
            </a:endParaRPr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extLst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6516" indent="-287122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8486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7881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67276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26670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86065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45459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904854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FE072DAB-A3D3-4D89-8876-E6984CEE36CA}" type="slidenum">
              <a:rPr lang="es-ES" sz="1200">
                <a:latin typeface="Times New Roman" pitchFamily="18" charset="0"/>
              </a:rPr>
              <a:pPr eaLnBrk="1" hangingPunct="1">
                <a:defRPr/>
              </a:pPr>
              <a:t>33</a:t>
            </a:fld>
            <a:endParaRPr lang="es-ES" sz="1200">
              <a:latin typeface="Times New Roman" pitchFamily="18" charset="0"/>
            </a:endParaRPr>
          </a:p>
        </p:txBody>
      </p:sp>
      <p:sp>
        <p:nvSpPr>
          <p:cNvPr id="93187" name="4 Forma"/>
          <p:cNvSpPr txBox="1">
            <a:spLocks noGrp="1" noChangeArrowheads="1"/>
          </p:cNvSpPr>
          <p:nvPr/>
        </p:nvSpPr>
        <p:spPr bwMode="auto">
          <a:xfrm>
            <a:off x="3968540" y="8828632"/>
            <a:ext cx="3040654" cy="46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08" tIns="45657" rIns="91308" bIns="45657" anchor="b"/>
          <a:lstStyle/>
          <a:p>
            <a:pPr algn="ctr" defTabSz="912409" eaLnBrk="0" hangingPunct="0">
              <a:lnSpc>
                <a:spcPct val="140000"/>
              </a:lnSpc>
            </a:pPr>
            <a:fld id="{4203EDCA-9945-4632-A8A9-9A325AC2F77E}" type="slidenum">
              <a:rPr lang="es-MX" sz="1200">
                <a:latin typeface="Times New Roman" pitchFamily="18" charset="0"/>
              </a:rPr>
              <a:pPr algn="ctr" defTabSz="912409" eaLnBrk="0" hangingPunct="0">
                <a:lnSpc>
                  <a:spcPct val="140000"/>
                </a:lnSpc>
              </a:pPr>
              <a:t>33</a:t>
            </a:fld>
            <a:endParaRPr lang="es-ES" sz="1200">
              <a:latin typeface="Times New Roman" pitchFamily="18" charset="0"/>
            </a:endParaRPr>
          </a:p>
        </p:txBody>
      </p:sp>
      <p:sp>
        <p:nvSpPr>
          <p:cNvPr id="93188" name="178177 Rectángulo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6913"/>
            <a:ext cx="4641850" cy="3482975"/>
          </a:xfrm>
          <a:ln cap="flat">
            <a:headEnd type="none" w="med" len="med"/>
            <a:tailEnd type="none" w="med" len="med"/>
          </a:ln>
        </p:spPr>
      </p:sp>
      <p:sp>
        <p:nvSpPr>
          <p:cNvPr id="93189" name="178178 Rectángulo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1308" tIns="45657" rIns="91308" bIns="45657"/>
          <a:lstStyle/>
          <a:p>
            <a:pPr eaLnBrk="1" hangingPunct="1"/>
            <a:endParaRPr lang="es-MX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extLst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6516" indent="-287122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8486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7881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67276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26670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86065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45459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904854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FE072DAB-A3D3-4D89-8876-E6984CEE36CA}" type="slidenum">
              <a:rPr lang="es-ES" sz="1200">
                <a:latin typeface="Times New Roman" pitchFamily="18" charset="0"/>
              </a:rPr>
              <a:pPr eaLnBrk="1" hangingPunct="1">
                <a:defRPr/>
              </a:pPr>
              <a:t>34</a:t>
            </a:fld>
            <a:endParaRPr lang="es-ES" sz="1200">
              <a:latin typeface="Times New Roman" pitchFamily="18" charset="0"/>
            </a:endParaRPr>
          </a:p>
        </p:txBody>
      </p:sp>
      <p:sp>
        <p:nvSpPr>
          <p:cNvPr id="93187" name="4 Forma"/>
          <p:cNvSpPr txBox="1">
            <a:spLocks noGrp="1" noChangeArrowheads="1"/>
          </p:cNvSpPr>
          <p:nvPr/>
        </p:nvSpPr>
        <p:spPr bwMode="auto">
          <a:xfrm>
            <a:off x="3968540" y="8828632"/>
            <a:ext cx="3040654" cy="46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08" tIns="45657" rIns="91308" bIns="45657" anchor="b"/>
          <a:lstStyle/>
          <a:p>
            <a:pPr algn="ctr" defTabSz="912409" eaLnBrk="0" hangingPunct="0">
              <a:lnSpc>
                <a:spcPct val="140000"/>
              </a:lnSpc>
            </a:pPr>
            <a:fld id="{4203EDCA-9945-4632-A8A9-9A325AC2F77E}" type="slidenum">
              <a:rPr lang="es-MX" sz="1200">
                <a:latin typeface="Times New Roman" pitchFamily="18" charset="0"/>
              </a:rPr>
              <a:pPr algn="ctr" defTabSz="912409" eaLnBrk="0" hangingPunct="0">
                <a:lnSpc>
                  <a:spcPct val="140000"/>
                </a:lnSpc>
              </a:pPr>
              <a:t>34</a:t>
            </a:fld>
            <a:endParaRPr lang="es-ES" sz="1200">
              <a:latin typeface="Times New Roman" pitchFamily="18" charset="0"/>
            </a:endParaRPr>
          </a:p>
        </p:txBody>
      </p:sp>
      <p:sp>
        <p:nvSpPr>
          <p:cNvPr id="93188" name="178177 Rectángulo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6913"/>
            <a:ext cx="4641850" cy="3482975"/>
          </a:xfrm>
          <a:ln cap="flat">
            <a:headEnd type="none" w="med" len="med"/>
            <a:tailEnd type="none" w="med" len="med"/>
          </a:ln>
        </p:spPr>
      </p:sp>
      <p:sp>
        <p:nvSpPr>
          <p:cNvPr id="93189" name="178178 Rectángulo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1308" tIns="45657" rIns="91308" bIns="45657"/>
          <a:lstStyle/>
          <a:p>
            <a:pPr eaLnBrk="1" hangingPunct="1"/>
            <a:endParaRPr lang="es-MX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extLst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6516" indent="-287122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8486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7881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67276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26670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86065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45459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904854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7A1F6CD-AEA1-4B48-B9E2-8307B24D3E4A}" type="slidenum">
              <a:rPr lang="es-ES" sz="1200">
                <a:latin typeface="Times New Roman" pitchFamily="18" charset="0"/>
              </a:rPr>
              <a:pPr eaLnBrk="1" hangingPunct="1">
                <a:defRPr/>
              </a:pPr>
              <a:t>35</a:t>
            </a:fld>
            <a:endParaRPr lang="es-ES" sz="1200">
              <a:latin typeface="Times New Roman" pitchFamily="18" charset="0"/>
            </a:endParaRPr>
          </a:p>
        </p:txBody>
      </p:sp>
      <p:sp>
        <p:nvSpPr>
          <p:cNvPr id="97283" name="4 Forma"/>
          <p:cNvSpPr txBox="1">
            <a:spLocks noGrp="1" noChangeArrowheads="1"/>
          </p:cNvSpPr>
          <p:nvPr/>
        </p:nvSpPr>
        <p:spPr bwMode="auto">
          <a:xfrm>
            <a:off x="3968540" y="8828632"/>
            <a:ext cx="3040654" cy="46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751" tIns="46379" rIns="92751" bIns="46379" anchor="b"/>
          <a:lstStyle/>
          <a:p>
            <a:pPr algn="ctr" defTabSz="925170" eaLnBrk="0" hangingPunct="0">
              <a:lnSpc>
                <a:spcPct val="140000"/>
              </a:lnSpc>
            </a:pPr>
            <a:fld id="{EF20920D-F608-4C75-8503-1CE40924B8F1}" type="slidenum">
              <a:rPr lang="es-MX" sz="1200">
                <a:latin typeface="Times New Roman" pitchFamily="18" charset="0"/>
              </a:rPr>
              <a:pPr algn="ctr" defTabSz="925170" eaLnBrk="0" hangingPunct="0">
                <a:lnSpc>
                  <a:spcPct val="140000"/>
                </a:lnSpc>
              </a:pPr>
              <a:t>35</a:t>
            </a:fld>
            <a:endParaRPr lang="es-ES" sz="1200">
              <a:latin typeface="Times New Roman" pitchFamily="18" charset="0"/>
            </a:endParaRPr>
          </a:p>
        </p:txBody>
      </p:sp>
      <p:sp>
        <p:nvSpPr>
          <p:cNvPr id="97284" name="178177 Rectángulo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6913"/>
            <a:ext cx="4641850" cy="3482975"/>
          </a:xfrm>
          <a:ln cap="flat">
            <a:headEnd type="none" w="med" len="med"/>
            <a:tailEnd type="none" w="med" len="med"/>
          </a:ln>
        </p:spPr>
      </p:sp>
      <p:sp>
        <p:nvSpPr>
          <p:cNvPr id="97285" name="178178 Rectángulo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751" tIns="46379" rIns="92751" bIns="46379"/>
          <a:lstStyle/>
          <a:p>
            <a:pPr eaLnBrk="1" hangingPunct="1"/>
            <a:endParaRPr lang="es-MX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extLst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6516" indent="-287122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8486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7881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67276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26670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86065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45459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904854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F6A5B46D-E1A4-42AC-B3B6-26129ADBE5B8}" type="slidenum">
              <a:rPr lang="es-ES" sz="1200">
                <a:latin typeface="Times New Roman" pitchFamily="18" charset="0"/>
              </a:rPr>
              <a:pPr eaLnBrk="1" hangingPunct="1">
                <a:defRPr/>
              </a:pPr>
              <a:t>36</a:t>
            </a:fld>
            <a:endParaRPr lang="es-ES" sz="1200">
              <a:latin typeface="Times New Roman" pitchFamily="18" charset="0"/>
            </a:endParaRPr>
          </a:p>
        </p:txBody>
      </p:sp>
      <p:sp>
        <p:nvSpPr>
          <p:cNvPr id="100355" name="4 Forma"/>
          <p:cNvSpPr txBox="1">
            <a:spLocks noGrp="1" noChangeArrowheads="1"/>
          </p:cNvSpPr>
          <p:nvPr/>
        </p:nvSpPr>
        <p:spPr bwMode="auto">
          <a:xfrm>
            <a:off x="3968540" y="8828632"/>
            <a:ext cx="3040654" cy="46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585" tIns="45294" rIns="90585" bIns="45294" anchor="b"/>
          <a:lstStyle/>
          <a:p>
            <a:pPr algn="ctr" defTabSz="906028" eaLnBrk="0" hangingPunct="0">
              <a:lnSpc>
                <a:spcPct val="140000"/>
              </a:lnSpc>
            </a:pPr>
            <a:fld id="{ADDBD1EC-E4DF-4449-B433-929E08D7E78F}" type="slidenum">
              <a:rPr lang="es-MX" sz="1200">
                <a:latin typeface="Times New Roman" pitchFamily="18" charset="0"/>
              </a:rPr>
              <a:pPr algn="ctr" defTabSz="906028" eaLnBrk="0" hangingPunct="0">
                <a:lnSpc>
                  <a:spcPct val="140000"/>
                </a:lnSpc>
              </a:pPr>
              <a:t>36</a:t>
            </a:fld>
            <a:endParaRPr lang="es-ES" sz="1200">
              <a:latin typeface="Times New Roman" pitchFamily="18" charset="0"/>
            </a:endParaRPr>
          </a:p>
        </p:txBody>
      </p:sp>
      <p:sp>
        <p:nvSpPr>
          <p:cNvPr id="100356" name="178177 Rectángulo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6913"/>
            <a:ext cx="4643437" cy="3482975"/>
          </a:xfrm>
          <a:ln cap="flat">
            <a:headEnd type="none" w="med" len="med"/>
            <a:tailEnd type="none" w="med" len="med"/>
          </a:ln>
        </p:spPr>
      </p:sp>
      <p:sp>
        <p:nvSpPr>
          <p:cNvPr id="100357" name="178178 Rectángulo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0585" tIns="45294" rIns="90585" bIns="45294"/>
          <a:lstStyle/>
          <a:p>
            <a:pPr eaLnBrk="1" hangingPunct="1"/>
            <a:endParaRPr lang="es-MX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extLst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6516" indent="-287122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8486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7881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67276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26670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86065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45459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904854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EE67C625-FED5-4131-B662-71045F212B2B}" type="slidenum">
              <a:rPr lang="es-ES" sz="1200">
                <a:latin typeface="Times New Roman" pitchFamily="18" charset="0"/>
              </a:rPr>
              <a:pPr eaLnBrk="1" hangingPunct="1">
                <a:defRPr/>
              </a:pPr>
              <a:t>37</a:t>
            </a:fld>
            <a:endParaRPr lang="es-ES" sz="1200">
              <a:latin typeface="Times New Roman" pitchFamily="18" charset="0"/>
            </a:endParaRPr>
          </a:p>
        </p:txBody>
      </p:sp>
      <p:sp>
        <p:nvSpPr>
          <p:cNvPr id="101379" name="4 Forma"/>
          <p:cNvSpPr txBox="1">
            <a:spLocks noGrp="1" noChangeArrowheads="1"/>
          </p:cNvSpPr>
          <p:nvPr/>
        </p:nvSpPr>
        <p:spPr bwMode="auto">
          <a:xfrm>
            <a:off x="3968540" y="8828632"/>
            <a:ext cx="3040654" cy="46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763" tIns="46386" rIns="92763" bIns="46386" anchor="b"/>
          <a:lstStyle/>
          <a:p>
            <a:pPr algn="ctr" defTabSz="926765" eaLnBrk="0" hangingPunct="0">
              <a:lnSpc>
                <a:spcPct val="140000"/>
              </a:lnSpc>
            </a:pPr>
            <a:fld id="{A908304F-286D-4C8D-A0CA-F177573E3EDC}" type="slidenum">
              <a:rPr lang="es-MX" sz="1200">
                <a:latin typeface="Times New Roman" pitchFamily="18" charset="0"/>
              </a:rPr>
              <a:pPr algn="ctr" defTabSz="926765" eaLnBrk="0" hangingPunct="0">
                <a:lnSpc>
                  <a:spcPct val="140000"/>
                </a:lnSpc>
              </a:pPr>
              <a:t>37</a:t>
            </a:fld>
            <a:endParaRPr lang="es-ES" sz="1200">
              <a:latin typeface="Times New Roman" pitchFamily="18" charset="0"/>
            </a:endParaRPr>
          </a:p>
        </p:txBody>
      </p:sp>
      <p:sp>
        <p:nvSpPr>
          <p:cNvPr id="101380" name="178177 Rectángulo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6913"/>
            <a:ext cx="4641850" cy="3482975"/>
          </a:xfrm>
          <a:ln cap="flat">
            <a:headEnd type="none" w="med" len="med"/>
            <a:tailEnd type="none" w="med" len="med"/>
          </a:ln>
        </p:spPr>
      </p:sp>
      <p:sp>
        <p:nvSpPr>
          <p:cNvPr id="101381" name="178178 Rectángulo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763" tIns="46386" rIns="92763" bIns="46386"/>
          <a:lstStyle/>
          <a:p>
            <a:pPr eaLnBrk="1" hangingPunct="1"/>
            <a:endParaRPr lang="es-MX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3 Rectángulo"/>
          <p:cNvSpPr>
            <a:spLocks noGrp="1" noChangeArrowheads="1"/>
          </p:cNvSpPr>
          <p:nvPr>
            <p:ph type="sldNum" sz="quarter" idx="5"/>
          </p:nvPr>
        </p:nvSpPr>
        <p:spPr>
          <a:extLst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6516" indent="-287122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8486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7881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67276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26670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86065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45459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904854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EBF9B5F3-E82F-4385-9A34-1FE780DA220C}" type="slidenum">
              <a:rPr lang="es-MX" sz="1200">
                <a:latin typeface="Times New Roman" pitchFamily="18" charset="0"/>
              </a:rPr>
              <a:pPr eaLnBrk="1" hangingPunct="1">
                <a:defRPr/>
              </a:pPr>
              <a:t>38</a:t>
            </a:fld>
            <a:endParaRPr lang="es-ES" sz="1200">
              <a:latin typeface="Times New Roman" pitchFamily="18" charset="0"/>
            </a:endParaRPr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3 Rectángulo"/>
          <p:cNvSpPr>
            <a:spLocks noGrp="1" noChangeArrowheads="1"/>
          </p:cNvSpPr>
          <p:nvPr>
            <p:ph type="sldNum" sz="quarter" idx="5"/>
          </p:nvPr>
        </p:nvSpPr>
        <p:spPr>
          <a:extLst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6516" indent="-287122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8486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7881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67276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26670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86065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45459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904854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DF458C76-7399-4706-A63D-C110759A33E1}" type="slidenum">
              <a:rPr lang="es-MX" sz="1200">
                <a:latin typeface="Times New Roman" pitchFamily="18" charset="0"/>
              </a:rPr>
              <a:pPr eaLnBrk="1" hangingPunct="1">
                <a:defRPr/>
              </a:pPr>
              <a:t>39</a:t>
            </a:fld>
            <a:endParaRPr lang="es-ES" sz="1200">
              <a:latin typeface="Times New Roman" pitchFamily="18" charset="0"/>
            </a:endParaRPr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3 Rectángulo"/>
          <p:cNvSpPr>
            <a:spLocks noGrp="1" noChangeArrowheads="1"/>
          </p:cNvSpPr>
          <p:nvPr>
            <p:ph type="sldNum" sz="quarter" idx="5"/>
          </p:nvPr>
        </p:nvSpPr>
        <p:spPr>
          <a:extLst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6516" indent="-287122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8486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7881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67276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26670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86065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45459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904854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F7DC7376-9D98-4A1E-A9DE-6E9FCB84426A}" type="slidenum">
              <a:rPr lang="es-MX" sz="1200">
                <a:latin typeface="Times New Roman" pitchFamily="18" charset="0"/>
              </a:rPr>
              <a:pPr eaLnBrk="1" hangingPunct="1">
                <a:defRPr/>
              </a:pPr>
              <a:t>40</a:t>
            </a:fld>
            <a:endParaRPr lang="es-ES" sz="1200">
              <a:latin typeface="Times New Roman" pitchFamily="18" charset="0"/>
            </a:endParaRPr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3 Rectángulo"/>
          <p:cNvSpPr>
            <a:spLocks noGrp="1" noChangeArrowheads="1"/>
          </p:cNvSpPr>
          <p:nvPr>
            <p:ph type="sldNum" sz="quarter" idx="5"/>
          </p:nvPr>
        </p:nvSpPr>
        <p:spPr>
          <a:extLst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6516" indent="-287122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8486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7881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67276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26670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86065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45459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904854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817DCC87-A58D-4F69-8A70-2B3E86055F32}" type="slidenum">
              <a:rPr lang="es-MX" sz="1200">
                <a:latin typeface="Times New Roman" pitchFamily="18" charset="0"/>
              </a:rPr>
              <a:pPr eaLnBrk="1" hangingPunct="1">
                <a:defRPr/>
              </a:pPr>
              <a:t>41</a:t>
            </a:fld>
            <a:endParaRPr lang="es-ES" sz="1200">
              <a:latin typeface="Times New Roman" pitchFamily="18" charset="0"/>
            </a:endParaRPr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dirty="0" smtClean="0">
              <a:ea typeface="ＭＳ Ｐゴシック" pitchFamily="34" charset="-128"/>
            </a:endParaRPr>
          </a:p>
        </p:txBody>
      </p:sp>
      <p:sp>
        <p:nvSpPr>
          <p:cNvPr id="21299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219E300-9C30-4F78-AD13-6806BF7829E5}" type="slidenum">
              <a:rPr lang="es-MX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s-MX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3 Rectángulo"/>
          <p:cNvSpPr>
            <a:spLocks noGrp="1" noChangeArrowheads="1"/>
          </p:cNvSpPr>
          <p:nvPr>
            <p:ph type="sldNum" sz="quarter" idx="5"/>
          </p:nvPr>
        </p:nvSpPr>
        <p:spPr>
          <a:extLst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6516" indent="-287122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8486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7881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67276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26670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86065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45459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904854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DDEABF6A-DEDF-4B65-9E78-909F149FB429}" type="slidenum">
              <a:rPr lang="es-MX" sz="1200">
                <a:latin typeface="Times New Roman" pitchFamily="18" charset="0"/>
              </a:rPr>
              <a:pPr eaLnBrk="1" hangingPunct="1">
                <a:defRPr/>
              </a:pPr>
              <a:t>42</a:t>
            </a:fld>
            <a:endParaRPr lang="es-ES" sz="1200">
              <a:latin typeface="Times New Roman" pitchFamily="18" charset="0"/>
            </a:endParaRPr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3 Rectángulo"/>
          <p:cNvSpPr>
            <a:spLocks noGrp="1" noChangeArrowheads="1"/>
          </p:cNvSpPr>
          <p:nvPr>
            <p:ph type="sldNum" sz="quarter" idx="5"/>
          </p:nvPr>
        </p:nvSpPr>
        <p:spPr>
          <a:extLst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6516" indent="-287122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8486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7881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67276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26670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86065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45459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904854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7B3AFCFE-15E0-472D-9D89-0F1C29D27A7E}" type="slidenum">
              <a:rPr lang="es-MX" sz="1200">
                <a:latin typeface="Times New Roman" pitchFamily="18" charset="0"/>
              </a:rPr>
              <a:pPr eaLnBrk="1" hangingPunct="1">
                <a:defRPr/>
              </a:pPr>
              <a:t>43</a:t>
            </a:fld>
            <a:endParaRPr lang="es-ES" sz="1200">
              <a:latin typeface="Times New Roman" pitchFamily="18" charset="0"/>
            </a:endParaRPr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3 Rectángulo"/>
          <p:cNvSpPr>
            <a:spLocks noGrp="1" noChangeArrowheads="1"/>
          </p:cNvSpPr>
          <p:nvPr>
            <p:ph type="sldNum" sz="quarter" idx="5"/>
          </p:nvPr>
        </p:nvSpPr>
        <p:spPr>
          <a:extLst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6516" indent="-287122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8486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7881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67276" indent="-229697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26670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86065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45459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904854" indent="-22969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3CCED36E-8CC5-4BDE-AB50-96059C1937AB}" type="slidenum">
              <a:rPr lang="es-MX" sz="1200">
                <a:latin typeface="Times New Roman" pitchFamily="18" charset="0"/>
              </a:rPr>
              <a:pPr eaLnBrk="1" hangingPunct="1">
                <a:defRPr/>
              </a:pPr>
              <a:t>44</a:t>
            </a:fld>
            <a:endParaRPr lang="es-ES" sz="1200">
              <a:latin typeface="Times New Roman" pitchFamily="18" charset="0"/>
            </a:endParaRPr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dirty="0" smtClean="0">
              <a:ea typeface="ＭＳ Ｐゴシック" pitchFamily="34" charset="-128"/>
            </a:endParaRPr>
          </a:p>
        </p:txBody>
      </p:sp>
      <p:sp>
        <p:nvSpPr>
          <p:cNvPr id="21299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219E300-9C30-4F78-AD13-6806BF7829E5}" type="slidenum">
              <a:rPr lang="es-MX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s-MX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dirty="0" smtClean="0">
              <a:ea typeface="ＭＳ Ｐゴシック" pitchFamily="34" charset="-128"/>
            </a:endParaRPr>
          </a:p>
        </p:txBody>
      </p:sp>
      <p:sp>
        <p:nvSpPr>
          <p:cNvPr id="21299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219E300-9C30-4F78-AD13-6806BF7829E5}" type="slidenum">
              <a:rPr lang="es-MX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s-MX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dirty="0" smtClean="0">
              <a:ea typeface="ＭＳ Ｐゴシック" pitchFamily="34" charset="-128"/>
            </a:endParaRPr>
          </a:p>
        </p:txBody>
      </p:sp>
      <p:sp>
        <p:nvSpPr>
          <p:cNvPr id="21299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219E300-9C30-4F78-AD13-6806BF7829E5}" type="slidenum">
              <a:rPr lang="es-MX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s-MX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dirty="0" smtClean="0">
              <a:ea typeface="ＭＳ Ｐゴシック" pitchFamily="34" charset="-128"/>
            </a:endParaRPr>
          </a:p>
        </p:txBody>
      </p:sp>
      <p:sp>
        <p:nvSpPr>
          <p:cNvPr id="21299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219E300-9C30-4F78-AD13-6806BF7829E5}" type="slidenum">
              <a:rPr lang="es-MX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s-MX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dirty="0" smtClean="0">
              <a:ea typeface="ＭＳ Ｐゴシック" pitchFamily="34" charset="-128"/>
            </a:endParaRPr>
          </a:p>
        </p:txBody>
      </p:sp>
      <p:sp>
        <p:nvSpPr>
          <p:cNvPr id="21299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219E300-9C30-4F78-AD13-6806BF7829E5}" type="slidenum">
              <a:rPr lang="es-MX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s-MX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w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wmf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w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w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7 Imagen" descr="barras.w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184900"/>
            <a:ext cx="9151938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5 Imagen" descr="cuadros.wm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16888" y="0"/>
            <a:ext cx="1027112" cy="615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6 Imagen" descr="color.wmf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2438" y="357188"/>
            <a:ext cx="26908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00204E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114436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MX" dirty="0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2857500" y="5214938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9 Imagen" descr="cuadros2.w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313"/>
            <a:ext cx="584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10 Imagen" descr="barras.wm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84900"/>
            <a:ext cx="9151938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44196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2799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3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214313" y="5786438"/>
            <a:ext cx="8786812" cy="365125"/>
          </a:xfrm>
        </p:spPr>
        <p:txBody>
          <a:bodyPr/>
          <a:lstStyle>
            <a:lvl1pPr algn="l">
              <a:defRPr sz="1050">
                <a:solidFill>
                  <a:srgbClr val="5F5F5F"/>
                </a:solidFill>
                <a:latin typeface="+mn-lt"/>
              </a:defRPr>
            </a:lvl1pPr>
          </a:lstStyle>
          <a:p>
            <a:pPr>
              <a:defRPr/>
            </a:pPr>
            <a:endParaRPr lang="es-MX" dirty="0"/>
          </a:p>
        </p:txBody>
      </p:sp>
      <p:sp>
        <p:nvSpPr>
          <p:cNvPr id="8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1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s-MX" dirty="0">
                <a:solidFill>
                  <a:prstClr val="white"/>
                </a:solidFill>
              </a:rPr>
              <a:t>ASF | </a:t>
            </a:r>
            <a:fld id="{3EE5BB7E-EC6C-447E-AAC2-CA0460663F14}" type="slidenum">
              <a:rPr lang="es-MX">
                <a:solidFill>
                  <a:prstClr val="white"/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9 Imagen" descr="cuadros2.w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313"/>
            <a:ext cx="584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10 Imagen" descr="barras.wm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84900"/>
            <a:ext cx="9151938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3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214313" y="5786438"/>
            <a:ext cx="8786812" cy="365125"/>
          </a:xfrm>
        </p:spPr>
        <p:txBody>
          <a:bodyPr/>
          <a:lstStyle>
            <a:lvl1pPr algn="l">
              <a:defRPr sz="1050">
                <a:solidFill>
                  <a:srgbClr val="5F5F5F"/>
                </a:solidFill>
                <a:latin typeface="+mn-lt"/>
              </a:defRPr>
            </a:lvl1pPr>
          </a:lstStyle>
          <a:p>
            <a:pPr>
              <a:defRPr/>
            </a:pPr>
            <a:endParaRPr lang="es-MX" dirty="0"/>
          </a:p>
        </p:txBody>
      </p:sp>
      <p:sp>
        <p:nvSpPr>
          <p:cNvPr id="8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1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s-MX" dirty="0">
                <a:solidFill>
                  <a:prstClr val="white"/>
                </a:solidFill>
              </a:rPr>
              <a:t>ASF | </a:t>
            </a:r>
            <a:fld id="{3DA54C3A-32A7-4A1D-911F-99CFB72F0783}" type="slidenum">
              <a:rPr lang="es-MX">
                <a:solidFill>
                  <a:prstClr val="white"/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9 Imagen" descr="cuadros2.w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313"/>
            <a:ext cx="584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10 Imagen" descr="barras.wm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84900"/>
            <a:ext cx="9151938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6" name="3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214313" y="5786438"/>
            <a:ext cx="8786812" cy="365125"/>
          </a:xfrm>
        </p:spPr>
        <p:txBody>
          <a:bodyPr/>
          <a:lstStyle>
            <a:lvl1pPr algn="l">
              <a:defRPr sz="1050">
                <a:solidFill>
                  <a:srgbClr val="5F5F5F"/>
                </a:solidFill>
                <a:latin typeface="+mn-lt"/>
              </a:defRPr>
            </a:lvl1pPr>
          </a:lstStyle>
          <a:p>
            <a:pPr>
              <a:defRPr/>
            </a:pPr>
            <a:endParaRPr lang="es-MX" dirty="0"/>
          </a:p>
        </p:txBody>
      </p:sp>
      <p:sp>
        <p:nvSpPr>
          <p:cNvPr id="7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1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s-MX" dirty="0">
                <a:solidFill>
                  <a:prstClr val="white"/>
                </a:solidFill>
              </a:rPr>
              <a:t>ASF | </a:t>
            </a:r>
            <a:fld id="{28C4EEF4-6372-4C01-92C5-240C351F53B1}" type="slidenum">
              <a:rPr lang="es-MX">
                <a:solidFill>
                  <a:prstClr val="white"/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9 Imagen" descr="cuadros2.w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8475663" y="117475"/>
            <a:ext cx="584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10 Imagen" descr="barras.wm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84900"/>
            <a:ext cx="9151938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36894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3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214313" y="5786438"/>
            <a:ext cx="6143625" cy="365125"/>
          </a:xfrm>
        </p:spPr>
        <p:txBody>
          <a:bodyPr/>
          <a:lstStyle>
            <a:lvl1pPr algn="l">
              <a:defRPr sz="1050">
                <a:solidFill>
                  <a:srgbClr val="5F5F5F"/>
                </a:solidFill>
                <a:latin typeface="+mn-lt"/>
              </a:defRPr>
            </a:lvl1pPr>
          </a:lstStyle>
          <a:p>
            <a:pPr>
              <a:defRPr/>
            </a:pPr>
            <a:endParaRPr lang="es-MX" dirty="0"/>
          </a:p>
        </p:txBody>
      </p:sp>
      <p:sp>
        <p:nvSpPr>
          <p:cNvPr id="7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1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s-MX" dirty="0">
                <a:solidFill>
                  <a:prstClr val="white"/>
                </a:solidFill>
              </a:rPr>
              <a:t>ASF | </a:t>
            </a:r>
            <a:fld id="{7820E430-D235-4A54-8D5C-08FB379B9362}" type="slidenum">
              <a:rPr lang="es-MX">
                <a:solidFill>
                  <a:prstClr val="white"/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75462CF-C043-4EA1-89F9-01AB39B21DE2}" type="datetime1">
              <a:rPr lang="es-ES"/>
              <a:pPr>
                <a:defRPr/>
              </a:pPr>
              <a:t>14/03/2013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8B3437-0664-491F-B7B6-50B19BB19319}" type="slidenum">
              <a:rPr lang="es-MX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4408426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7 Imagen" descr="barras.w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184900"/>
            <a:ext cx="9151938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5 Imagen" descr="cuadros.wm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16888" y="0"/>
            <a:ext cx="1027112" cy="615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6 Imagen" descr="color.wm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2438" y="357188"/>
            <a:ext cx="26908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00204E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114436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 dirty="0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2857500" y="5214938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9 Imagen" descr="cuadros2.w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313"/>
            <a:ext cx="584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10 Imagen" descr="barras.wm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84900"/>
            <a:ext cx="9151938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14348" y="71414"/>
            <a:ext cx="8143932" cy="1143000"/>
          </a:xfrm>
        </p:spPr>
        <p:txBody>
          <a:bodyPr>
            <a:noAutofit/>
          </a:bodyPr>
          <a:lstStyle>
            <a:lvl1pPr algn="l">
              <a:defRPr sz="3600">
                <a:solidFill>
                  <a:srgbClr val="00204E"/>
                </a:solidFill>
                <a:latin typeface="Arial Black" pitchFamily="34" charset="0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5" name="3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214313" y="5786438"/>
            <a:ext cx="8715375" cy="365125"/>
          </a:xfrm>
        </p:spPr>
        <p:txBody>
          <a:bodyPr/>
          <a:lstStyle>
            <a:lvl1pPr algn="l">
              <a:defRPr sz="1050">
                <a:solidFill>
                  <a:srgbClr val="5F5F5F"/>
                </a:solidFill>
                <a:latin typeface="+mn-lt"/>
              </a:defRPr>
            </a:lvl1pPr>
          </a:lstStyle>
          <a:p>
            <a:pPr>
              <a:defRPr/>
            </a:pPr>
            <a:endParaRPr lang="es-MX" dirty="0"/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1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30AE6F76-5281-4FA2-B5E4-C8E480D10507}" type="slidenum">
              <a:rPr lang="es-MX">
                <a:solidFill>
                  <a:prstClr val="white"/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9 Imagen" descr="cuadros2.w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313"/>
            <a:ext cx="584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10 Imagen" descr="barras.wm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84900"/>
            <a:ext cx="9151938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04E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5" name="3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214313" y="5786438"/>
            <a:ext cx="8715375" cy="365125"/>
          </a:xfrm>
        </p:spPr>
        <p:txBody>
          <a:bodyPr/>
          <a:lstStyle>
            <a:lvl1pPr algn="l">
              <a:defRPr sz="1050">
                <a:solidFill>
                  <a:srgbClr val="5F5F5F"/>
                </a:solidFill>
                <a:latin typeface="+mn-lt"/>
              </a:defRPr>
            </a:lvl1pPr>
          </a:lstStyle>
          <a:p>
            <a:pPr>
              <a:defRPr/>
            </a:pPr>
            <a:endParaRPr lang="es-MX" dirty="0"/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1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92698947-5690-4887-A6D3-31696BC80542}" type="slidenum">
              <a:rPr lang="es-MX">
                <a:solidFill>
                  <a:prstClr val="white"/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9 Imagen" descr="cuadros2.w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313"/>
            <a:ext cx="584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10 Imagen" descr="barras.wm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84900"/>
            <a:ext cx="9151938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04E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14816"/>
          </a:xfrm>
        </p:spPr>
        <p:txBody>
          <a:bodyPr/>
          <a:lstStyle>
            <a:lvl1pPr>
              <a:defRPr sz="3000" baseline="0"/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3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214313" y="5786438"/>
            <a:ext cx="8643937" cy="365125"/>
          </a:xfrm>
        </p:spPr>
        <p:txBody>
          <a:bodyPr/>
          <a:lstStyle>
            <a:lvl1pPr algn="l">
              <a:defRPr sz="1050">
                <a:solidFill>
                  <a:srgbClr val="5F5F5F"/>
                </a:solidFill>
                <a:latin typeface="+mn-lt"/>
              </a:defRPr>
            </a:lvl1pPr>
          </a:lstStyle>
          <a:p>
            <a:pPr>
              <a:defRPr/>
            </a:pPr>
            <a:endParaRPr lang="es-MX" dirty="0"/>
          </a:p>
        </p:txBody>
      </p:sp>
      <p:sp>
        <p:nvSpPr>
          <p:cNvPr id="7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1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F4C92E2F-C0B2-4EFB-80F4-EC283E8C7ED6}" type="slidenum">
              <a:rPr lang="es-MX">
                <a:solidFill>
                  <a:prstClr val="white"/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7 Imagen" descr="barras.w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184900"/>
            <a:ext cx="9151938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5 Imagen" descr="cuadros.wm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16888" y="0"/>
            <a:ext cx="1027112" cy="615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6 Imagen" descr="color.wm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2438" y="357188"/>
            <a:ext cx="26908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1857364"/>
            <a:ext cx="7772400" cy="1857388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28596" y="4071942"/>
            <a:ext cx="7772400" cy="50005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3124200" y="5572125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9 Imagen" descr="cuadros2.w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313"/>
            <a:ext cx="584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10 Imagen" descr="barras.wm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84900"/>
            <a:ext cx="9151938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14348" y="71414"/>
            <a:ext cx="8143932" cy="1143000"/>
          </a:xfrm>
        </p:spPr>
        <p:txBody>
          <a:bodyPr>
            <a:noAutofit/>
          </a:bodyPr>
          <a:lstStyle>
            <a:lvl1pPr algn="l">
              <a:defRPr sz="3600">
                <a:solidFill>
                  <a:srgbClr val="00204E"/>
                </a:solidFill>
                <a:latin typeface="Arial Black" pitchFamily="34" charset="0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5" name="3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214313" y="5786438"/>
            <a:ext cx="8715375" cy="365125"/>
          </a:xfrm>
        </p:spPr>
        <p:txBody>
          <a:bodyPr/>
          <a:lstStyle>
            <a:lvl1pPr algn="l">
              <a:defRPr sz="1050">
                <a:solidFill>
                  <a:srgbClr val="5F5F5F"/>
                </a:solidFill>
                <a:latin typeface="+mn-lt"/>
              </a:defRPr>
            </a:lvl1pPr>
          </a:lstStyle>
          <a:p>
            <a:pPr>
              <a:defRPr/>
            </a:pPr>
            <a:endParaRPr lang="es-MX" dirty="0"/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1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s-MX" dirty="0">
                <a:solidFill>
                  <a:prstClr val="white"/>
                </a:solidFill>
              </a:rPr>
              <a:t>ASF | </a:t>
            </a:r>
            <a:fld id="{3E0CA93B-1682-4571-A39B-8AF16E71EEA8}" type="slidenum">
              <a:rPr lang="es-MX">
                <a:solidFill>
                  <a:prstClr val="white"/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9 Imagen" descr="cuadros2.w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313"/>
            <a:ext cx="584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10 Imagen" descr="barras.wm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84900"/>
            <a:ext cx="9151938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114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114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3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214313" y="5786438"/>
            <a:ext cx="8643937" cy="365125"/>
          </a:xfrm>
        </p:spPr>
        <p:txBody>
          <a:bodyPr/>
          <a:lstStyle>
            <a:lvl1pPr algn="l">
              <a:defRPr sz="1050">
                <a:solidFill>
                  <a:srgbClr val="5F5F5F"/>
                </a:solidFill>
                <a:latin typeface="+mn-lt"/>
              </a:defRPr>
            </a:lvl1pPr>
          </a:lstStyle>
          <a:p>
            <a:pPr>
              <a:defRPr/>
            </a:pPr>
            <a:endParaRPr lang="es-MX" dirty="0"/>
          </a:p>
        </p:txBody>
      </p:sp>
      <p:sp>
        <p:nvSpPr>
          <p:cNvPr id="8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1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C647308C-E354-41F3-AE64-56475B8F10E8}" type="slidenum">
              <a:rPr lang="es-MX">
                <a:solidFill>
                  <a:prstClr val="white"/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9 Imagen" descr="cuadros2.w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313"/>
            <a:ext cx="584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10 Imagen" descr="barras.wm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84900"/>
            <a:ext cx="9151938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14348" y="-24"/>
            <a:ext cx="7858180" cy="1143000"/>
          </a:xfrm>
        </p:spPr>
        <p:txBody>
          <a:bodyPr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214422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1928802"/>
            <a:ext cx="4040188" cy="371477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214422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928802"/>
            <a:ext cx="4041775" cy="371477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9" name="3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214313" y="5786438"/>
            <a:ext cx="8643937" cy="365125"/>
          </a:xfrm>
        </p:spPr>
        <p:txBody>
          <a:bodyPr/>
          <a:lstStyle>
            <a:lvl1pPr algn="l">
              <a:defRPr sz="1050">
                <a:solidFill>
                  <a:srgbClr val="5F5F5F"/>
                </a:solidFill>
                <a:latin typeface="+mn-lt"/>
              </a:defRPr>
            </a:lvl1pPr>
          </a:lstStyle>
          <a:p>
            <a:pPr>
              <a:defRPr/>
            </a:pPr>
            <a:endParaRPr lang="es-MX" dirty="0"/>
          </a:p>
        </p:txBody>
      </p:sp>
      <p:sp>
        <p:nvSpPr>
          <p:cNvPr id="10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1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6816A40D-2F17-4492-96E0-BD707310F3EC}" type="slidenum">
              <a:rPr lang="es-MX">
                <a:solidFill>
                  <a:prstClr val="white"/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9 Imagen" descr="cuadros2.w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313"/>
            <a:ext cx="584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10 Imagen" descr="barras.wm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84900"/>
            <a:ext cx="9151938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5" name="3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214313" y="5786438"/>
            <a:ext cx="8929687" cy="365125"/>
          </a:xfrm>
        </p:spPr>
        <p:txBody>
          <a:bodyPr/>
          <a:lstStyle>
            <a:lvl1pPr algn="l">
              <a:defRPr sz="1050">
                <a:solidFill>
                  <a:srgbClr val="5F5F5F"/>
                </a:solidFill>
                <a:latin typeface="+mn-lt"/>
              </a:defRPr>
            </a:lvl1pPr>
          </a:lstStyle>
          <a:p>
            <a:pPr>
              <a:defRPr/>
            </a:pPr>
            <a:endParaRPr lang="es-MX" dirty="0"/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1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4D724BBD-C7C4-46EF-9C67-31D03AE4D8F1}" type="slidenum">
              <a:rPr lang="es-MX">
                <a:solidFill>
                  <a:prstClr val="white"/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9 Imagen" descr="cuadros2.w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313"/>
            <a:ext cx="584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10 Imagen" descr="barras.wm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84900"/>
            <a:ext cx="9151938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214313" y="5786438"/>
            <a:ext cx="8786812" cy="365125"/>
          </a:xfrm>
        </p:spPr>
        <p:txBody>
          <a:bodyPr/>
          <a:lstStyle>
            <a:lvl1pPr algn="l">
              <a:defRPr sz="1050">
                <a:solidFill>
                  <a:srgbClr val="5F5F5F"/>
                </a:solidFill>
                <a:latin typeface="+mn-lt"/>
              </a:defRPr>
            </a:lvl1pPr>
          </a:lstStyle>
          <a:p>
            <a:pPr>
              <a:defRPr/>
            </a:pPr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1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7CE0997F-A4B5-4E5A-A3F9-EAE30B2BE282}" type="slidenum">
              <a:rPr lang="es-MX">
                <a:solidFill>
                  <a:prstClr val="white"/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9 Imagen" descr="cuadros2.w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313"/>
            <a:ext cx="584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10 Imagen" descr="barras.wm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84900"/>
            <a:ext cx="9151938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44196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2799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3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214313" y="5786438"/>
            <a:ext cx="8786812" cy="365125"/>
          </a:xfrm>
        </p:spPr>
        <p:txBody>
          <a:bodyPr/>
          <a:lstStyle>
            <a:lvl1pPr algn="l">
              <a:defRPr sz="1050">
                <a:solidFill>
                  <a:srgbClr val="5F5F5F"/>
                </a:solidFill>
                <a:latin typeface="+mn-lt"/>
              </a:defRPr>
            </a:lvl1pPr>
          </a:lstStyle>
          <a:p>
            <a:pPr>
              <a:defRPr/>
            </a:pPr>
            <a:endParaRPr lang="es-MX" dirty="0"/>
          </a:p>
        </p:txBody>
      </p:sp>
      <p:sp>
        <p:nvSpPr>
          <p:cNvPr id="8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1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5073939C-DDC7-4645-883B-4ADF265BBB94}" type="slidenum">
              <a:rPr lang="es-MX">
                <a:solidFill>
                  <a:prstClr val="white"/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9 Imagen" descr="cuadros2.w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313"/>
            <a:ext cx="584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10 Imagen" descr="barras.wm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84900"/>
            <a:ext cx="9151938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dirty="0" smtClean="0"/>
              <a:t>Haga clic en el icono para agregar una imagen</a:t>
            </a:r>
            <a:endParaRPr lang="es-MX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3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214313" y="5786438"/>
            <a:ext cx="8786812" cy="365125"/>
          </a:xfrm>
        </p:spPr>
        <p:txBody>
          <a:bodyPr/>
          <a:lstStyle>
            <a:lvl1pPr algn="l">
              <a:defRPr sz="1050">
                <a:solidFill>
                  <a:srgbClr val="5F5F5F"/>
                </a:solidFill>
                <a:latin typeface="+mn-lt"/>
              </a:defRPr>
            </a:lvl1pPr>
          </a:lstStyle>
          <a:p>
            <a:pPr>
              <a:defRPr/>
            </a:pPr>
            <a:endParaRPr lang="es-MX" dirty="0"/>
          </a:p>
        </p:txBody>
      </p:sp>
      <p:sp>
        <p:nvSpPr>
          <p:cNvPr id="8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1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8D19519D-B299-451A-A53B-95FDB2A625C0}" type="slidenum">
              <a:rPr lang="es-MX">
                <a:solidFill>
                  <a:prstClr val="white"/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9 Imagen" descr="cuadros2.w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313"/>
            <a:ext cx="584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10 Imagen" descr="barras.wm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84900"/>
            <a:ext cx="9151938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3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214313" y="5786438"/>
            <a:ext cx="8786812" cy="365125"/>
          </a:xfrm>
        </p:spPr>
        <p:txBody>
          <a:bodyPr/>
          <a:lstStyle>
            <a:lvl1pPr algn="l">
              <a:defRPr sz="1050">
                <a:solidFill>
                  <a:srgbClr val="5F5F5F"/>
                </a:solidFill>
                <a:latin typeface="+mn-lt"/>
              </a:defRPr>
            </a:lvl1pPr>
          </a:lstStyle>
          <a:p>
            <a:pPr>
              <a:defRPr/>
            </a:pPr>
            <a:endParaRPr lang="es-MX" dirty="0"/>
          </a:p>
        </p:txBody>
      </p:sp>
      <p:sp>
        <p:nvSpPr>
          <p:cNvPr id="7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1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978ABAE9-2093-4648-80E8-A7EC20F33593}" type="slidenum">
              <a:rPr lang="es-MX">
                <a:solidFill>
                  <a:prstClr val="white"/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9 Imagen" descr="cuadros2.w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8475663" y="117475"/>
            <a:ext cx="584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10 Imagen" descr="barras.wm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84900"/>
            <a:ext cx="9151938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36894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3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214313" y="5786438"/>
            <a:ext cx="6143625" cy="365125"/>
          </a:xfrm>
        </p:spPr>
        <p:txBody>
          <a:bodyPr/>
          <a:lstStyle>
            <a:lvl1pPr algn="l">
              <a:defRPr sz="1050">
                <a:solidFill>
                  <a:srgbClr val="5F5F5F"/>
                </a:solidFill>
                <a:latin typeface="+mn-lt"/>
              </a:defRPr>
            </a:lvl1pPr>
          </a:lstStyle>
          <a:p>
            <a:pPr>
              <a:defRPr/>
            </a:pPr>
            <a:endParaRPr lang="es-MX" dirty="0"/>
          </a:p>
        </p:txBody>
      </p:sp>
      <p:sp>
        <p:nvSpPr>
          <p:cNvPr id="7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1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9C2C190D-5EF8-46C6-A4BB-F28A58663587}" type="slidenum">
              <a:rPr lang="es-MX">
                <a:solidFill>
                  <a:prstClr val="white"/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9 Imagen" descr="cuadros2.w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313"/>
            <a:ext cx="584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10 Imagen" descr="barras.wm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84900"/>
            <a:ext cx="9151938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04E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5" name="3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214313" y="5786438"/>
            <a:ext cx="8715375" cy="365125"/>
          </a:xfrm>
        </p:spPr>
        <p:txBody>
          <a:bodyPr/>
          <a:lstStyle>
            <a:lvl1pPr algn="l">
              <a:defRPr sz="1050">
                <a:solidFill>
                  <a:srgbClr val="5F5F5F"/>
                </a:solidFill>
                <a:latin typeface="+mn-lt"/>
              </a:defRPr>
            </a:lvl1pPr>
          </a:lstStyle>
          <a:p>
            <a:pPr>
              <a:defRPr/>
            </a:pPr>
            <a:endParaRPr lang="es-MX" dirty="0"/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1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s-MX" dirty="0">
                <a:solidFill>
                  <a:prstClr val="white"/>
                </a:solidFill>
              </a:rPr>
              <a:t>ASF | </a:t>
            </a:r>
            <a:fld id="{B28AA3C2-24DA-4E70-A6B8-95D4FAE922D2}" type="slidenum">
              <a:rPr lang="es-MX">
                <a:solidFill>
                  <a:prstClr val="white"/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9 Imagen" descr="cuadros2.w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313"/>
            <a:ext cx="584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10 Imagen" descr="barras.wm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84900"/>
            <a:ext cx="9151938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04E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14816"/>
          </a:xfrm>
        </p:spPr>
        <p:txBody>
          <a:bodyPr/>
          <a:lstStyle>
            <a:lvl1pPr>
              <a:defRPr sz="3000" baseline="0"/>
            </a:lvl1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6" name="3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214313" y="5786438"/>
            <a:ext cx="8643937" cy="365125"/>
          </a:xfrm>
        </p:spPr>
        <p:txBody>
          <a:bodyPr/>
          <a:lstStyle>
            <a:lvl1pPr algn="l">
              <a:defRPr sz="1050">
                <a:solidFill>
                  <a:srgbClr val="5F5F5F"/>
                </a:solidFill>
                <a:latin typeface="+mn-lt"/>
              </a:defRPr>
            </a:lvl1pPr>
          </a:lstStyle>
          <a:p>
            <a:pPr>
              <a:defRPr/>
            </a:pPr>
            <a:endParaRPr lang="es-MX" dirty="0"/>
          </a:p>
        </p:txBody>
      </p:sp>
      <p:sp>
        <p:nvSpPr>
          <p:cNvPr id="7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1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s-MX" dirty="0">
                <a:solidFill>
                  <a:prstClr val="white"/>
                </a:solidFill>
              </a:rPr>
              <a:t>ASF | </a:t>
            </a:r>
            <a:fld id="{9996FEEE-DCE2-4738-8ECF-02096ED663C5}" type="slidenum">
              <a:rPr lang="es-MX">
                <a:solidFill>
                  <a:prstClr val="white"/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7 Imagen" descr="barras.w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184900"/>
            <a:ext cx="9151938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5 Imagen" descr="cuadros.wm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16888" y="0"/>
            <a:ext cx="1027112" cy="615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6 Imagen" descr="color.wmf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2438" y="357188"/>
            <a:ext cx="26908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1857364"/>
            <a:ext cx="7772400" cy="1857388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28596" y="4071942"/>
            <a:ext cx="7772400" cy="50005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3124200" y="5572125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9 Imagen" descr="cuadros2.w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313"/>
            <a:ext cx="584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10 Imagen" descr="barras.wm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84900"/>
            <a:ext cx="9151938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114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114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3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214313" y="5786438"/>
            <a:ext cx="8643937" cy="365125"/>
          </a:xfrm>
        </p:spPr>
        <p:txBody>
          <a:bodyPr/>
          <a:lstStyle>
            <a:lvl1pPr algn="l">
              <a:defRPr sz="1050">
                <a:solidFill>
                  <a:srgbClr val="5F5F5F"/>
                </a:solidFill>
                <a:latin typeface="+mn-lt"/>
              </a:defRPr>
            </a:lvl1pPr>
          </a:lstStyle>
          <a:p>
            <a:pPr>
              <a:defRPr/>
            </a:pPr>
            <a:endParaRPr lang="es-MX" dirty="0"/>
          </a:p>
        </p:txBody>
      </p:sp>
      <p:sp>
        <p:nvSpPr>
          <p:cNvPr id="8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1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s-MX" dirty="0">
                <a:solidFill>
                  <a:prstClr val="white"/>
                </a:solidFill>
              </a:rPr>
              <a:t>ASF | </a:t>
            </a:r>
            <a:fld id="{B9FBA8EF-C57F-4760-A2EA-26492A47CE94}" type="slidenum">
              <a:rPr lang="es-MX">
                <a:solidFill>
                  <a:prstClr val="white"/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9 Imagen" descr="cuadros2.w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313"/>
            <a:ext cx="584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10 Imagen" descr="barras.wm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84900"/>
            <a:ext cx="9151938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14348" y="-24"/>
            <a:ext cx="7858180" cy="1143000"/>
          </a:xfrm>
        </p:spPr>
        <p:txBody>
          <a:bodyPr/>
          <a:lstStyle>
            <a:lvl1pPr>
              <a:defRPr sz="3200"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214422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1928802"/>
            <a:ext cx="4040188" cy="371477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214422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928802"/>
            <a:ext cx="4041775" cy="371477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9" name="3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214313" y="5786438"/>
            <a:ext cx="8643937" cy="365125"/>
          </a:xfrm>
        </p:spPr>
        <p:txBody>
          <a:bodyPr/>
          <a:lstStyle>
            <a:lvl1pPr algn="l">
              <a:defRPr sz="1050">
                <a:solidFill>
                  <a:srgbClr val="5F5F5F"/>
                </a:solidFill>
                <a:latin typeface="+mn-lt"/>
              </a:defRPr>
            </a:lvl1pPr>
          </a:lstStyle>
          <a:p>
            <a:pPr>
              <a:defRPr/>
            </a:pPr>
            <a:endParaRPr lang="es-MX" dirty="0"/>
          </a:p>
        </p:txBody>
      </p:sp>
      <p:sp>
        <p:nvSpPr>
          <p:cNvPr id="10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1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s-MX" dirty="0">
                <a:solidFill>
                  <a:prstClr val="white"/>
                </a:solidFill>
              </a:rPr>
              <a:t>ASF | </a:t>
            </a:r>
            <a:fld id="{C555EBC8-26C0-45A6-A134-65DFE4BCC15F}" type="slidenum">
              <a:rPr lang="es-MX">
                <a:solidFill>
                  <a:prstClr val="white"/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9 Imagen" descr="cuadros2.w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313"/>
            <a:ext cx="584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10 Imagen" descr="barras.wm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84900"/>
            <a:ext cx="9151938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5" name="3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214313" y="5786438"/>
            <a:ext cx="8929687" cy="365125"/>
          </a:xfrm>
        </p:spPr>
        <p:txBody>
          <a:bodyPr/>
          <a:lstStyle>
            <a:lvl1pPr algn="l">
              <a:defRPr sz="1050">
                <a:solidFill>
                  <a:srgbClr val="5F5F5F"/>
                </a:solidFill>
                <a:latin typeface="+mn-lt"/>
              </a:defRPr>
            </a:lvl1pPr>
          </a:lstStyle>
          <a:p>
            <a:pPr>
              <a:defRPr/>
            </a:pPr>
            <a:endParaRPr lang="es-MX" dirty="0"/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1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s-MX" dirty="0">
                <a:solidFill>
                  <a:prstClr val="white"/>
                </a:solidFill>
              </a:rPr>
              <a:t>ASF | </a:t>
            </a:r>
            <a:fld id="{9F5535CB-7291-4B01-8437-DFD3E29EB3A5}" type="slidenum">
              <a:rPr lang="es-MX">
                <a:solidFill>
                  <a:prstClr val="white"/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9 Imagen" descr="cuadros2.w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313"/>
            <a:ext cx="584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10 Imagen" descr="barras.wm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84900"/>
            <a:ext cx="9151938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214313" y="5786438"/>
            <a:ext cx="8786812" cy="365125"/>
          </a:xfrm>
        </p:spPr>
        <p:txBody>
          <a:bodyPr/>
          <a:lstStyle>
            <a:lvl1pPr algn="l">
              <a:defRPr sz="1050">
                <a:solidFill>
                  <a:srgbClr val="5F5F5F"/>
                </a:solidFill>
                <a:latin typeface="+mn-lt"/>
              </a:defRPr>
            </a:lvl1pPr>
          </a:lstStyle>
          <a:p>
            <a:pPr>
              <a:defRPr/>
            </a:pPr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1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s-MX" dirty="0">
                <a:solidFill>
                  <a:prstClr val="white"/>
                </a:solidFill>
              </a:rPr>
              <a:t>ASF | </a:t>
            </a:r>
            <a:fld id="{2BF6F3A3-7324-4509-9A7E-372715E1C725}" type="slidenum">
              <a:rPr lang="es-MX">
                <a:solidFill>
                  <a:prstClr val="white"/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6" Type="http://schemas.openxmlformats.org/officeDocument/2006/relationships/image" Target="../media/image2.wmf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image" Target="../media/image1.wmf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1357313" y="274638"/>
            <a:ext cx="73294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s-MX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smtClean="0"/>
          </a:p>
        </p:txBody>
      </p:sp>
      <p:sp>
        <p:nvSpPr>
          <p:cNvPr id="7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14313" y="5786438"/>
            <a:ext cx="85725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050">
                <a:solidFill>
                  <a:srgbClr val="5F5F5F"/>
                </a:solidFill>
                <a:latin typeface="+mn-lt"/>
              </a:defRPr>
            </a:lvl1pPr>
          </a:lstStyle>
          <a:p>
            <a:pPr>
              <a:defRPr/>
            </a:pPr>
            <a:endParaRPr lang="es-MX" dirty="0"/>
          </a:p>
        </p:txBody>
      </p:sp>
      <p:pic>
        <p:nvPicPr>
          <p:cNvPr id="1029" name="9 Imagen" descr="cuadros2.wmf"/>
          <p:cNvPicPr>
            <a:picLocks noChangeAspect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214313"/>
            <a:ext cx="584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10 Imagen" descr="barras.wmf"/>
          <p:cNvPicPr>
            <a:picLocks noChangeAspect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6184900"/>
            <a:ext cx="9151938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53400" y="6572250"/>
            <a:ext cx="919163" cy="2857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s-MX" dirty="0">
                <a:solidFill>
                  <a:prstClr val="white"/>
                </a:solidFill>
              </a:rPr>
              <a:t>ASF | </a:t>
            </a:r>
            <a:fld id="{5C78736F-D5CF-472B-9CC3-A468F26344FD}" type="slidenum">
              <a:rPr lang="es-MX">
                <a:solidFill>
                  <a:prstClr val="white"/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8" r:id="rId1"/>
    <p:sldLayoutId id="2147483999" r:id="rId2"/>
    <p:sldLayoutId id="2147484000" r:id="rId3"/>
    <p:sldLayoutId id="2147484001" r:id="rId4"/>
    <p:sldLayoutId id="2147484002" r:id="rId5"/>
    <p:sldLayoutId id="2147484003" r:id="rId6"/>
    <p:sldLayoutId id="2147484004" r:id="rId7"/>
    <p:sldLayoutId id="2147484005" r:id="rId8"/>
    <p:sldLayoutId id="2147484006" r:id="rId9"/>
    <p:sldLayoutId id="2147484007" r:id="rId10"/>
    <p:sldLayoutId id="2147484008" r:id="rId11"/>
    <p:sldLayoutId id="2147484009" r:id="rId12"/>
    <p:sldLayoutId id="2147484010" r:id="rId13"/>
    <p:sldLayoutId id="2147484039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rgbClr val="00204E"/>
          </a:solidFill>
          <a:latin typeface="Arial Black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204E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204E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204E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204E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00204E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00204E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00204E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00204E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1 Marcador de título"/>
          <p:cNvSpPr>
            <a:spLocks noGrp="1"/>
          </p:cNvSpPr>
          <p:nvPr>
            <p:ph type="title"/>
          </p:nvPr>
        </p:nvSpPr>
        <p:spPr bwMode="auto">
          <a:xfrm>
            <a:off x="1357313" y="274638"/>
            <a:ext cx="73294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s-MX" smtClean="0"/>
          </a:p>
        </p:txBody>
      </p:sp>
      <p:sp>
        <p:nvSpPr>
          <p:cNvPr id="3075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smtClean="0"/>
          </a:p>
        </p:txBody>
      </p:sp>
      <p:sp>
        <p:nvSpPr>
          <p:cNvPr id="7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14313" y="5786438"/>
            <a:ext cx="85725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050">
                <a:solidFill>
                  <a:srgbClr val="5F5F5F"/>
                </a:solidFill>
                <a:latin typeface="+mn-lt"/>
              </a:defRPr>
            </a:lvl1pPr>
          </a:lstStyle>
          <a:p>
            <a:pPr>
              <a:defRPr/>
            </a:pPr>
            <a:endParaRPr lang="es-MX" dirty="0"/>
          </a:p>
        </p:txBody>
      </p:sp>
      <p:pic>
        <p:nvPicPr>
          <p:cNvPr id="3077" name="9 Imagen" descr="cuadros2.wmf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214313"/>
            <a:ext cx="584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10 Imagen" descr="barras.wmf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6184900"/>
            <a:ext cx="9151938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53400" y="6572250"/>
            <a:ext cx="919163" cy="2857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s-MX" dirty="0">
                <a:solidFill>
                  <a:prstClr val="white"/>
                </a:solidFill>
              </a:rPr>
              <a:t>ASF | </a:t>
            </a:r>
            <a:fld id="{4C88EAD1-01BB-49E5-8FE6-89CEDC2BB7F2}" type="slidenum">
              <a:rPr lang="es-MX">
                <a:solidFill>
                  <a:prstClr val="white"/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6" r:id="rId1"/>
    <p:sldLayoutId id="2147484027" r:id="rId2"/>
    <p:sldLayoutId id="2147484028" r:id="rId3"/>
    <p:sldLayoutId id="2147484029" r:id="rId4"/>
    <p:sldLayoutId id="2147484030" r:id="rId5"/>
    <p:sldLayoutId id="2147484031" r:id="rId6"/>
    <p:sldLayoutId id="2147484032" r:id="rId7"/>
    <p:sldLayoutId id="2147484033" r:id="rId8"/>
    <p:sldLayoutId id="2147484034" r:id="rId9"/>
    <p:sldLayoutId id="2147484035" r:id="rId10"/>
    <p:sldLayoutId id="2147484036" r:id="rId11"/>
    <p:sldLayoutId id="2147484037" r:id="rId12"/>
    <p:sldLayoutId id="2147484038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rgbClr val="00204E"/>
          </a:solidFill>
          <a:latin typeface="Arial Black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204E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204E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204E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204E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204E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204E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204E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204E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9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AutoShape 2"/>
          <p:cNvSpPr>
            <a:spLocks noChangeAspect="1" noChangeArrowheads="1"/>
          </p:cNvSpPr>
          <p:nvPr/>
        </p:nvSpPr>
        <p:spPr bwMode="auto">
          <a:xfrm>
            <a:off x="-7938" y="0"/>
            <a:ext cx="91519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MX" dirty="0">
              <a:latin typeface="Calibri" pitchFamily="34" charset="0"/>
            </a:endParaRPr>
          </a:p>
        </p:txBody>
      </p:sp>
      <p:sp>
        <p:nvSpPr>
          <p:cNvPr id="15368" name="AutoShape 2"/>
          <p:cNvSpPr>
            <a:spLocks noChangeAspect="1" noChangeArrowheads="1"/>
          </p:cNvSpPr>
          <p:nvPr/>
        </p:nvSpPr>
        <p:spPr bwMode="auto">
          <a:xfrm>
            <a:off x="-22225" y="0"/>
            <a:ext cx="91519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MX" dirty="0">
              <a:latin typeface="Calibri" pitchFamily="34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0" y="5025622"/>
            <a:ext cx="8878219" cy="1015663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r"/>
            <a:r>
              <a:rPr lang="es-MX" sz="3000" dirty="0" smtClean="0">
                <a:latin typeface="+mj-lt"/>
              </a:rPr>
              <a:t>Las auditorías de desempeño en México	</a:t>
            </a:r>
            <a:endParaRPr lang="es-MX" sz="3000" dirty="0">
              <a:latin typeface="+mj-lt"/>
            </a:endParaRPr>
          </a:p>
        </p:txBody>
      </p:sp>
      <p:sp>
        <p:nvSpPr>
          <p:cNvPr id="12" name="AutoShape 2"/>
          <p:cNvSpPr>
            <a:spLocks noChangeAspect="1" noChangeArrowheads="1"/>
          </p:cNvSpPr>
          <p:nvPr/>
        </p:nvSpPr>
        <p:spPr bwMode="auto">
          <a:xfrm>
            <a:off x="-7938" y="349250"/>
            <a:ext cx="91519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MX" dirty="0">
              <a:latin typeface="Calibri" pitchFamily="34" charset="0"/>
            </a:endParaRPr>
          </a:p>
        </p:txBody>
      </p:sp>
      <p:pic>
        <p:nvPicPr>
          <p:cNvPr id="13" name="6 Imagen" descr="color.wm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2788" y="1044575"/>
            <a:ext cx="2690812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2" name="Picture 2" descr="https://encrypted-tbn1.gstatic.com/images?q=tbn:ANd9GcQeGHxu_69mujmIpUjwGxTC-0ur5yvfZtXinO1YVBExM5LfjZ6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17587" y="396874"/>
            <a:ext cx="2208213" cy="14825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471205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AutoShape 2"/>
          <p:cNvSpPr>
            <a:spLocks noChangeAspect="1" noChangeArrowheads="1"/>
          </p:cNvSpPr>
          <p:nvPr/>
        </p:nvSpPr>
        <p:spPr bwMode="auto">
          <a:xfrm>
            <a:off x="-7938" y="0"/>
            <a:ext cx="91519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MX" dirty="0">
              <a:latin typeface="Calibri" pitchFamily="34" charset="0"/>
            </a:endParaRPr>
          </a:p>
        </p:txBody>
      </p:sp>
      <p:sp>
        <p:nvSpPr>
          <p:cNvPr id="15368" name="AutoShape 2"/>
          <p:cNvSpPr>
            <a:spLocks noChangeAspect="1" noChangeArrowheads="1"/>
          </p:cNvSpPr>
          <p:nvPr/>
        </p:nvSpPr>
        <p:spPr bwMode="auto">
          <a:xfrm>
            <a:off x="-22225" y="0"/>
            <a:ext cx="91519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MX" dirty="0">
              <a:latin typeface="Calibri" pitchFamily="34" charset="0"/>
            </a:endParaRPr>
          </a:p>
        </p:txBody>
      </p:sp>
      <p:sp>
        <p:nvSpPr>
          <p:cNvPr id="12" name="AutoShape 2"/>
          <p:cNvSpPr>
            <a:spLocks noChangeAspect="1" noChangeArrowheads="1"/>
          </p:cNvSpPr>
          <p:nvPr/>
        </p:nvSpPr>
        <p:spPr bwMode="auto">
          <a:xfrm>
            <a:off x="-7938" y="349250"/>
            <a:ext cx="91519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MX" dirty="0">
              <a:latin typeface="Calibri" pitchFamily="34" charset="0"/>
            </a:endParaRPr>
          </a:p>
        </p:txBody>
      </p:sp>
      <p:pic>
        <p:nvPicPr>
          <p:cNvPr id="13" name="6 Imagen" descr="color.wm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38" y="357188"/>
            <a:ext cx="2690812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2 Marcador de número de diapositiva"/>
          <p:cNvSpPr>
            <a:spLocks noGrp="1"/>
          </p:cNvSpPr>
          <p:nvPr>
            <p:ph type="sldNum" sz="quarter" idx="11"/>
          </p:nvPr>
        </p:nvSpPr>
        <p:spPr bwMode="auto">
          <a:xfrm>
            <a:off x="8153400" y="6572250"/>
            <a:ext cx="919163" cy="28575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dirty="0" smtClean="0"/>
              <a:t>ASF | </a:t>
            </a:r>
            <a:fld id="{406DC119-4425-47CD-8D7D-D77715D07624}" type="slidenum">
              <a:rPr lang="es-MX" dirty="0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s-MX" dirty="0" smtClean="0"/>
          </a:p>
        </p:txBody>
      </p:sp>
      <p:sp>
        <p:nvSpPr>
          <p:cNvPr id="8" name="7 CuadroTexto"/>
          <p:cNvSpPr txBox="1"/>
          <p:nvPr/>
        </p:nvSpPr>
        <p:spPr>
          <a:xfrm>
            <a:off x="3768629" y="4681309"/>
            <a:ext cx="5030950" cy="553998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just" defTabSz="339725"/>
            <a:r>
              <a:rPr lang="es-MX" sz="2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II. Las auditorías de desempeño</a:t>
            </a:r>
            <a:r>
              <a:rPr lang="es-MX" sz="3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</a:t>
            </a:r>
            <a:endParaRPr lang="es-MX" sz="3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011951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2 Marcador de número de diapositiva"/>
          <p:cNvSpPr>
            <a:spLocks noGrp="1"/>
          </p:cNvSpPr>
          <p:nvPr>
            <p:ph type="sldNum" sz="quarter" idx="11"/>
          </p:nvPr>
        </p:nvSpPr>
        <p:spPr bwMode="auto">
          <a:xfrm>
            <a:off x="8153400" y="6572250"/>
            <a:ext cx="919163" cy="28575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dirty="0" smtClean="0"/>
              <a:t>ASF | </a:t>
            </a:r>
            <a:fld id="{406DC119-4425-47CD-8D7D-D77715D07624}" type="slidenum">
              <a:rPr lang="es-MX" dirty="0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s-MX" dirty="0" smtClean="0"/>
          </a:p>
        </p:txBody>
      </p:sp>
      <p:sp>
        <p:nvSpPr>
          <p:cNvPr id="2" name="1 Rectángulo"/>
          <p:cNvSpPr/>
          <p:nvPr/>
        </p:nvSpPr>
        <p:spPr>
          <a:xfrm>
            <a:off x="3785306" y="3088547"/>
            <a:ext cx="2548114" cy="462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s-MX" sz="2100" dirty="0" smtClean="0">
                <a:solidFill>
                  <a:srgbClr val="00204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1. Eficacia:</a:t>
            </a:r>
          </a:p>
        </p:txBody>
      </p:sp>
      <p:sp>
        <p:nvSpPr>
          <p:cNvPr id="7" name="6 Rectángulo"/>
          <p:cNvSpPr/>
          <p:nvPr/>
        </p:nvSpPr>
        <p:spPr>
          <a:xfrm>
            <a:off x="657373" y="296875"/>
            <a:ext cx="858134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200" dirty="0" smtClean="0">
                <a:solidFill>
                  <a:srgbClr val="00204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II. Las auditorías de desempeño</a:t>
            </a:r>
            <a:endParaRPr lang="es-MX" sz="2200" dirty="0">
              <a:solidFill>
                <a:srgbClr val="00204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Oval 17"/>
          <p:cNvSpPr>
            <a:spLocks noChangeArrowheads="1"/>
          </p:cNvSpPr>
          <p:nvPr/>
        </p:nvSpPr>
        <p:spPr bwMode="auto">
          <a:xfrm flipH="1" flipV="1">
            <a:off x="232569" y="698481"/>
            <a:ext cx="8678863" cy="46037"/>
          </a:xfrm>
          <a:prstGeom prst="ellipse">
            <a:avLst/>
          </a:prstGeom>
          <a:solidFill>
            <a:schemeClr val="accent1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>
            <a:defPPr>
              <a:defRPr lang="es-MX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/>
            <a:endParaRPr lang="es-MX"/>
          </a:p>
        </p:txBody>
      </p:sp>
      <p:sp>
        <p:nvSpPr>
          <p:cNvPr id="9" name="8 Rectángulo"/>
          <p:cNvSpPr/>
          <p:nvPr/>
        </p:nvSpPr>
        <p:spPr>
          <a:xfrm>
            <a:off x="3764480" y="4373938"/>
            <a:ext cx="5160681" cy="1772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s-MX" sz="2100" dirty="0">
                <a:latin typeface="Tahoma" pitchFamily="34" charset="0"/>
                <a:ea typeface="Tahoma" pitchFamily="34" charset="0"/>
                <a:cs typeface="Tahoma" pitchFamily="34" charset="0"/>
              </a:rPr>
              <a:t>Contrasta </a:t>
            </a:r>
            <a:r>
              <a:rPr lang="es-MX" sz="2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lo alcanzado, respecto </a:t>
            </a:r>
            <a:r>
              <a:rPr lang="es-MX" sz="2100" dirty="0">
                <a:latin typeface="Tahoma" pitchFamily="34" charset="0"/>
                <a:ea typeface="Tahoma" pitchFamily="34" charset="0"/>
                <a:cs typeface="Tahoma" pitchFamily="34" charset="0"/>
              </a:rPr>
              <a:t>de </a:t>
            </a:r>
            <a:r>
              <a:rPr lang="es-MX" sz="2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lo propuesto. </a:t>
            </a:r>
            <a:r>
              <a:rPr lang="es-MX" sz="2100" dirty="0">
                <a:latin typeface="Tahoma" pitchFamily="34" charset="0"/>
                <a:ea typeface="Tahoma" pitchFamily="34" charset="0"/>
                <a:cs typeface="Tahoma" pitchFamily="34" charset="0"/>
              </a:rPr>
              <a:t>Utiliza </a:t>
            </a:r>
            <a:r>
              <a:rPr lang="es-MX" sz="2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indicadores </a:t>
            </a:r>
            <a:r>
              <a:rPr lang="es-MX" sz="21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estratégi-cos</a:t>
            </a:r>
            <a:r>
              <a:rPr lang="es-MX" sz="2100" dirty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pPr marL="342900" indent="-342900" algn="just">
              <a:lnSpc>
                <a:spcPct val="130000"/>
              </a:lnSpc>
              <a:buFont typeface="Arial" pitchFamily="34" charset="0"/>
              <a:buChar char="•"/>
            </a:pPr>
            <a:endParaRPr lang="es-MX" sz="21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185511" y="876869"/>
            <a:ext cx="7831437" cy="5124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s-MX" sz="2100" dirty="0" smtClean="0">
                <a:solidFill>
                  <a:srgbClr val="00204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Las seis características de las auditorías de desempeño:</a:t>
            </a:r>
          </a:p>
        </p:txBody>
      </p:sp>
    </p:spTree>
    <p:extLst>
      <p:ext uri="{BB962C8B-B14F-4D97-AF65-F5344CB8AC3E}">
        <p14:creationId xmlns="" xmlns:p14="http://schemas.microsoft.com/office/powerpoint/2010/main" val="199330952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2 Marcador de número de diapositiva"/>
          <p:cNvSpPr>
            <a:spLocks noGrp="1"/>
          </p:cNvSpPr>
          <p:nvPr>
            <p:ph type="sldNum" sz="quarter" idx="11"/>
          </p:nvPr>
        </p:nvSpPr>
        <p:spPr bwMode="auto">
          <a:xfrm>
            <a:off x="8153400" y="6572250"/>
            <a:ext cx="919163" cy="28575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dirty="0" smtClean="0"/>
              <a:t>ASF | </a:t>
            </a:r>
            <a:fld id="{406DC119-4425-47CD-8D7D-D77715D07624}" type="slidenum">
              <a:rPr lang="es-MX" dirty="0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s-MX" dirty="0" smtClean="0"/>
          </a:p>
        </p:txBody>
      </p:sp>
      <p:sp>
        <p:nvSpPr>
          <p:cNvPr id="2" name="1 Rectángulo"/>
          <p:cNvSpPr/>
          <p:nvPr/>
        </p:nvSpPr>
        <p:spPr>
          <a:xfrm>
            <a:off x="3810706" y="3092908"/>
            <a:ext cx="2548114" cy="462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s-MX" sz="2100" dirty="0" smtClean="0">
                <a:solidFill>
                  <a:srgbClr val="00204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2. Eficiencia:</a:t>
            </a:r>
          </a:p>
        </p:txBody>
      </p:sp>
      <p:sp>
        <p:nvSpPr>
          <p:cNvPr id="8" name="Oval 17"/>
          <p:cNvSpPr>
            <a:spLocks noChangeArrowheads="1"/>
          </p:cNvSpPr>
          <p:nvPr/>
        </p:nvSpPr>
        <p:spPr bwMode="auto">
          <a:xfrm flipH="1" flipV="1">
            <a:off x="232569" y="698481"/>
            <a:ext cx="8678863" cy="46037"/>
          </a:xfrm>
          <a:prstGeom prst="ellipse">
            <a:avLst/>
          </a:prstGeom>
          <a:solidFill>
            <a:schemeClr val="accent1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>
            <a:defPPr>
              <a:defRPr lang="es-MX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/>
            <a:endParaRPr lang="es-MX"/>
          </a:p>
        </p:txBody>
      </p:sp>
      <p:sp>
        <p:nvSpPr>
          <p:cNvPr id="9" name="8 Rectángulo"/>
          <p:cNvSpPr/>
          <p:nvPr/>
        </p:nvSpPr>
        <p:spPr>
          <a:xfrm>
            <a:off x="3764480" y="3551927"/>
            <a:ext cx="5160681" cy="2563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s-MX" sz="2100" dirty="0">
                <a:latin typeface="Tahoma" pitchFamily="34" charset="0"/>
                <a:ea typeface="Tahoma" pitchFamily="34" charset="0"/>
                <a:cs typeface="Tahoma" pitchFamily="34" charset="0"/>
              </a:rPr>
              <a:t>Es la proporción entre la </a:t>
            </a:r>
            <a:r>
              <a:rPr lang="es-MX" sz="2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utilización </a:t>
            </a:r>
            <a:r>
              <a:rPr lang="es-MX" sz="2100" dirty="0">
                <a:latin typeface="Tahoma" pitchFamily="34" charset="0"/>
                <a:ea typeface="Tahoma" pitchFamily="34" charset="0"/>
                <a:cs typeface="Tahoma" pitchFamily="34" charset="0"/>
              </a:rPr>
              <a:t>de insumos, recursos, </a:t>
            </a:r>
            <a:r>
              <a:rPr lang="es-MX" sz="2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costo</a:t>
            </a:r>
            <a:r>
              <a:rPr lang="es-MX" sz="2100" dirty="0">
                <a:latin typeface="Tahoma" pitchFamily="34" charset="0"/>
                <a:ea typeface="Tahoma" pitchFamily="34" charset="0"/>
                <a:cs typeface="Tahoma" pitchFamily="34" charset="0"/>
              </a:rPr>
              <a:t>, tiempo y la forma en que se relacionan los fines con los </a:t>
            </a:r>
            <a:r>
              <a:rPr lang="es-MX" sz="2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medios</a:t>
            </a:r>
            <a:r>
              <a:rPr lang="es-MX" sz="2100" dirty="0">
                <a:latin typeface="Tahoma" pitchFamily="34" charset="0"/>
                <a:ea typeface="Tahoma" pitchFamily="34" charset="0"/>
                <a:cs typeface="Tahoma" pitchFamily="34" charset="0"/>
              </a:rPr>
              <a:t>. Utiliza indicadores de ges-</a:t>
            </a:r>
            <a:r>
              <a:rPr lang="es-MX" sz="21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tión</a:t>
            </a:r>
            <a:r>
              <a:rPr lang="es-MX" sz="2100" dirty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pPr marL="342900" indent="-342900" algn="just">
              <a:lnSpc>
                <a:spcPct val="130000"/>
              </a:lnSpc>
              <a:buFont typeface="Arial" pitchFamily="34" charset="0"/>
              <a:buChar char="•"/>
            </a:pPr>
            <a:endParaRPr lang="es-MX" sz="21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185511" y="876869"/>
            <a:ext cx="7831437" cy="5124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s-MX" sz="2100" dirty="0" smtClean="0">
                <a:solidFill>
                  <a:srgbClr val="00204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Las seis características de las auditorías de desempeño: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657373" y="296875"/>
            <a:ext cx="858134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200" dirty="0" smtClean="0">
                <a:solidFill>
                  <a:srgbClr val="00204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II. Las auditorías de desempeño</a:t>
            </a:r>
            <a:endParaRPr lang="es-MX" sz="2200" dirty="0">
              <a:solidFill>
                <a:srgbClr val="00204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1174125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2 Marcador de número de diapositiva"/>
          <p:cNvSpPr>
            <a:spLocks noGrp="1"/>
          </p:cNvSpPr>
          <p:nvPr>
            <p:ph type="sldNum" sz="quarter" idx="11"/>
          </p:nvPr>
        </p:nvSpPr>
        <p:spPr bwMode="auto">
          <a:xfrm>
            <a:off x="8153400" y="6572250"/>
            <a:ext cx="919163" cy="28575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dirty="0" smtClean="0"/>
              <a:t>ASF | </a:t>
            </a:r>
            <a:fld id="{406DC119-4425-47CD-8D7D-D77715D07624}" type="slidenum">
              <a:rPr lang="es-MX" dirty="0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s-MX" dirty="0" smtClean="0"/>
          </a:p>
        </p:txBody>
      </p:sp>
      <p:sp>
        <p:nvSpPr>
          <p:cNvPr id="2" name="1 Rectángulo"/>
          <p:cNvSpPr/>
          <p:nvPr/>
        </p:nvSpPr>
        <p:spPr>
          <a:xfrm>
            <a:off x="3810706" y="3092908"/>
            <a:ext cx="2548114" cy="462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s-MX" sz="2100" dirty="0" smtClean="0">
                <a:solidFill>
                  <a:srgbClr val="00204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3. Economía:</a:t>
            </a:r>
          </a:p>
        </p:txBody>
      </p:sp>
      <p:sp>
        <p:nvSpPr>
          <p:cNvPr id="8" name="Oval 17"/>
          <p:cNvSpPr>
            <a:spLocks noChangeArrowheads="1"/>
          </p:cNvSpPr>
          <p:nvPr/>
        </p:nvSpPr>
        <p:spPr bwMode="auto">
          <a:xfrm flipH="1" flipV="1">
            <a:off x="232569" y="698481"/>
            <a:ext cx="8678863" cy="46037"/>
          </a:xfrm>
          <a:prstGeom prst="ellipse">
            <a:avLst/>
          </a:prstGeom>
          <a:solidFill>
            <a:schemeClr val="accent1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>
            <a:defPPr>
              <a:defRPr lang="es-MX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/>
            <a:endParaRPr lang="es-MX"/>
          </a:p>
        </p:txBody>
      </p:sp>
      <p:sp>
        <p:nvSpPr>
          <p:cNvPr id="9" name="8 Rectángulo"/>
          <p:cNvSpPr/>
          <p:nvPr/>
        </p:nvSpPr>
        <p:spPr>
          <a:xfrm>
            <a:off x="3764480" y="3967007"/>
            <a:ext cx="5160681" cy="21431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s-MX" sz="2100" dirty="0">
                <a:latin typeface="Tahoma" pitchFamily="34" charset="0"/>
                <a:ea typeface="Tahoma" pitchFamily="34" charset="0"/>
                <a:cs typeface="Tahoma" pitchFamily="34" charset="0"/>
              </a:rPr>
              <a:t>Mide el costo de los recursos aplicados para lograr los </a:t>
            </a:r>
            <a:r>
              <a:rPr lang="es-MX" sz="2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objetivos </a:t>
            </a:r>
            <a:r>
              <a:rPr lang="es-MX" sz="2100" dirty="0">
                <a:latin typeface="Tahoma" pitchFamily="34" charset="0"/>
                <a:ea typeface="Tahoma" pitchFamily="34" charset="0"/>
                <a:cs typeface="Tahoma" pitchFamily="34" charset="0"/>
              </a:rPr>
              <a:t>de un programa o política pública contra los resultados obtenidos.</a:t>
            </a:r>
          </a:p>
          <a:p>
            <a:pPr marL="342900" indent="-342900" algn="just">
              <a:lnSpc>
                <a:spcPct val="130000"/>
              </a:lnSpc>
              <a:buFont typeface="Arial" pitchFamily="34" charset="0"/>
              <a:buChar char="•"/>
            </a:pPr>
            <a:endParaRPr lang="es-MX" sz="21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185511" y="876869"/>
            <a:ext cx="7831437" cy="5124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s-MX" sz="2100" dirty="0" smtClean="0">
                <a:solidFill>
                  <a:srgbClr val="00204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Las seis características de las auditorías de desempeño: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657373" y="296875"/>
            <a:ext cx="858134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200" dirty="0" smtClean="0">
                <a:solidFill>
                  <a:srgbClr val="00204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II. Las auditorías de desempeño</a:t>
            </a:r>
            <a:endParaRPr lang="es-MX" sz="2200" dirty="0">
              <a:solidFill>
                <a:srgbClr val="00204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9946951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2 Marcador de número de diapositiva"/>
          <p:cNvSpPr>
            <a:spLocks noGrp="1"/>
          </p:cNvSpPr>
          <p:nvPr>
            <p:ph type="sldNum" sz="quarter" idx="11"/>
          </p:nvPr>
        </p:nvSpPr>
        <p:spPr bwMode="auto">
          <a:xfrm>
            <a:off x="8153400" y="6572250"/>
            <a:ext cx="919163" cy="28575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dirty="0" smtClean="0"/>
              <a:t>ASF | </a:t>
            </a:r>
            <a:fld id="{406DC119-4425-47CD-8D7D-D77715D07624}" type="slidenum">
              <a:rPr lang="es-MX" dirty="0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s-MX" dirty="0" smtClean="0"/>
          </a:p>
        </p:txBody>
      </p:sp>
      <p:sp>
        <p:nvSpPr>
          <p:cNvPr id="2" name="1 Rectángulo"/>
          <p:cNvSpPr/>
          <p:nvPr/>
        </p:nvSpPr>
        <p:spPr>
          <a:xfrm>
            <a:off x="3778141" y="3092908"/>
            <a:ext cx="4776706" cy="5124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s-MX" sz="2100" dirty="0" smtClean="0">
                <a:solidFill>
                  <a:srgbClr val="00204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4. Competencia de los actores:</a:t>
            </a:r>
          </a:p>
        </p:txBody>
      </p:sp>
      <p:sp>
        <p:nvSpPr>
          <p:cNvPr id="8" name="Oval 17"/>
          <p:cNvSpPr>
            <a:spLocks noChangeArrowheads="1"/>
          </p:cNvSpPr>
          <p:nvPr/>
        </p:nvSpPr>
        <p:spPr bwMode="auto">
          <a:xfrm flipH="1" flipV="1">
            <a:off x="232569" y="698481"/>
            <a:ext cx="8678863" cy="46037"/>
          </a:xfrm>
          <a:prstGeom prst="ellipse">
            <a:avLst/>
          </a:prstGeom>
          <a:solidFill>
            <a:schemeClr val="accent1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>
            <a:defPPr>
              <a:defRPr lang="es-MX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/>
            <a:endParaRPr lang="es-MX"/>
          </a:p>
        </p:txBody>
      </p:sp>
      <p:sp>
        <p:nvSpPr>
          <p:cNvPr id="9" name="8 Rectángulo"/>
          <p:cNvSpPr/>
          <p:nvPr/>
        </p:nvSpPr>
        <p:spPr>
          <a:xfrm>
            <a:off x="3764480" y="3967007"/>
            <a:ext cx="5160681" cy="2192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s-MX" sz="2100" dirty="0">
                <a:latin typeface="Tahoma" pitchFamily="34" charset="0"/>
                <a:ea typeface="Tahoma" pitchFamily="34" charset="0"/>
                <a:cs typeface="Tahoma" pitchFamily="34" charset="0"/>
              </a:rPr>
              <a:t>Determina si las instituciones tienen un fundamento jurídico que señale su </a:t>
            </a:r>
            <a:r>
              <a:rPr lang="es-MX" sz="21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man</a:t>
            </a:r>
            <a:r>
              <a:rPr lang="es-MX" sz="2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-dato </a:t>
            </a:r>
            <a:r>
              <a:rPr lang="es-MX" sz="2100" dirty="0">
                <a:latin typeface="Tahoma" pitchFamily="34" charset="0"/>
                <a:ea typeface="Tahoma" pitchFamily="34" charset="0"/>
                <a:cs typeface="Tahoma" pitchFamily="34" charset="0"/>
              </a:rPr>
              <a:t>y </a:t>
            </a:r>
            <a:r>
              <a:rPr lang="es-MX" sz="2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objetivos</a:t>
            </a:r>
            <a:r>
              <a:rPr lang="es-MX" sz="2100" dirty="0">
                <a:latin typeface="Tahoma" pitchFamily="34" charset="0"/>
                <a:ea typeface="Tahoma" pitchFamily="34" charset="0"/>
                <a:cs typeface="Tahoma" pitchFamily="34" charset="0"/>
              </a:rPr>
              <a:t>, y si los servidores </a:t>
            </a:r>
            <a:r>
              <a:rPr lang="es-MX" sz="21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públi-cos</a:t>
            </a:r>
            <a:r>
              <a:rPr lang="es-MX" sz="2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s-MX" sz="2100" dirty="0">
                <a:latin typeface="Tahoma" pitchFamily="34" charset="0"/>
                <a:ea typeface="Tahoma" pitchFamily="34" charset="0"/>
                <a:cs typeface="Tahoma" pitchFamily="34" charset="0"/>
              </a:rPr>
              <a:t>cubren el perfil deseado.</a:t>
            </a:r>
          </a:p>
          <a:p>
            <a:pPr marL="342900" indent="-342900" algn="just">
              <a:lnSpc>
                <a:spcPct val="130000"/>
              </a:lnSpc>
              <a:buFont typeface="Arial" pitchFamily="34" charset="0"/>
              <a:buChar char="•"/>
            </a:pPr>
            <a:endParaRPr lang="es-MX" sz="21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185511" y="876869"/>
            <a:ext cx="7831437" cy="5124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s-MX" sz="2100" dirty="0" smtClean="0">
                <a:solidFill>
                  <a:srgbClr val="00204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Las seis características de las auditorías de desempeño: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657373" y="296875"/>
            <a:ext cx="858134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200" dirty="0" smtClean="0">
                <a:solidFill>
                  <a:srgbClr val="00204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II. Las auditorías de desempeño</a:t>
            </a:r>
            <a:endParaRPr lang="es-MX" sz="2200" dirty="0">
              <a:solidFill>
                <a:srgbClr val="00204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9400645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2 Marcador de número de diapositiva"/>
          <p:cNvSpPr>
            <a:spLocks noGrp="1"/>
          </p:cNvSpPr>
          <p:nvPr>
            <p:ph type="sldNum" sz="quarter" idx="11"/>
          </p:nvPr>
        </p:nvSpPr>
        <p:spPr bwMode="auto">
          <a:xfrm>
            <a:off x="8153400" y="6572250"/>
            <a:ext cx="919163" cy="28575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dirty="0" smtClean="0"/>
              <a:t>ASF | </a:t>
            </a:r>
            <a:fld id="{406DC119-4425-47CD-8D7D-D77715D07624}" type="slidenum">
              <a:rPr lang="es-MX" dirty="0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s-MX" dirty="0" smtClean="0"/>
          </a:p>
        </p:txBody>
      </p:sp>
      <p:sp>
        <p:nvSpPr>
          <p:cNvPr id="2" name="1 Rectángulo"/>
          <p:cNvSpPr/>
          <p:nvPr/>
        </p:nvSpPr>
        <p:spPr>
          <a:xfrm>
            <a:off x="3808494" y="3088002"/>
            <a:ext cx="4776706" cy="5124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s-MX" sz="2100" dirty="0" smtClean="0">
                <a:solidFill>
                  <a:srgbClr val="00204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5. Calidad del bien o servicio:</a:t>
            </a:r>
          </a:p>
        </p:txBody>
      </p:sp>
      <p:sp>
        <p:nvSpPr>
          <p:cNvPr id="8" name="Oval 17"/>
          <p:cNvSpPr>
            <a:spLocks noChangeArrowheads="1"/>
          </p:cNvSpPr>
          <p:nvPr/>
        </p:nvSpPr>
        <p:spPr bwMode="auto">
          <a:xfrm flipH="1" flipV="1">
            <a:off x="232569" y="698481"/>
            <a:ext cx="8678863" cy="46037"/>
          </a:xfrm>
          <a:prstGeom prst="ellipse">
            <a:avLst/>
          </a:prstGeom>
          <a:solidFill>
            <a:schemeClr val="accent1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>
            <a:defPPr>
              <a:defRPr lang="es-MX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/>
            <a:endParaRPr lang="es-MX"/>
          </a:p>
        </p:txBody>
      </p:sp>
      <p:sp>
        <p:nvSpPr>
          <p:cNvPr id="9" name="8 Rectángulo"/>
          <p:cNvSpPr/>
          <p:nvPr/>
        </p:nvSpPr>
        <p:spPr>
          <a:xfrm>
            <a:off x="3764480" y="4790260"/>
            <a:ext cx="5160681" cy="13029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s-MX" sz="2100" dirty="0">
                <a:latin typeface="Tahoma" pitchFamily="34" charset="0"/>
                <a:ea typeface="Tahoma" pitchFamily="34" charset="0"/>
                <a:cs typeface="Tahoma" pitchFamily="34" charset="0"/>
              </a:rPr>
              <a:t>Valora los atributos que deben cumplir los productos </a:t>
            </a:r>
            <a:r>
              <a:rPr lang="es-MX" sz="2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y servicios otorgados. </a:t>
            </a:r>
            <a:endParaRPr lang="es-MX" sz="21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 algn="just">
              <a:lnSpc>
                <a:spcPct val="130000"/>
              </a:lnSpc>
              <a:buFont typeface="Arial" pitchFamily="34" charset="0"/>
              <a:buChar char="•"/>
            </a:pPr>
            <a:endParaRPr lang="es-MX" sz="21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185511" y="876869"/>
            <a:ext cx="7831437" cy="5124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s-MX" sz="2100" dirty="0" smtClean="0">
                <a:solidFill>
                  <a:srgbClr val="00204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Las seis características de las auditorías de desempeño: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657373" y="296875"/>
            <a:ext cx="858134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200" dirty="0" smtClean="0">
                <a:solidFill>
                  <a:srgbClr val="00204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II. Las auditorías de desempeño</a:t>
            </a:r>
            <a:endParaRPr lang="es-MX" sz="2200" dirty="0">
              <a:solidFill>
                <a:srgbClr val="00204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9889259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2 Marcador de número de diapositiva"/>
          <p:cNvSpPr>
            <a:spLocks noGrp="1"/>
          </p:cNvSpPr>
          <p:nvPr>
            <p:ph type="sldNum" sz="quarter" idx="11"/>
          </p:nvPr>
        </p:nvSpPr>
        <p:spPr bwMode="auto">
          <a:xfrm>
            <a:off x="8153400" y="6572250"/>
            <a:ext cx="919163" cy="28575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dirty="0" smtClean="0"/>
              <a:t>ASF | </a:t>
            </a:r>
            <a:fld id="{406DC119-4425-47CD-8D7D-D77715D07624}" type="slidenum">
              <a:rPr lang="es-MX" dirty="0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s-MX" dirty="0" smtClean="0"/>
          </a:p>
        </p:txBody>
      </p:sp>
      <p:sp>
        <p:nvSpPr>
          <p:cNvPr id="2" name="1 Rectángulo"/>
          <p:cNvSpPr/>
          <p:nvPr/>
        </p:nvSpPr>
        <p:spPr>
          <a:xfrm>
            <a:off x="3803541" y="3088547"/>
            <a:ext cx="4776706" cy="462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s-MX" sz="2100" dirty="0" smtClean="0">
                <a:solidFill>
                  <a:srgbClr val="00204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6. Ciudadano usuario:</a:t>
            </a:r>
          </a:p>
        </p:txBody>
      </p:sp>
      <p:sp>
        <p:nvSpPr>
          <p:cNvPr id="8" name="Oval 17"/>
          <p:cNvSpPr>
            <a:spLocks noChangeArrowheads="1"/>
          </p:cNvSpPr>
          <p:nvPr/>
        </p:nvSpPr>
        <p:spPr bwMode="auto">
          <a:xfrm flipH="1" flipV="1">
            <a:off x="232569" y="698481"/>
            <a:ext cx="8678863" cy="46037"/>
          </a:xfrm>
          <a:prstGeom prst="ellipse">
            <a:avLst/>
          </a:prstGeom>
          <a:solidFill>
            <a:schemeClr val="accent1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>
            <a:defPPr>
              <a:defRPr lang="es-MX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/>
            <a:endParaRPr lang="es-MX"/>
          </a:p>
        </p:txBody>
      </p:sp>
      <p:sp>
        <p:nvSpPr>
          <p:cNvPr id="9" name="8 Rectángulo"/>
          <p:cNvSpPr/>
          <p:nvPr/>
        </p:nvSpPr>
        <p:spPr>
          <a:xfrm>
            <a:off x="3764480" y="4382087"/>
            <a:ext cx="5160681" cy="1772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s-MX" sz="2100" dirty="0">
                <a:latin typeface="Tahoma" pitchFamily="34" charset="0"/>
                <a:ea typeface="Tahoma" pitchFamily="34" charset="0"/>
                <a:cs typeface="Tahoma" pitchFamily="34" charset="0"/>
              </a:rPr>
              <a:t>Mide el nivel de satisfacción de los </a:t>
            </a:r>
            <a:r>
              <a:rPr lang="es-MX" sz="2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bene-</a:t>
            </a:r>
            <a:r>
              <a:rPr lang="es-MX" sz="21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ficiarios</a:t>
            </a:r>
            <a:r>
              <a:rPr lang="es-MX" sz="2100" dirty="0">
                <a:latin typeface="Tahoma" pitchFamily="34" charset="0"/>
                <a:ea typeface="Tahoma" pitchFamily="34" charset="0"/>
                <a:cs typeface="Tahoma" pitchFamily="34" charset="0"/>
              </a:rPr>
              <a:t>, respecto de los bienes y servicios que recibe. </a:t>
            </a:r>
          </a:p>
          <a:p>
            <a:pPr marL="342900" indent="-342900" algn="just">
              <a:lnSpc>
                <a:spcPct val="130000"/>
              </a:lnSpc>
              <a:buFont typeface="Arial" pitchFamily="34" charset="0"/>
              <a:buChar char="•"/>
            </a:pPr>
            <a:endParaRPr lang="es-MX" sz="21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185511" y="876869"/>
            <a:ext cx="7831437" cy="5124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s-MX" sz="2100" dirty="0" smtClean="0">
                <a:solidFill>
                  <a:srgbClr val="00204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Las seis características de las auditorías de desempeño: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657373" y="296875"/>
            <a:ext cx="858134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200" dirty="0" smtClean="0">
                <a:solidFill>
                  <a:srgbClr val="00204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II. Las auditorías de desempeño</a:t>
            </a:r>
            <a:endParaRPr lang="es-MX" sz="2200" dirty="0">
              <a:solidFill>
                <a:srgbClr val="00204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2577922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2 Marcador de número de diapositiva"/>
          <p:cNvSpPr>
            <a:spLocks noGrp="1"/>
          </p:cNvSpPr>
          <p:nvPr>
            <p:ph type="sldNum" sz="quarter" idx="11"/>
          </p:nvPr>
        </p:nvSpPr>
        <p:spPr bwMode="auto">
          <a:xfrm>
            <a:off x="8153400" y="6572250"/>
            <a:ext cx="919163" cy="28575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dirty="0" smtClean="0"/>
              <a:t>ASF | </a:t>
            </a:r>
            <a:fld id="{406DC119-4425-47CD-8D7D-D77715D07624}" type="slidenum">
              <a:rPr lang="es-MX" dirty="0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s-MX" dirty="0" smtClean="0"/>
          </a:p>
        </p:txBody>
      </p:sp>
      <p:sp>
        <p:nvSpPr>
          <p:cNvPr id="9" name="8 Rectángulo"/>
          <p:cNvSpPr/>
          <p:nvPr/>
        </p:nvSpPr>
        <p:spPr>
          <a:xfrm>
            <a:off x="2989780" y="4686887"/>
            <a:ext cx="5160681" cy="882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es-MX" sz="2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Un ejemplo</a:t>
            </a:r>
            <a:endParaRPr lang="es-MX" sz="21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 algn="just">
              <a:lnSpc>
                <a:spcPct val="130000"/>
              </a:lnSpc>
              <a:buFont typeface="Arial" pitchFamily="34" charset="0"/>
              <a:buChar char="•"/>
            </a:pPr>
            <a:endParaRPr lang="es-MX" sz="21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657373" y="296875"/>
            <a:ext cx="858134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200" dirty="0" smtClean="0">
                <a:solidFill>
                  <a:srgbClr val="00204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Las </a:t>
            </a:r>
            <a:r>
              <a:rPr lang="es-MX" sz="2200" dirty="0">
                <a:solidFill>
                  <a:srgbClr val="00204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</a:t>
            </a:r>
            <a:r>
              <a:rPr lang="es-MX" sz="2200" dirty="0" smtClean="0">
                <a:solidFill>
                  <a:srgbClr val="00204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uditorías de desempeño</a:t>
            </a:r>
            <a:endParaRPr lang="es-MX" sz="2200" dirty="0">
              <a:solidFill>
                <a:srgbClr val="00204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2" name="Oval 17"/>
          <p:cNvSpPr>
            <a:spLocks noChangeArrowheads="1"/>
          </p:cNvSpPr>
          <p:nvPr/>
        </p:nvSpPr>
        <p:spPr bwMode="auto">
          <a:xfrm flipH="1" flipV="1">
            <a:off x="232569" y="698481"/>
            <a:ext cx="8678863" cy="46037"/>
          </a:xfrm>
          <a:prstGeom prst="ellipse">
            <a:avLst/>
          </a:prstGeom>
          <a:solidFill>
            <a:schemeClr val="accent1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>
            <a:defPPr>
              <a:defRPr lang="es-MX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/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5315338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10"/>
          <p:cNvSpPr txBox="1">
            <a:spLocks noChangeArrowheads="1"/>
          </p:cNvSpPr>
          <p:nvPr/>
        </p:nvSpPr>
        <p:spPr bwMode="auto">
          <a:xfrm>
            <a:off x="4346975" y="4284095"/>
            <a:ext cx="470217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sz="2800" dirty="0"/>
              <a:t>Auditoría </a:t>
            </a:r>
            <a:r>
              <a:rPr lang="es-MX" sz="2800" dirty="0" smtClean="0"/>
              <a:t>de Desempeño sobre el Rezago Educativo 2008-2011</a:t>
            </a:r>
            <a:endParaRPr lang="es-ES" sz="2800" dirty="0"/>
          </a:p>
        </p:txBody>
      </p:sp>
      <p:pic>
        <p:nvPicPr>
          <p:cNvPr id="16387" name="7 Imagen" descr="color.wm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3" y="143635"/>
            <a:ext cx="2071687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11 Imagen" descr="SEP 2007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6863" y="2143125"/>
            <a:ext cx="3697287" cy="1571625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  <p:pic>
        <p:nvPicPr>
          <p:cNvPr id="13" name="Picture 3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6863" y="4000500"/>
            <a:ext cx="3735387" cy="1571625"/>
          </a:xfrm>
          <a:prstGeom prst="rect">
            <a:avLst/>
          </a:prstGeom>
          <a:noFill/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pic>
    </p:spTree>
    <p:extLst>
      <p:ext uri="{BB962C8B-B14F-4D97-AF65-F5344CB8AC3E}">
        <p14:creationId xmlns="" xmlns:p14="http://schemas.microsoft.com/office/powerpoint/2010/main" val="1245911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8" name="AutoShape 4"/>
          <p:cNvSpPr>
            <a:spLocks noChangeArrowheads="1"/>
          </p:cNvSpPr>
          <p:nvPr/>
        </p:nvSpPr>
        <p:spPr bwMode="auto">
          <a:xfrm>
            <a:off x="4572000" y="4557713"/>
            <a:ext cx="4286250" cy="1014412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chemeClr val="tx1">
                  <a:lumMod val="25000"/>
                  <a:lumOff val="75000"/>
                </a:schemeClr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6200000" scaled="1"/>
            <a:tileRect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s-MX" sz="3200" b="1" dirty="0">
                <a:cs typeface="+mn-cs"/>
              </a:rPr>
              <a:t>I. Contexto</a:t>
            </a:r>
            <a:endParaRPr lang="es-ES" sz="3200" b="1" dirty="0">
              <a:cs typeface="+mn-cs"/>
            </a:endParaRPr>
          </a:p>
        </p:txBody>
      </p:sp>
      <p:sp>
        <p:nvSpPr>
          <p:cNvPr id="6" name="2 Marcador de número de diapositiva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dirty="0"/>
              <a:t>ASF | </a:t>
            </a:r>
            <a:fld id="{728092EB-EEBA-4CA9-A31D-B6ED04DCEE1F}" type="slidenum">
              <a:rPr lang="es-MX" dirty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s-MX" dirty="0"/>
          </a:p>
        </p:txBody>
      </p:sp>
    </p:spTree>
    <p:extLst>
      <p:ext uri="{BB962C8B-B14F-4D97-AF65-F5344CB8AC3E}">
        <p14:creationId xmlns="" xmlns:p14="http://schemas.microsoft.com/office/powerpoint/2010/main" val="1224707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AutoShape 2"/>
          <p:cNvSpPr>
            <a:spLocks noChangeAspect="1" noChangeArrowheads="1"/>
          </p:cNvSpPr>
          <p:nvPr/>
        </p:nvSpPr>
        <p:spPr bwMode="auto">
          <a:xfrm>
            <a:off x="-7938" y="0"/>
            <a:ext cx="91519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MX" dirty="0">
              <a:latin typeface="Calibri" pitchFamily="34" charset="0"/>
            </a:endParaRPr>
          </a:p>
        </p:txBody>
      </p:sp>
      <p:sp>
        <p:nvSpPr>
          <p:cNvPr id="15368" name="AutoShape 2"/>
          <p:cNvSpPr>
            <a:spLocks noChangeAspect="1" noChangeArrowheads="1"/>
          </p:cNvSpPr>
          <p:nvPr/>
        </p:nvSpPr>
        <p:spPr bwMode="auto">
          <a:xfrm>
            <a:off x="-22225" y="0"/>
            <a:ext cx="91519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MX" dirty="0">
              <a:latin typeface="Calibri" pitchFamily="34" charset="0"/>
            </a:endParaRPr>
          </a:p>
        </p:txBody>
      </p:sp>
      <p:sp>
        <p:nvSpPr>
          <p:cNvPr id="12" name="AutoShape 2"/>
          <p:cNvSpPr>
            <a:spLocks noChangeAspect="1" noChangeArrowheads="1"/>
          </p:cNvSpPr>
          <p:nvPr/>
        </p:nvSpPr>
        <p:spPr bwMode="auto">
          <a:xfrm>
            <a:off x="-7938" y="349250"/>
            <a:ext cx="91519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MX" dirty="0">
              <a:latin typeface="Calibri" pitchFamily="34" charset="0"/>
            </a:endParaRPr>
          </a:p>
        </p:txBody>
      </p:sp>
      <p:pic>
        <p:nvPicPr>
          <p:cNvPr id="13" name="6 Imagen" descr="color.wm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38" y="357188"/>
            <a:ext cx="2690812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2 Marcador de número de diapositiva"/>
          <p:cNvSpPr>
            <a:spLocks noGrp="1"/>
          </p:cNvSpPr>
          <p:nvPr>
            <p:ph type="sldNum" sz="quarter" idx="11"/>
          </p:nvPr>
        </p:nvSpPr>
        <p:spPr bwMode="auto">
          <a:xfrm>
            <a:off x="8153400" y="6572250"/>
            <a:ext cx="919163" cy="28575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dirty="0" smtClean="0"/>
              <a:t>ASF | </a:t>
            </a:r>
            <a:fld id="{406DC119-4425-47CD-8D7D-D77715D07624}" type="slidenum">
              <a:rPr lang="es-MX" dirty="0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s-MX" dirty="0" smtClean="0"/>
          </a:p>
        </p:txBody>
      </p:sp>
      <p:sp>
        <p:nvSpPr>
          <p:cNvPr id="8" name="7 CuadroTexto"/>
          <p:cNvSpPr txBox="1"/>
          <p:nvPr/>
        </p:nvSpPr>
        <p:spPr>
          <a:xfrm>
            <a:off x="2735503" y="4788184"/>
            <a:ext cx="6475183" cy="430887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just" defTabSz="339725"/>
            <a:r>
              <a:rPr lang="es-MX" sz="2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I. Sustento legal de las auditorías de desempeño </a:t>
            </a:r>
            <a:r>
              <a:rPr lang="es-MX" sz="2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</a:t>
            </a:r>
            <a:endParaRPr lang="es-MX" sz="22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265394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46"/>
          <p:cNvSpPr>
            <a:spLocks noChangeArrowheads="1"/>
          </p:cNvSpPr>
          <p:nvPr/>
        </p:nvSpPr>
        <p:spPr bwMode="auto">
          <a:xfrm>
            <a:off x="34925" y="161925"/>
            <a:ext cx="2447925" cy="603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s-MX"/>
              <a:t>I. Contexto</a:t>
            </a:r>
            <a:endParaRPr lang="es-ES"/>
          </a:p>
        </p:txBody>
      </p:sp>
      <p:sp>
        <p:nvSpPr>
          <p:cNvPr id="18436" name="Rectangle 47"/>
          <p:cNvSpPr>
            <a:spLocks noChangeArrowheads="1"/>
          </p:cNvSpPr>
          <p:nvPr/>
        </p:nvSpPr>
        <p:spPr bwMode="auto">
          <a:xfrm>
            <a:off x="7780338" y="161925"/>
            <a:ext cx="1006475" cy="609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s-MX"/>
              <a:t> 1970</a:t>
            </a:r>
            <a:endParaRPr lang="es-ES"/>
          </a:p>
        </p:txBody>
      </p:sp>
      <p:sp>
        <p:nvSpPr>
          <p:cNvPr id="9" name="2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8153400" y="6572250"/>
            <a:ext cx="919163" cy="28575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1050" dirty="0" smtClean="0"/>
              <a:t>ASF | </a:t>
            </a:r>
            <a:fld id="{884CDD21-FDBC-4CD5-82F5-AB4748500E8C}" type="slidenum">
              <a:rPr lang="es-MX" sz="1050" dirty="0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s-MX" sz="1050" dirty="0" smtClean="0"/>
          </a:p>
        </p:txBody>
      </p:sp>
      <p:sp>
        <p:nvSpPr>
          <p:cNvPr id="18438" name="Rectangle 33"/>
          <p:cNvSpPr>
            <a:spLocks noChangeArrowheads="1"/>
          </p:cNvSpPr>
          <p:nvPr/>
        </p:nvSpPr>
        <p:spPr bwMode="auto">
          <a:xfrm>
            <a:off x="4837113" y="4356862"/>
            <a:ext cx="4002087" cy="13223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175" algn="just" eaLnBrk="0" hangingPunct="0"/>
            <a:r>
              <a:rPr lang="es-MX" sz="2000" dirty="0"/>
              <a:t>El 89.7% (22.6 millones) de los 25.2 millones de personas de 15 años y </a:t>
            </a:r>
            <a:r>
              <a:rPr lang="es-MX" sz="2000" dirty="0" smtClean="0"/>
              <a:t>más </a:t>
            </a:r>
            <a:r>
              <a:rPr lang="es-MX" sz="2000" dirty="0"/>
              <a:t>se encontraba en re-</a:t>
            </a:r>
            <a:r>
              <a:rPr lang="es-MX" sz="2000" dirty="0" err="1"/>
              <a:t>zago</a:t>
            </a:r>
            <a:r>
              <a:rPr lang="es-MX" sz="2000" dirty="0"/>
              <a:t> educativo</a:t>
            </a:r>
            <a:r>
              <a:rPr lang="es-ES" sz="2000" dirty="0"/>
              <a:t>.</a:t>
            </a:r>
          </a:p>
        </p:txBody>
      </p:sp>
      <p:graphicFrame>
        <p:nvGraphicFramePr>
          <p:cNvPr id="16" name="1 Gráfico"/>
          <p:cNvGraphicFramePr/>
          <p:nvPr/>
        </p:nvGraphicFramePr>
        <p:xfrm>
          <a:off x="45005" y="2715889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440" name="12 CuadroTexto"/>
          <p:cNvSpPr txBox="1">
            <a:spLocks noChangeArrowheads="1"/>
          </p:cNvSpPr>
          <p:nvPr/>
        </p:nvSpPr>
        <p:spPr bwMode="auto">
          <a:xfrm>
            <a:off x="371475" y="1976438"/>
            <a:ext cx="424338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1400" dirty="0"/>
              <a:t>NIVEL EDUCATIVO DE LA POBLACIÓN </a:t>
            </a:r>
            <a:endParaRPr lang="es-ES" sz="1400" dirty="0" smtClean="0"/>
          </a:p>
          <a:p>
            <a:pPr algn="ctr"/>
            <a:r>
              <a:rPr lang="es-ES" sz="1400" dirty="0" smtClean="0"/>
              <a:t>DE  15 </a:t>
            </a:r>
            <a:r>
              <a:rPr lang="es-ES" sz="1400" dirty="0"/>
              <a:t>AÑOS Y  MÁS </a:t>
            </a:r>
          </a:p>
          <a:p>
            <a:pPr algn="ctr"/>
            <a:r>
              <a:rPr lang="es-ES" sz="1400" dirty="0"/>
              <a:t>(Millones de personas )</a:t>
            </a:r>
          </a:p>
        </p:txBody>
      </p:sp>
      <p:sp>
        <p:nvSpPr>
          <p:cNvPr id="23" name="22 Rectángulo"/>
          <p:cNvSpPr/>
          <p:nvPr/>
        </p:nvSpPr>
        <p:spPr>
          <a:xfrm>
            <a:off x="246063" y="1900238"/>
            <a:ext cx="4370387" cy="36893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18442" name="24 CuadroTexto"/>
          <p:cNvSpPr txBox="1">
            <a:spLocks noChangeArrowheads="1"/>
          </p:cNvSpPr>
          <p:nvPr/>
        </p:nvSpPr>
        <p:spPr bwMode="auto">
          <a:xfrm>
            <a:off x="2636838" y="4227513"/>
            <a:ext cx="12795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1200">
                <a:solidFill>
                  <a:schemeClr val="bg1"/>
                </a:solidFill>
              </a:rPr>
              <a:t>En rezago educativo</a:t>
            </a:r>
          </a:p>
        </p:txBody>
      </p:sp>
      <p:sp>
        <p:nvSpPr>
          <p:cNvPr id="11" name="Oval 17"/>
          <p:cNvSpPr>
            <a:spLocks noChangeArrowheads="1"/>
          </p:cNvSpPr>
          <p:nvPr/>
        </p:nvSpPr>
        <p:spPr bwMode="auto">
          <a:xfrm flipH="1" flipV="1">
            <a:off x="232569" y="698481"/>
            <a:ext cx="8678863" cy="46037"/>
          </a:xfrm>
          <a:prstGeom prst="ellipse">
            <a:avLst/>
          </a:prstGeom>
          <a:solidFill>
            <a:schemeClr val="accent1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>
            <a:defPPr>
              <a:defRPr lang="es-MX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/>
            <a:endParaRPr lang="es-MX"/>
          </a:p>
        </p:txBody>
      </p:sp>
      <p:sp>
        <p:nvSpPr>
          <p:cNvPr id="12" name="Rectangle 28"/>
          <p:cNvSpPr>
            <a:spLocks noChangeArrowheads="1"/>
          </p:cNvSpPr>
          <p:nvPr/>
        </p:nvSpPr>
        <p:spPr bwMode="auto">
          <a:xfrm>
            <a:off x="379413" y="1133475"/>
            <a:ext cx="4103687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175" algn="just" eaLnBrk="0" hangingPunct="0"/>
            <a:r>
              <a:rPr lang="es-ES" dirty="0" smtClean="0"/>
              <a:t>IX </a:t>
            </a:r>
            <a:r>
              <a:rPr lang="es-ES" dirty="0"/>
              <a:t>Censo de Población:</a:t>
            </a:r>
          </a:p>
        </p:txBody>
      </p:sp>
    </p:spTree>
    <p:extLst>
      <p:ext uri="{BB962C8B-B14F-4D97-AF65-F5344CB8AC3E}">
        <p14:creationId xmlns="" xmlns:p14="http://schemas.microsoft.com/office/powerpoint/2010/main" val="132626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8"/>
          <p:cNvSpPr>
            <a:spLocks noChangeArrowheads="1"/>
          </p:cNvSpPr>
          <p:nvPr/>
        </p:nvSpPr>
        <p:spPr bwMode="auto">
          <a:xfrm>
            <a:off x="379413" y="1133475"/>
            <a:ext cx="4103687" cy="461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175" algn="just" eaLnBrk="0" hangingPunct="0"/>
            <a:r>
              <a:rPr lang="es-ES"/>
              <a:t>X Censo de Población:</a:t>
            </a:r>
          </a:p>
        </p:txBody>
      </p:sp>
      <p:sp>
        <p:nvSpPr>
          <p:cNvPr id="20483" name="Rectangle 33"/>
          <p:cNvSpPr>
            <a:spLocks noChangeArrowheads="1"/>
          </p:cNvSpPr>
          <p:nvPr/>
        </p:nvSpPr>
        <p:spPr bwMode="auto">
          <a:xfrm>
            <a:off x="4837113" y="4356863"/>
            <a:ext cx="4002087" cy="13223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175" algn="just" eaLnBrk="0" hangingPunct="0"/>
            <a:r>
              <a:rPr lang="es-MX" sz="2000" dirty="0"/>
              <a:t>El 66.1% (25.1 millones) de los 38.0 millones de personas de 15 años y </a:t>
            </a:r>
            <a:r>
              <a:rPr lang="es-MX" sz="2000" dirty="0" smtClean="0"/>
              <a:t>más </a:t>
            </a:r>
            <a:r>
              <a:rPr lang="es-MX" sz="2000" dirty="0"/>
              <a:t>se encontraba en rezago educativo</a:t>
            </a:r>
            <a:r>
              <a:rPr lang="es-ES" sz="2000" dirty="0"/>
              <a:t>.</a:t>
            </a:r>
          </a:p>
        </p:txBody>
      </p:sp>
      <p:sp>
        <p:nvSpPr>
          <p:cNvPr id="20484" name="Rectangle 47"/>
          <p:cNvSpPr>
            <a:spLocks noChangeArrowheads="1"/>
          </p:cNvSpPr>
          <p:nvPr/>
        </p:nvSpPr>
        <p:spPr bwMode="auto">
          <a:xfrm>
            <a:off x="7813675" y="161925"/>
            <a:ext cx="987425" cy="609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s-MX"/>
              <a:t> 1980</a:t>
            </a:r>
            <a:endParaRPr lang="es-ES"/>
          </a:p>
        </p:txBody>
      </p:sp>
      <p:sp>
        <p:nvSpPr>
          <p:cNvPr id="20485" name="Rectangle 46"/>
          <p:cNvSpPr>
            <a:spLocks noChangeArrowheads="1"/>
          </p:cNvSpPr>
          <p:nvPr/>
        </p:nvSpPr>
        <p:spPr bwMode="auto">
          <a:xfrm>
            <a:off x="34925" y="161925"/>
            <a:ext cx="2447925" cy="603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s-MX"/>
              <a:t>I. Contexto</a:t>
            </a:r>
            <a:endParaRPr lang="es-ES"/>
          </a:p>
        </p:txBody>
      </p:sp>
      <p:sp>
        <p:nvSpPr>
          <p:cNvPr id="20486" name="12 CuadroTexto"/>
          <p:cNvSpPr txBox="1">
            <a:spLocks noChangeArrowheads="1"/>
          </p:cNvSpPr>
          <p:nvPr/>
        </p:nvSpPr>
        <p:spPr bwMode="auto">
          <a:xfrm>
            <a:off x="341313" y="1898650"/>
            <a:ext cx="4243387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1400" dirty="0"/>
              <a:t>NIVEL EDUCATIVO DE LA POBLACIÓN </a:t>
            </a:r>
            <a:endParaRPr lang="es-ES" sz="1400" dirty="0" smtClean="0"/>
          </a:p>
          <a:p>
            <a:pPr algn="ctr"/>
            <a:r>
              <a:rPr lang="es-ES" sz="1400" dirty="0" smtClean="0"/>
              <a:t>DE 15 </a:t>
            </a:r>
            <a:r>
              <a:rPr lang="es-ES" sz="1400" dirty="0"/>
              <a:t>AÑOS Y  MÁS </a:t>
            </a:r>
          </a:p>
          <a:p>
            <a:pPr algn="ctr"/>
            <a:r>
              <a:rPr lang="es-ES" sz="1400" dirty="0"/>
              <a:t>(Millones de personas )</a:t>
            </a:r>
          </a:p>
        </p:txBody>
      </p:sp>
      <p:sp>
        <p:nvSpPr>
          <p:cNvPr id="10" name="2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8153400" y="6572250"/>
            <a:ext cx="919163" cy="28575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1050" dirty="0" smtClean="0"/>
              <a:t>ASF | </a:t>
            </a:r>
            <a:fld id="{FFB17BED-A046-41DF-AE2D-79FAE62CDEE3}" type="slidenum">
              <a:rPr lang="es-MX" sz="1050" dirty="0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s-MX" sz="1050" dirty="0" smtClean="0"/>
          </a:p>
        </p:txBody>
      </p:sp>
      <p:sp>
        <p:nvSpPr>
          <p:cNvPr id="9" name="8 Rectángulo"/>
          <p:cNvSpPr/>
          <p:nvPr/>
        </p:nvSpPr>
        <p:spPr>
          <a:xfrm>
            <a:off x="250825" y="1854200"/>
            <a:ext cx="4371975" cy="36893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graphicFrame>
        <p:nvGraphicFramePr>
          <p:cNvPr id="16" name="1 Gráfico"/>
          <p:cNvGraphicFramePr/>
          <p:nvPr/>
        </p:nvGraphicFramePr>
        <p:xfrm>
          <a:off x="116505" y="2843935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490" name="11 CuadroTexto"/>
          <p:cNvSpPr txBox="1">
            <a:spLocks noChangeArrowheads="1"/>
          </p:cNvSpPr>
          <p:nvPr/>
        </p:nvSpPr>
        <p:spPr bwMode="auto">
          <a:xfrm>
            <a:off x="2771775" y="3968750"/>
            <a:ext cx="12795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1200">
                <a:solidFill>
                  <a:schemeClr val="bg1"/>
                </a:solidFill>
              </a:rPr>
              <a:t>En rezago educativo</a:t>
            </a:r>
          </a:p>
        </p:txBody>
      </p:sp>
      <p:sp>
        <p:nvSpPr>
          <p:cNvPr id="20491" name="12 CuadroTexto"/>
          <p:cNvSpPr txBox="1">
            <a:spLocks noChangeArrowheads="1"/>
          </p:cNvSpPr>
          <p:nvPr/>
        </p:nvSpPr>
        <p:spPr bwMode="auto">
          <a:xfrm>
            <a:off x="792163" y="3552825"/>
            <a:ext cx="12779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1200">
                <a:solidFill>
                  <a:schemeClr val="bg1"/>
                </a:solidFill>
              </a:rPr>
              <a:t>Con educación básica</a:t>
            </a:r>
          </a:p>
        </p:txBody>
      </p:sp>
      <p:sp>
        <p:nvSpPr>
          <p:cNvPr id="12" name="Oval 17"/>
          <p:cNvSpPr>
            <a:spLocks noChangeArrowheads="1"/>
          </p:cNvSpPr>
          <p:nvPr/>
        </p:nvSpPr>
        <p:spPr bwMode="auto">
          <a:xfrm flipH="1" flipV="1">
            <a:off x="232569" y="698481"/>
            <a:ext cx="8678863" cy="46037"/>
          </a:xfrm>
          <a:prstGeom prst="ellipse">
            <a:avLst/>
          </a:prstGeom>
          <a:solidFill>
            <a:schemeClr val="accent1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>
            <a:defPPr>
              <a:defRPr lang="es-MX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/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1975685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46"/>
          <p:cNvSpPr>
            <a:spLocks noChangeArrowheads="1"/>
          </p:cNvSpPr>
          <p:nvPr/>
        </p:nvSpPr>
        <p:spPr bwMode="auto">
          <a:xfrm>
            <a:off x="34925" y="161925"/>
            <a:ext cx="2447925" cy="603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s-MX"/>
              <a:t>I. Contexto</a:t>
            </a:r>
            <a:endParaRPr lang="es-ES"/>
          </a:p>
        </p:txBody>
      </p:sp>
      <p:sp>
        <p:nvSpPr>
          <p:cNvPr id="22532" name="Rectangle 47"/>
          <p:cNvSpPr>
            <a:spLocks noChangeArrowheads="1"/>
          </p:cNvSpPr>
          <p:nvPr/>
        </p:nvSpPr>
        <p:spPr bwMode="auto">
          <a:xfrm>
            <a:off x="7780338" y="161925"/>
            <a:ext cx="1006475" cy="5508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s-MX"/>
              <a:t> 1990</a:t>
            </a:r>
            <a:endParaRPr lang="es-ES"/>
          </a:p>
        </p:txBody>
      </p:sp>
      <p:sp>
        <p:nvSpPr>
          <p:cNvPr id="9" name="2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8153400" y="6572250"/>
            <a:ext cx="919163" cy="28575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1050" dirty="0" smtClean="0"/>
              <a:t>ASF | </a:t>
            </a:r>
            <a:fld id="{B72B840C-247E-46D9-8630-9A5DA50A9052}" type="slidenum">
              <a:rPr lang="es-MX" sz="1050" dirty="0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es-MX" sz="1050" dirty="0" smtClean="0"/>
          </a:p>
        </p:txBody>
      </p:sp>
      <p:sp>
        <p:nvSpPr>
          <p:cNvPr id="22534" name="Rectangle 33"/>
          <p:cNvSpPr>
            <a:spLocks noChangeArrowheads="1"/>
          </p:cNvSpPr>
          <p:nvPr/>
        </p:nvSpPr>
        <p:spPr bwMode="auto">
          <a:xfrm>
            <a:off x="4837113" y="4356862"/>
            <a:ext cx="4002087" cy="13223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175" algn="just" eaLnBrk="0" hangingPunct="0"/>
            <a:r>
              <a:rPr lang="es-MX" sz="2000" dirty="0"/>
              <a:t>El 59.9% (29.7 millones) de los 49.6 millones de personas de 15 años y </a:t>
            </a:r>
            <a:r>
              <a:rPr lang="es-MX" sz="2000" dirty="0" smtClean="0"/>
              <a:t>más </a:t>
            </a:r>
            <a:r>
              <a:rPr lang="es-MX" sz="2000" dirty="0"/>
              <a:t>se encontraba en rezago educativo</a:t>
            </a:r>
            <a:r>
              <a:rPr lang="es-ES" sz="2000" dirty="0"/>
              <a:t>.</a:t>
            </a:r>
          </a:p>
        </p:txBody>
      </p:sp>
      <p:graphicFrame>
        <p:nvGraphicFramePr>
          <p:cNvPr id="16" name="1 Gráfico"/>
          <p:cNvGraphicFramePr/>
          <p:nvPr/>
        </p:nvGraphicFramePr>
        <p:xfrm>
          <a:off x="-243534" y="2715889"/>
          <a:ext cx="4995554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2536" name="12 CuadroTexto"/>
          <p:cNvSpPr txBox="1">
            <a:spLocks noChangeArrowheads="1"/>
          </p:cNvSpPr>
          <p:nvPr/>
        </p:nvSpPr>
        <p:spPr bwMode="auto">
          <a:xfrm>
            <a:off x="371475" y="1976438"/>
            <a:ext cx="424338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1400" dirty="0"/>
              <a:t>NIVEL EDUCATIVO DE LA POBLACIÓN </a:t>
            </a:r>
            <a:endParaRPr lang="es-ES" sz="1400" dirty="0" smtClean="0"/>
          </a:p>
          <a:p>
            <a:pPr algn="ctr"/>
            <a:r>
              <a:rPr lang="es-ES" sz="1400" dirty="0" smtClean="0"/>
              <a:t>DE 15 </a:t>
            </a:r>
            <a:r>
              <a:rPr lang="es-ES" sz="1400" dirty="0"/>
              <a:t>AÑOS Y  MÁS </a:t>
            </a:r>
          </a:p>
          <a:p>
            <a:pPr algn="ctr"/>
            <a:r>
              <a:rPr lang="es-ES" sz="1400" dirty="0"/>
              <a:t>(Millones de personas )</a:t>
            </a:r>
          </a:p>
        </p:txBody>
      </p:sp>
      <p:sp>
        <p:nvSpPr>
          <p:cNvPr id="23" name="22 Rectángulo"/>
          <p:cNvSpPr/>
          <p:nvPr/>
        </p:nvSpPr>
        <p:spPr>
          <a:xfrm>
            <a:off x="246063" y="1900238"/>
            <a:ext cx="4370387" cy="36893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22538" name="24 CuadroTexto"/>
          <p:cNvSpPr txBox="1">
            <a:spLocks noChangeArrowheads="1"/>
          </p:cNvSpPr>
          <p:nvPr/>
        </p:nvSpPr>
        <p:spPr bwMode="auto">
          <a:xfrm>
            <a:off x="2636838" y="4227513"/>
            <a:ext cx="12795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1200">
                <a:solidFill>
                  <a:schemeClr val="bg1"/>
                </a:solidFill>
              </a:rPr>
              <a:t>En rezago educativo</a:t>
            </a:r>
          </a:p>
        </p:txBody>
      </p:sp>
      <p:sp>
        <p:nvSpPr>
          <p:cNvPr id="11" name="Oval 17"/>
          <p:cNvSpPr>
            <a:spLocks noChangeArrowheads="1"/>
          </p:cNvSpPr>
          <p:nvPr/>
        </p:nvSpPr>
        <p:spPr bwMode="auto">
          <a:xfrm flipH="1" flipV="1">
            <a:off x="232569" y="698481"/>
            <a:ext cx="8678863" cy="46037"/>
          </a:xfrm>
          <a:prstGeom prst="ellipse">
            <a:avLst/>
          </a:prstGeom>
          <a:solidFill>
            <a:schemeClr val="accent1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>
            <a:defPPr>
              <a:defRPr lang="es-MX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/>
            <a:endParaRPr lang="es-MX"/>
          </a:p>
        </p:txBody>
      </p:sp>
      <p:sp>
        <p:nvSpPr>
          <p:cNvPr id="12" name="Rectangle 28"/>
          <p:cNvSpPr>
            <a:spLocks noChangeArrowheads="1"/>
          </p:cNvSpPr>
          <p:nvPr/>
        </p:nvSpPr>
        <p:spPr bwMode="auto">
          <a:xfrm>
            <a:off x="379413" y="1133475"/>
            <a:ext cx="4103687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175" algn="just" eaLnBrk="0" hangingPunct="0"/>
            <a:r>
              <a:rPr lang="es-ES" dirty="0" smtClean="0"/>
              <a:t>XI </a:t>
            </a:r>
            <a:r>
              <a:rPr lang="es-ES" dirty="0"/>
              <a:t>Censo de Población:</a:t>
            </a:r>
          </a:p>
        </p:txBody>
      </p:sp>
    </p:spTree>
    <p:extLst>
      <p:ext uri="{BB962C8B-B14F-4D97-AF65-F5344CB8AC3E}">
        <p14:creationId xmlns="" xmlns:p14="http://schemas.microsoft.com/office/powerpoint/2010/main" val="172491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8"/>
          <p:cNvSpPr>
            <a:spLocks noChangeArrowheads="1"/>
          </p:cNvSpPr>
          <p:nvPr/>
        </p:nvSpPr>
        <p:spPr bwMode="auto">
          <a:xfrm>
            <a:off x="379413" y="1133475"/>
            <a:ext cx="4103687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175" algn="just" eaLnBrk="0" hangingPunct="0"/>
            <a:r>
              <a:rPr lang="es-ES" dirty="0" smtClean="0"/>
              <a:t>XII </a:t>
            </a:r>
            <a:r>
              <a:rPr lang="es-ES" dirty="0"/>
              <a:t>Censo de Población:</a:t>
            </a:r>
          </a:p>
        </p:txBody>
      </p:sp>
      <p:sp>
        <p:nvSpPr>
          <p:cNvPr id="24579" name="Rectangle 33"/>
          <p:cNvSpPr>
            <a:spLocks noChangeArrowheads="1"/>
          </p:cNvSpPr>
          <p:nvPr/>
        </p:nvSpPr>
        <p:spPr bwMode="auto">
          <a:xfrm>
            <a:off x="4837113" y="4356863"/>
            <a:ext cx="4002087" cy="13223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175" algn="just" eaLnBrk="0" hangingPunct="0"/>
            <a:r>
              <a:rPr lang="es-MX" sz="2000" dirty="0"/>
              <a:t>El 51.8% (32.5 millones) de los 62.8 millones de personas de 15 años y </a:t>
            </a:r>
            <a:r>
              <a:rPr lang="es-MX" sz="2000" dirty="0" smtClean="0"/>
              <a:t>más </a:t>
            </a:r>
            <a:r>
              <a:rPr lang="es-MX" sz="2000" dirty="0"/>
              <a:t>se encontraba en rezago educativo</a:t>
            </a:r>
            <a:r>
              <a:rPr lang="es-ES" sz="2000" dirty="0"/>
              <a:t>.</a:t>
            </a:r>
          </a:p>
        </p:txBody>
      </p:sp>
      <p:sp>
        <p:nvSpPr>
          <p:cNvPr id="24580" name="Rectangle 47"/>
          <p:cNvSpPr>
            <a:spLocks noChangeArrowheads="1"/>
          </p:cNvSpPr>
          <p:nvPr/>
        </p:nvSpPr>
        <p:spPr bwMode="auto">
          <a:xfrm>
            <a:off x="7813675" y="161925"/>
            <a:ext cx="987425" cy="5508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s-MX"/>
              <a:t> 2000</a:t>
            </a:r>
            <a:endParaRPr lang="es-ES"/>
          </a:p>
        </p:txBody>
      </p:sp>
      <p:sp>
        <p:nvSpPr>
          <p:cNvPr id="24581" name="Rectangle 46"/>
          <p:cNvSpPr>
            <a:spLocks noChangeArrowheads="1"/>
          </p:cNvSpPr>
          <p:nvPr/>
        </p:nvSpPr>
        <p:spPr bwMode="auto">
          <a:xfrm>
            <a:off x="34925" y="161925"/>
            <a:ext cx="2447925" cy="603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s-MX"/>
              <a:t>I. Contexto</a:t>
            </a:r>
            <a:endParaRPr lang="es-ES"/>
          </a:p>
        </p:txBody>
      </p:sp>
      <p:sp>
        <p:nvSpPr>
          <p:cNvPr id="24582" name="12 CuadroTexto"/>
          <p:cNvSpPr txBox="1">
            <a:spLocks noChangeArrowheads="1"/>
          </p:cNvSpPr>
          <p:nvPr/>
        </p:nvSpPr>
        <p:spPr bwMode="auto">
          <a:xfrm>
            <a:off x="341313" y="1898650"/>
            <a:ext cx="4243387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1400" dirty="0"/>
              <a:t>NIVEL EDUCATIVO DE LA POBLACIÓN </a:t>
            </a:r>
            <a:endParaRPr lang="es-ES" sz="1400" dirty="0" smtClean="0"/>
          </a:p>
          <a:p>
            <a:pPr algn="ctr"/>
            <a:r>
              <a:rPr lang="es-ES" sz="1400" dirty="0" smtClean="0"/>
              <a:t>DE 15 </a:t>
            </a:r>
            <a:r>
              <a:rPr lang="es-ES" sz="1400" dirty="0"/>
              <a:t>AÑOS Y  MÁS </a:t>
            </a:r>
          </a:p>
          <a:p>
            <a:pPr algn="ctr"/>
            <a:r>
              <a:rPr lang="es-ES" sz="1400" dirty="0"/>
              <a:t>(Millones de personas )</a:t>
            </a:r>
          </a:p>
        </p:txBody>
      </p:sp>
      <p:sp>
        <p:nvSpPr>
          <p:cNvPr id="10" name="2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8153400" y="6572250"/>
            <a:ext cx="919163" cy="28575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1050" dirty="0" smtClean="0"/>
              <a:t>ASF | </a:t>
            </a:r>
            <a:fld id="{8DBB14F3-9107-4B32-B70B-BAA690286718}" type="slidenum">
              <a:rPr lang="es-MX" sz="1050" dirty="0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es-MX" sz="1050" dirty="0" smtClean="0"/>
          </a:p>
        </p:txBody>
      </p:sp>
      <p:sp>
        <p:nvSpPr>
          <p:cNvPr id="9" name="8 Rectángulo"/>
          <p:cNvSpPr/>
          <p:nvPr/>
        </p:nvSpPr>
        <p:spPr>
          <a:xfrm>
            <a:off x="250825" y="1854200"/>
            <a:ext cx="4371975" cy="36893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graphicFrame>
        <p:nvGraphicFramePr>
          <p:cNvPr id="16" name="1 Gráfico"/>
          <p:cNvGraphicFramePr/>
          <p:nvPr/>
        </p:nvGraphicFramePr>
        <p:xfrm>
          <a:off x="116505" y="2843935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4586" name="11 CuadroTexto"/>
          <p:cNvSpPr txBox="1">
            <a:spLocks noChangeArrowheads="1"/>
          </p:cNvSpPr>
          <p:nvPr/>
        </p:nvSpPr>
        <p:spPr bwMode="auto">
          <a:xfrm>
            <a:off x="2771775" y="3968750"/>
            <a:ext cx="12795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1200">
                <a:solidFill>
                  <a:schemeClr val="bg1"/>
                </a:solidFill>
              </a:rPr>
              <a:t>En rezago educativo</a:t>
            </a:r>
          </a:p>
        </p:txBody>
      </p:sp>
      <p:sp>
        <p:nvSpPr>
          <p:cNvPr id="24587" name="12 CuadroTexto"/>
          <p:cNvSpPr txBox="1">
            <a:spLocks noChangeArrowheads="1"/>
          </p:cNvSpPr>
          <p:nvPr/>
        </p:nvSpPr>
        <p:spPr bwMode="auto">
          <a:xfrm>
            <a:off x="792163" y="3552825"/>
            <a:ext cx="12779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1200">
                <a:solidFill>
                  <a:schemeClr val="bg1"/>
                </a:solidFill>
              </a:rPr>
              <a:t>Con educación básica</a:t>
            </a:r>
          </a:p>
        </p:txBody>
      </p:sp>
      <p:sp>
        <p:nvSpPr>
          <p:cNvPr id="12" name="Oval 17"/>
          <p:cNvSpPr>
            <a:spLocks noChangeArrowheads="1"/>
          </p:cNvSpPr>
          <p:nvPr/>
        </p:nvSpPr>
        <p:spPr bwMode="auto">
          <a:xfrm flipH="1" flipV="1">
            <a:off x="232569" y="698481"/>
            <a:ext cx="8678863" cy="46037"/>
          </a:xfrm>
          <a:prstGeom prst="ellipse">
            <a:avLst/>
          </a:prstGeom>
          <a:solidFill>
            <a:schemeClr val="accent1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>
            <a:defPPr>
              <a:defRPr lang="es-MX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/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152596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8"/>
          <p:cNvSpPr>
            <a:spLocks noChangeArrowheads="1"/>
          </p:cNvSpPr>
          <p:nvPr/>
        </p:nvSpPr>
        <p:spPr bwMode="auto">
          <a:xfrm>
            <a:off x="379413" y="1133475"/>
            <a:ext cx="4103687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175" algn="just" eaLnBrk="0" hangingPunct="0"/>
            <a:r>
              <a:rPr lang="es-ES" dirty="0" smtClean="0"/>
              <a:t>XIII </a:t>
            </a:r>
            <a:r>
              <a:rPr lang="es-ES" dirty="0"/>
              <a:t>Censo de Población:</a:t>
            </a:r>
          </a:p>
        </p:txBody>
      </p:sp>
      <p:sp>
        <p:nvSpPr>
          <p:cNvPr id="26627" name="Rectangle 33"/>
          <p:cNvSpPr>
            <a:spLocks noChangeArrowheads="1"/>
          </p:cNvSpPr>
          <p:nvPr/>
        </p:nvSpPr>
        <p:spPr bwMode="auto">
          <a:xfrm>
            <a:off x="4837113" y="4356863"/>
            <a:ext cx="4002087" cy="13223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175" algn="just" eaLnBrk="0" hangingPunct="0"/>
            <a:r>
              <a:rPr lang="es-MX" sz="2000" dirty="0"/>
              <a:t>El 40.7% (31.9 millones) de los 78.4 millones de personas de 15 años y </a:t>
            </a:r>
            <a:r>
              <a:rPr lang="es-MX" sz="2000" dirty="0" smtClean="0"/>
              <a:t>más </a:t>
            </a:r>
            <a:r>
              <a:rPr lang="es-MX" sz="2000" dirty="0"/>
              <a:t>se encontraba en rezago educativo</a:t>
            </a:r>
            <a:r>
              <a:rPr lang="es-ES" sz="2000" dirty="0"/>
              <a:t>.</a:t>
            </a:r>
          </a:p>
        </p:txBody>
      </p:sp>
      <p:sp>
        <p:nvSpPr>
          <p:cNvPr id="26628" name="Rectangle 47"/>
          <p:cNvSpPr>
            <a:spLocks noChangeArrowheads="1"/>
          </p:cNvSpPr>
          <p:nvPr/>
        </p:nvSpPr>
        <p:spPr bwMode="auto">
          <a:xfrm>
            <a:off x="7813675" y="161925"/>
            <a:ext cx="987425" cy="5508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s-MX"/>
              <a:t> 2010</a:t>
            </a:r>
            <a:endParaRPr lang="es-ES"/>
          </a:p>
        </p:txBody>
      </p:sp>
      <p:sp>
        <p:nvSpPr>
          <p:cNvPr id="26629" name="Rectangle 46"/>
          <p:cNvSpPr>
            <a:spLocks noChangeArrowheads="1"/>
          </p:cNvSpPr>
          <p:nvPr/>
        </p:nvSpPr>
        <p:spPr bwMode="auto">
          <a:xfrm>
            <a:off x="34925" y="161925"/>
            <a:ext cx="2447925" cy="603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s-MX"/>
              <a:t>I. Contexto</a:t>
            </a:r>
            <a:endParaRPr lang="es-ES"/>
          </a:p>
        </p:txBody>
      </p:sp>
      <p:sp>
        <p:nvSpPr>
          <p:cNvPr id="26630" name="12 CuadroTexto"/>
          <p:cNvSpPr txBox="1">
            <a:spLocks noChangeArrowheads="1"/>
          </p:cNvSpPr>
          <p:nvPr/>
        </p:nvSpPr>
        <p:spPr bwMode="auto">
          <a:xfrm>
            <a:off x="341313" y="1898650"/>
            <a:ext cx="4243387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1400" dirty="0"/>
              <a:t>NIVEL EDUCATIVO DE LA POBLACIÓN </a:t>
            </a:r>
            <a:endParaRPr lang="es-ES" sz="1400" dirty="0" smtClean="0"/>
          </a:p>
          <a:p>
            <a:pPr algn="ctr"/>
            <a:r>
              <a:rPr lang="es-ES" sz="1400" dirty="0" smtClean="0"/>
              <a:t>DE 15 </a:t>
            </a:r>
            <a:r>
              <a:rPr lang="es-ES" sz="1400" dirty="0"/>
              <a:t>AÑOS Y  MÁS </a:t>
            </a:r>
          </a:p>
          <a:p>
            <a:pPr algn="ctr"/>
            <a:r>
              <a:rPr lang="es-ES" sz="1400" dirty="0"/>
              <a:t>(Millones de personas )</a:t>
            </a:r>
          </a:p>
        </p:txBody>
      </p:sp>
      <p:sp>
        <p:nvSpPr>
          <p:cNvPr id="10" name="2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8153400" y="6572250"/>
            <a:ext cx="919163" cy="28575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1050" dirty="0" smtClean="0"/>
              <a:t>ASF | </a:t>
            </a:r>
            <a:fld id="{4B3179A6-A301-4337-9531-945592E71FDE}" type="slidenum">
              <a:rPr lang="es-MX" sz="1050" dirty="0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es-MX" sz="1050" dirty="0" smtClean="0"/>
          </a:p>
        </p:txBody>
      </p:sp>
      <p:sp>
        <p:nvSpPr>
          <p:cNvPr id="9" name="8 Rectángulo"/>
          <p:cNvSpPr/>
          <p:nvPr/>
        </p:nvSpPr>
        <p:spPr>
          <a:xfrm>
            <a:off x="250825" y="1854200"/>
            <a:ext cx="4371975" cy="36893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graphicFrame>
        <p:nvGraphicFramePr>
          <p:cNvPr id="16" name="1 Gráfico"/>
          <p:cNvGraphicFramePr/>
          <p:nvPr>
            <p:extLst>
              <p:ext uri="{D42A27DB-BD31-4B8C-83A1-F6EECF244321}">
                <p14:modId xmlns="" xmlns:p14="http://schemas.microsoft.com/office/powerpoint/2010/main" val="797993189"/>
              </p:ext>
            </p:extLst>
          </p:nvPr>
        </p:nvGraphicFramePr>
        <p:xfrm>
          <a:off x="116505" y="2843935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6634" name="11 CuadroTexto"/>
          <p:cNvSpPr txBox="1">
            <a:spLocks noChangeArrowheads="1"/>
          </p:cNvSpPr>
          <p:nvPr/>
        </p:nvSpPr>
        <p:spPr bwMode="auto">
          <a:xfrm>
            <a:off x="926595" y="3506787"/>
            <a:ext cx="12795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1200" dirty="0">
                <a:solidFill>
                  <a:schemeClr val="bg1"/>
                </a:solidFill>
              </a:rPr>
              <a:t>En rezago educativo</a:t>
            </a:r>
          </a:p>
        </p:txBody>
      </p:sp>
      <p:sp>
        <p:nvSpPr>
          <p:cNvPr id="26635" name="12 CuadroTexto"/>
          <p:cNvSpPr txBox="1">
            <a:spLocks noChangeArrowheads="1"/>
          </p:cNvSpPr>
          <p:nvPr/>
        </p:nvSpPr>
        <p:spPr bwMode="auto">
          <a:xfrm>
            <a:off x="2636785" y="4059070"/>
            <a:ext cx="12779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1200" dirty="0">
                <a:solidFill>
                  <a:schemeClr val="bg1"/>
                </a:solidFill>
              </a:rPr>
              <a:t>Con educación básica</a:t>
            </a:r>
          </a:p>
        </p:txBody>
      </p:sp>
      <p:sp>
        <p:nvSpPr>
          <p:cNvPr id="12" name="Oval 17"/>
          <p:cNvSpPr>
            <a:spLocks noChangeArrowheads="1"/>
          </p:cNvSpPr>
          <p:nvPr/>
        </p:nvSpPr>
        <p:spPr bwMode="auto">
          <a:xfrm flipH="1" flipV="1">
            <a:off x="232569" y="698481"/>
            <a:ext cx="8678863" cy="46037"/>
          </a:xfrm>
          <a:prstGeom prst="ellipse">
            <a:avLst/>
          </a:prstGeom>
          <a:solidFill>
            <a:schemeClr val="accent1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>
            <a:defPPr>
              <a:defRPr lang="es-MX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/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2937825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498" name="AutoShape 10"/>
          <p:cNvSpPr>
            <a:spLocks noChangeArrowheads="1"/>
          </p:cNvSpPr>
          <p:nvPr/>
        </p:nvSpPr>
        <p:spPr bwMode="auto">
          <a:xfrm>
            <a:off x="4857750" y="4598988"/>
            <a:ext cx="4005263" cy="971550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chemeClr val="tx1">
                  <a:lumMod val="25000"/>
                  <a:lumOff val="75000"/>
                </a:schemeClr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6200000" scaled="1"/>
            <a:tileRect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s-MX" sz="3200" b="1" dirty="0">
                <a:cs typeface="+mn-cs"/>
              </a:rPr>
              <a:t>II. Política pública</a:t>
            </a:r>
            <a:endParaRPr lang="es-ES" sz="3200" b="1" dirty="0">
              <a:cs typeface="+mn-cs"/>
            </a:endParaRPr>
          </a:p>
        </p:txBody>
      </p:sp>
      <p:sp>
        <p:nvSpPr>
          <p:cNvPr id="4" name="2 Marcador de número de diapositiva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dirty="0"/>
              <a:t>ASF | </a:t>
            </a:r>
            <a:fld id="{C244FEC2-1F36-494F-AD0E-41711D308BBD}" type="slidenum">
              <a:rPr lang="es-MX" dirty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es-MX" dirty="0"/>
          </a:p>
        </p:txBody>
      </p:sp>
    </p:spTree>
    <p:extLst>
      <p:ext uri="{BB962C8B-B14F-4D97-AF65-F5344CB8AC3E}">
        <p14:creationId xmlns="" xmlns:p14="http://schemas.microsoft.com/office/powerpoint/2010/main" val="2774262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5"/>
          <p:cNvSpPr>
            <a:spLocks noChangeArrowheads="1"/>
          </p:cNvSpPr>
          <p:nvPr/>
        </p:nvSpPr>
        <p:spPr bwMode="auto">
          <a:xfrm>
            <a:off x="385763" y="1135063"/>
            <a:ext cx="8453437" cy="8302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es-ES"/>
              <a:t>En 1975, se promulga la Ley Nacional de Educación para Adultos (LNEA).</a:t>
            </a:r>
            <a:endParaRPr lang="es-MX"/>
          </a:p>
        </p:txBody>
      </p:sp>
      <p:sp>
        <p:nvSpPr>
          <p:cNvPr id="30723" name="Text Box 57"/>
          <p:cNvSpPr txBox="1">
            <a:spLocks noChangeArrowheads="1"/>
          </p:cNvSpPr>
          <p:nvPr/>
        </p:nvSpPr>
        <p:spPr bwMode="auto">
          <a:xfrm>
            <a:off x="4786313" y="4972050"/>
            <a:ext cx="4151312" cy="706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es-ES" sz="2000"/>
              <a:t>Alcanzar como mínimo la educa-ción básica.</a:t>
            </a:r>
          </a:p>
        </p:txBody>
      </p:sp>
      <p:sp>
        <p:nvSpPr>
          <p:cNvPr id="30725" name="Rectangle 30"/>
          <p:cNvSpPr>
            <a:spLocks noChangeArrowheads="1"/>
          </p:cNvSpPr>
          <p:nvPr/>
        </p:nvSpPr>
        <p:spPr bwMode="auto">
          <a:xfrm>
            <a:off x="468313" y="188913"/>
            <a:ext cx="2573337" cy="603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s-MX"/>
              <a:t>II. Política pública</a:t>
            </a:r>
            <a:endParaRPr lang="es-ES"/>
          </a:p>
        </p:txBody>
      </p:sp>
      <p:sp>
        <p:nvSpPr>
          <p:cNvPr id="30726" name="Rectangle 47"/>
          <p:cNvSpPr>
            <a:spLocks noChangeArrowheads="1"/>
          </p:cNvSpPr>
          <p:nvPr/>
        </p:nvSpPr>
        <p:spPr bwMode="auto">
          <a:xfrm>
            <a:off x="6883400" y="161925"/>
            <a:ext cx="2054225" cy="5508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s-MX"/>
              <a:t> Mandato</a:t>
            </a:r>
            <a:endParaRPr lang="es-ES"/>
          </a:p>
        </p:txBody>
      </p:sp>
      <p:sp>
        <p:nvSpPr>
          <p:cNvPr id="8" name="2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8153400" y="6572250"/>
            <a:ext cx="919163" cy="28575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1050" dirty="0" smtClean="0"/>
              <a:t>ASF | </a:t>
            </a:r>
            <a:fld id="{FA2B64B3-8C3D-4048-96EA-6EDF892BA3D9}" type="slidenum">
              <a:rPr lang="es-MX" sz="1050" dirty="0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es-MX" sz="1050" dirty="0" smtClean="0"/>
          </a:p>
        </p:txBody>
      </p:sp>
      <p:sp>
        <p:nvSpPr>
          <p:cNvPr id="9" name="8 Rectángulo"/>
          <p:cNvSpPr/>
          <p:nvPr/>
        </p:nvSpPr>
        <p:spPr>
          <a:xfrm>
            <a:off x="468313" y="2168525"/>
            <a:ext cx="4154487" cy="34210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pic>
        <p:nvPicPr>
          <p:cNvPr id="20482" name="Picture 2" descr="http://ruedadelafortuna.files.wordpress.com/2010/04/dof.png?w=270&amp;h=34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605" y="2229535"/>
            <a:ext cx="3150350" cy="33147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Oval 17"/>
          <p:cNvSpPr>
            <a:spLocks noChangeArrowheads="1"/>
          </p:cNvSpPr>
          <p:nvPr/>
        </p:nvSpPr>
        <p:spPr bwMode="auto">
          <a:xfrm flipH="1" flipV="1">
            <a:off x="232569" y="698481"/>
            <a:ext cx="8678863" cy="46037"/>
          </a:xfrm>
          <a:prstGeom prst="ellipse">
            <a:avLst/>
          </a:prstGeom>
          <a:solidFill>
            <a:schemeClr val="accent1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>
            <a:defPPr>
              <a:defRPr lang="es-MX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/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228820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5"/>
          <p:cNvSpPr>
            <a:spLocks noChangeArrowheads="1"/>
          </p:cNvSpPr>
          <p:nvPr/>
        </p:nvSpPr>
        <p:spPr bwMode="auto">
          <a:xfrm>
            <a:off x="357188" y="1135063"/>
            <a:ext cx="8135937" cy="4619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es-ES"/>
              <a:t>Plan Nacional de Educación para Adultos 1975 (PNEA) :</a:t>
            </a:r>
            <a:endParaRPr lang="es-MX"/>
          </a:p>
        </p:txBody>
      </p:sp>
      <p:sp>
        <p:nvSpPr>
          <p:cNvPr id="31747" name="Text Box 57"/>
          <p:cNvSpPr txBox="1">
            <a:spLocks noChangeArrowheads="1"/>
          </p:cNvSpPr>
          <p:nvPr/>
        </p:nvSpPr>
        <p:spPr bwMode="auto">
          <a:xfrm>
            <a:off x="4786313" y="4972050"/>
            <a:ext cx="4071937" cy="706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es-ES" sz="2000"/>
              <a:t>Asegurar la educación básica pa-ra toda la población.</a:t>
            </a:r>
          </a:p>
        </p:txBody>
      </p:sp>
      <p:sp>
        <p:nvSpPr>
          <p:cNvPr id="31748" name="Rectangle 47"/>
          <p:cNvSpPr>
            <a:spLocks noChangeArrowheads="1"/>
          </p:cNvSpPr>
          <p:nvPr/>
        </p:nvSpPr>
        <p:spPr bwMode="auto">
          <a:xfrm>
            <a:off x="7272338" y="161925"/>
            <a:ext cx="1655762" cy="609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s-MX"/>
              <a:t> Objetivo</a:t>
            </a:r>
            <a:endParaRPr lang="es-ES"/>
          </a:p>
        </p:txBody>
      </p:sp>
      <p:sp>
        <p:nvSpPr>
          <p:cNvPr id="31749" name="Rectangle 30"/>
          <p:cNvSpPr>
            <a:spLocks noChangeArrowheads="1"/>
          </p:cNvSpPr>
          <p:nvPr/>
        </p:nvSpPr>
        <p:spPr bwMode="auto">
          <a:xfrm>
            <a:off x="468313" y="188913"/>
            <a:ext cx="2573337" cy="603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s-MX"/>
              <a:t>II. Política pública</a:t>
            </a:r>
            <a:endParaRPr lang="es-ES"/>
          </a:p>
        </p:txBody>
      </p:sp>
      <p:pic>
        <p:nvPicPr>
          <p:cNvPr id="31750" name="10 Imagen" descr="Libros de texto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2168525"/>
            <a:ext cx="4154487" cy="342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9 Rectángulo"/>
          <p:cNvSpPr/>
          <p:nvPr/>
        </p:nvSpPr>
        <p:spPr>
          <a:xfrm>
            <a:off x="714348" y="4643446"/>
            <a:ext cx="3857652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algn="ctr" eaLnBrk="0" hangingPunct="0">
              <a:defRPr/>
            </a:pPr>
            <a:r>
              <a:rPr lang="es-ES" sz="1400" b="1" dirty="0">
                <a:ln w="17780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Bookman" pitchFamily="18" charset="0"/>
              </a:rPr>
              <a:t>PLAN NACIONAL DE EDUCACIÓN </a:t>
            </a:r>
          </a:p>
          <a:p>
            <a:pPr algn="ctr" eaLnBrk="0" hangingPunct="0">
              <a:defRPr/>
            </a:pPr>
            <a:r>
              <a:rPr lang="es-ES" sz="1400" b="1" dirty="0">
                <a:ln w="17780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Bookman" pitchFamily="18" charset="0"/>
              </a:rPr>
              <a:t>PARA ADULTOS</a:t>
            </a:r>
          </a:p>
        </p:txBody>
      </p:sp>
      <p:sp>
        <p:nvSpPr>
          <p:cNvPr id="9" name="2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8153400" y="6572250"/>
            <a:ext cx="919163" cy="28575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1050" dirty="0" smtClean="0"/>
              <a:t>ASF | </a:t>
            </a:r>
            <a:fld id="{857F132A-A3F1-4711-BD20-1EB8F4F7A292}" type="slidenum">
              <a:rPr lang="es-MX" sz="1050" dirty="0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es-MX" sz="1050" dirty="0" smtClean="0"/>
          </a:p>
        </p:txBody>
      </p:sp>
      <p:sp>
        <p:nvSpPr>
          <p:cNvPr id="13" name="12 Rectángulo"/>
          <p:cNvSpPr/>
          <p:nvPr/>
        </p:nvSpPr>
        <p:spPr>
          <a:xfrm>
            <a:off x="468313" y="2168525"/>
            <a:ext cx="4154487" cy="34210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11" name="Oval 17"/>
          <p:cNvSpPr>
            <a:spLocks noChangeArrowheads="1"/>
          </p:cNvSpPr>
          <p:nvPr/>
        </p:nvSpPr>
        <p:spPr bwMode="auto">
          <a:xfrm flipH="1" flipV="1">
            <a:off x="232569" y="698481"/>
            <a:ext cx="8678863" cy="46037"/>
          </a:xfrm>
          <a:prstGeom prst="ellipse">
            <a:avLst/>
          </a:prstGeom>
          <a:solidFill>
            <a:schemeClr val="accent1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>
            <a:defPPr>
              <a:defRPr lang="es-MX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/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2003578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5"/>
          <p:cNvSpPr>
            <a:spLocks noChangeArrowheads="1"/>
          </p:cNvSpPr>
          <p:nvPr/>
        </p:nvSpPr>
        <p:spPr bwMode="auto">
          <a:xfrm>
            <a:off x="382588" y="1128713"/>
            <a:ext cx="8456612" cy="8302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es-MX"/>
              <a:t>En 1981, se crea el Instituto Nacional para la Educación de los Adultos.</a:t>
            </a:r>
            <a:endParaRPr lang="es-ES"/>
          </a:p>
        </p:txBody>
      </p:sp>
      <p:sp>
        <p:nvSpPr>
          <p:cNvPr id="32771" name="Rectangle 30"/>
          <p:cNvSpPr>
            <a:spLocks noChangeArrowheads="1"/>
          </p:cNvSpPr>
          <p:nvPr/>
        </p:nvSpPr>
        <p:spPr bwMode="auto">
          <a:xfrm>
            <a:off x="468313" y="188913"/>
            <a:ext cx="2573337" cy="603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s-MX"/>
              <a:t>II. Política pública</a:t>
            </a:r>
            <a:endParaRPr lang="es-ES"/>
          </a:p>
        </p:txBody>
      </p:sp>
      <p:pic>
        <p:nvPicPr>
          <p:cNvPr id="32772" name="8 Imagen" descr="INEA BUENO.gif"/>
          <p:cNvPicPr>
            <a:picLocks noChangeAspect="1"/>
          </p:cNvPicPr>
          <p:nvPr/>
        </p:nvPicPr>
        <p:blipFill>
          <a:blip r:embed="rId2" cstate="print">
            <a:lum bright="-24000" contrast="-38000"/>
          </a:blip>
          <a:srcRect/>
          <a:stretch>
            <a:fillRect/>
          </a:stretch>
        </p:blipFill>
        <p:spPr bwMode="auto">
          <a:xfrm>
            <a:off x="468313" y="2168525"/>
            <a:ext cx="4119562" cy="34210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2773" name="Rectangle 47"/>
          <p:cNvSpPr>
            <a:spLocks noChangeArrowheads="1"/>
          </p:cNvSpPr>
          <p:nvPr/>
        </p:nvSpPr>
        <p:spPr bwMode="auto">
          <a:xfrm>
            <a:off x="6867525" y="161925"/>
            <a:ext cx="2447925" cy="5508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s-MX"/>
              <a:t> Mandato</a:t>
            </a:r>
            <a:endParaRPr lang="es-ES"/>
          </a:p>
        </p:txBody>
      </p:sp>
      <p:sp>
        <p:nvSpPr>
          <p:cNvPr id="32774" name="Text Box 19"/>
          <p:cNvSpPr txBox="1">
            <a:spLocks noChangeArrowheads="1"/>
          </p:cNvSpPr>
          <p:nvPr/>
        </p:nvSpPr>
        <p:spPr bwMode="auto">
          <a:xfrm>
            <a:off x="4830763" y="4972050"/>
            <a:ext cx="4052887" cy="706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s-MX" sz="2000"/>
              <a:t>Impartir, organizar y promover la educación básica para adultos.</a:t>
            </a:r>
          </a:p>
        </p:txBody>
      </p:sp>
      <p:sp>
        <p:nvSpPr>
          <p:cNvPr id="8" name="2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8153400" y="6572250"/>
            <a:ext cx="919163" cy="28575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1050" dirty="0" smtClean="0"/>
              <a:t>ASF | </a:t>
            </a:r>
            <a:fld id="{BA457DF4-3CE4-46A7-8B01-9512147E6A19}" type="slidenum">
              <a:rPr lang="es-MX" sz="1050" dirty="0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es-MX" sz="1050" dirty="0" smtClean="0"/>
          </a:p>
        </p:txBody>
      </p:sp>
      <p:sp>
        <p:nvSpPr>
          <p:cNvPr id="11" name="10 Rectángulo"/>
          <p:cNvSpPr/>
          <p:nvPr/>
        </p:nvSpPr>
        <p:spPr>
          <a:xfrm>
            <a:off x="468313" y="2168525"/>
            <a:ext cx="4154487" cy="34210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9" name="Oval 17"/>
          <p:cNvSpPr>
            <a:spLocks noChangeArrowheads="1"/>
          </p:cNvSpPr>
          <p:nvPr/>
        </p:nvSpPr>
        <p:spPr bwMode="auto">
          <a:xfrm flipH="1" flipV="1">
            <a:off x="232569" y="698481"/>
            <a:ext cx="8678863" cy="46037"/>
          </a:xfrm>
          <a:prstGeom prst="ellipse">
            <a:avLst/>
          </a:prstGeom>
          <a:solidFill>
            <a:schemeClr val="accent1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>
            <a:defPPr>
              <a:defRPr lang="es-MX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/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1535494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7 Rectángulo"/>
          <p:cNvSpPr>
            <a:spLocks noChangeArrowheads="1"/>
          </p:cNvSpPr>
          <p:nvPr/>
        </p:nvSpPr>
        <p:spPr bwMode="auto">
          <a:xfrm>
            <a:off x="371475" y="1119188"/>
            <a:ext cx="846613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s-ES"/>
              <a:t>En 1993 se expide la Ley General de Educación, que abroga la LNEA.</a:t>
            </a:r>
            <a:endParaRPr lang="es-MX" baseline="30000"/>
          </a:p>
        </p:txBody>
      </p:sp>
      <p:sp>
        <p:nvSpPr>
          <p:cNvPr id="33795" name="9 Rectángulo"/>
          <p:cNvSpPr>
            <a:spLocks noChangeArrowheads="1"/>
          </p:cNvSpPr>
          <p:nvPr/>
        </p:nvSpPr>
        <p:spPr bwMode="auto">
          <a:xfrm>
            <a:off x="4714875" y="4643438"/>
            <a:ext cx="41433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>
              <a:spcAft>
                <a:spcPts val="600"/>
              </a:spcAft>
            </a:pPr>
            <a:r>
              <a:rPr lang="es-MX" sz="2000"/>
              <a:t>La educación para adultos está destinada a los individuos de 15 años o más sin educación básica.</a:t>
            </a:r>
          </a:p>
        </p:txBody>
      </p:sp>
      <p:sp>
        <p:nvSpPr>
          <p:cNvPr id="33796" name="Rectangle 30"/>
          <p:cNvSpPr>
            <a:spLocks noChangeArrowheads="1"/>
          </p:cNvSpPr>
          <p:nvPr/>
        </p:nvSpPr>
        <p:spPr bwMode="auto">
          <a:xfrm>
            <a:off x="468313" y="188913"/>
            <a:ext cx="2573337" cy="603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s-MX"/>
              <a:t>II. Política pública</a:t>
            </a:r>
            <a:endParaRPr lang="es-ES"/>
          </a:p>
        </p:txBody>
      </p:sp>
      <p:sp>
        <p:nvSpPr>
          <p:cNvPr id="8" name="2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8153400" y="6572250"/>
            <a:ext cx="919163" cy="28575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1050" dirty="0" smtClean="0"/>
              <a:t>ASF | </a:t>
            </a:r>
            <a:fld id="{4F4E5ACF-137C-4D60-AAC8-439F652B03ED}" type="slidenum">
              <a:rPr lang="es-MX" sz="1050" dirty="0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es-MX" sz="1050" dirty="0" smtClean="0"/>
          </a:p>
        </p:txBody>
      </p:sp>
      <p:sp>
        <p:nvSpPr>
          <p:cNvPr id="33798" name="Rectangle 47"/>
          <p:cNvSpPr>
            <a:spLocks noChangeArrowheads="1"/>
          </p:cNvSpPr>
          <p:nvPr/>
        </p:nvSpPr>
        <p:spPr bwMode="auto">
          <a:xfrm>
            <a:off x="6867525" y="161925"/>
            <a:ext cx="2447925" cy="5508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s-MX"/>
              <a:t> Mandato</a:t>
            </a:r>
            <a:endParaRPr lang="es-ES"/>
          </a:p>
        </p:txBody>
      </p:sp>
      <p:sp>
        <p:nvSpPr>
          <p:cNvPr id="33799" name="8 CuadroTexto"/>
          <p:cNvSpPr txBox="1">
            <a:spLocks noChangeArrowheads="1"/>
          </p:cNvSpPr>
          <p:nvPr/>
        </p:nvSpPr>
        <p:spPr bwMode="auto">
          <a:xfrm>
            <a:off x="395288" y="5980113"/>
            <a:ext cx="82804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MX" sz="1000"/>
              <a:t>LNEA: Ley Nacional de Educación para Adultos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468313" y="2168525"/>
            <a:ext cx="4154487" cy="34210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pic>
        <p:nvPicPr>
          <p:cNvPr id="33801" name="Picture 9" descr="http://gutza.com.mx/libreria/archivos/img/p/286-336-l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6613" y="2214563"/>
            <a:ext cx="3421062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Oval 17"/>
          <p:cNvSpPr>
            <a:spLocks noChangeArrowheads="1"/>
          </p:cNvSpPr>
          <p:nvPr/>
        </p:nvSpPr>
        <p:spPr bwMode="auto">
          <a:xfrm flipH="1" flipV="1">
            <a:off x="232569" y="698481"/>
            <a:ext cx="8678863" cy="46037"/>
          </a:xfrm>
          <a:prstGeom prst="ellipse">
            <a:avLst/>
          </a:prstGeom>
          <a:solidFill>
            <a:schemeClr val="accent1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>
            <a:defPPr>
              <a:defRPr lang="es-MX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/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298485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2 Marcador de número de diapositiva"/>
          <p:cNvSpPr>
            <a:spLocks noGrp="1"/>
          </p:cNvSpPr>
          <p:nvPr>
            <p:ph type="sldNum" sz="quarter" idx="11"/>
          </p:nvPr>
        </p:nvSpPr>
        <p:spPr bwMode="auto">
          <a:xfrm>
            <a:off x="8153400" y="6572250"/>
            <a:ext cx="919163" cy="28575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dirty="0" smtClean="0"/>
              <a:t>ASF | </a:t>
            </a:r>
            <a:fld id="{406DC119-4425-47CD-8D7D-D77715D07624}" type="slidenum">
              <a:rPr lang="es-MX" dirty="0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s-MX" dirty="0" smtClean="0"/>
          </a:p>
        </p:txBody>
      </p:sp>
      <p:sp>
        <p:nvSpPr>
          <p:cNvPr id="2" name="1 Rectángulo"/>
          <p:cNvSpPr/>
          <p:nvPr/>
        </p:nvSpPr>
        <p:spPr>
          <a:xfrm>
            <a:off x="3764480" y="3551927"/>
            <a:ext cx="5160681" cy="2613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s-MX" sz="2100" dirty="0" smtClean="0">
                <a:solidFill>
                  <a:srgbClr val="00204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Es facultad exclusiva </a:t>
            </a:r>
            <a:r>
              <a:rPr lang="es-MX" sz="2100" dirty="0">
                <a:solidFill>
                  <a:srgbClr val="00204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de la Cámara de </a:t>
            </a:r>
            <a:r>
              <a:rPr lang="es-MX" sz="2100" dirty="0" smtClean="0">
                <a:solidFill>
                  <a:srgbClr val="00204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Diputados</a:t>
            </a:r>
            <a:r>
              <a:rPr lang="es-MX" sz="2100" dirty="0">
                <a:solidFill>
                  <a:srgbClr val="00204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s-MX" sz="2100" dirty="0" smtClean="0">
                <a:solidFill>
                  <a:srgbClr val="00204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</a:t>
            </a:r>
            <a:r>
              <a:rPr lang="es-MX" sz="2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evisar </a:t>
            </a:r>
            <a:r>
              <a:rPr lang="es-MX" sz="2100" dirty="0">
                <a:latin typeface="Tahoma" pitchFamily="34" charset="0"/>
                <a:ea typeface="Tahoma" pitchFamily="34" charset="0"/>
                <a:cs typeface="Tahoma" pitchFamily="34" charset="0"/>
              </a:rPr>
              <a:t>la Cuenta </a:t>
            </a:r>
            <a:r>
              <a:rPr lang="es-MX" sz="2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Pública, </a:t>
            </a:r>
            <a:r>
              <a:rPr lang="es-MX" sz="2100" dirty="0">
                <a:latin typeface="Tahoma" pitchFamily="34" charset="0"/>
                <a:ea typeface="Tahoma" pitchFamily="34" charset="0"/>
                <a:cs typeface="Tahoma" pitchFamily="34" charset="0"/>
              </a:rPr>
              <a:t>con </a:t>
            </a:r>
            <a:r>
              <a:rPr lang="es-MX" sz="2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objeto de (…) verificar el cumplimiento </a:t>
            </a:r>
            <a:r>
              <a:rPr lang="es-MX" sz="2100" dirty="0">
                <a:latin typeface="Tahoma" pitchFamily="34" charset="0"/>
                <a:ea typeface="Tahoma" pitchFamily="34" charset="0"/>
                <a:cs typeface="Tahoma" pitchFamily="34" charset="0"/>
              </a:rPr>
              <a:t>de los objetivos contenidos en los </a:t>
            </a:r>
            <a:r>
              <a:rPr lang="es-MX" sz="21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progra</a:t>
            </a:r>
            <a:r>
              <a:rPr lang="es-MX" sz="2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-mas.</a:t>
            </a:r>
          </a:p>
          <a:p>
            <a:pPr marL="342900" indent="-342900" algn="just">
              <a:lnSpc>
                <a:spcPct val="130000"/>
              </a:lnSpc>
              <a:buFont typeface="Arial" pitchFamily="34" charset="0"/>
              <a:buChar char="•"/>
            </a:pPr>
            <a:endParaRPr lang="es-MX" sz="21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72525" y="1618467"/>
            <a:ext cx="2986972" cy="4626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s-MX" sz="2100" dirty="0">
                <a:solidFill>
                  <a:srgbClr val="00204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Artículo 74, fracción VI:</a:t>
            </a:r>
          </a:p>
        </p:txBody>
      </p:sp>
      <p:sp>
        <p:nvSpPr>
          <p:cNvPr id="6" name="5 Rectángulo"/>
          <p:cNvSpPr/>
          <p:nvPr/>
        </p:nvSpPr>
        <p:spPr>
          <a:xfrm>
            <a:off x="657373" y="296875"/>
            <a:ext cx="858134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200" dirty="0" smtClean="0">
                <a:solidFill>
                  <a:srgbClr val="00204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I.1 Constitución </a:t>
            </a:r>
            <a:r>
              <a:rPr lang="es-MX" sz="2200" dirty="0">
                <a:solidFill>
                  <a:srgbClr val="00204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Política de los Estados Unidos </a:t>
            </a:r>
            <a:r>
              <a:rPr lang="es-MX" sz="2200" dirty="0" smtClean="0">
                <a:solidFill>
                  <a:srgbClr val="00204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Mexicanos</a:t>
            </a:r>
            <a:endParaRPr lang="es-MX" sz="2200" dirty="0">
              <a:solidFill>
                <a:srgbClr val="00204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/>
            <a:endParaRPr lang="es-MX" sz="2200" dirty="0">
              <a:solidFill>
                <a:srgbClr val="00204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Oval 17"/>
          <p:cNvSpPr>
            <a:spLocks noChangeArrowheads="1"/>
          </p:cNvSpPr>
          <p:nvPr/>
        </p:nvSpPr>
        <p:spPr bwMode="auto">
          <a:xfrm flipH="1" flipV="1">
            <a:off x="232569" y="698481"/>
            <a:ext cx="8678863" cy="46037"/>
          </a:xfrm>
          <a:prstGeom prst="ellipse">
            <a:avLst/>
          </a:prstGeom>
          <a:solidFill>
            <a:schemeClr val="accent1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>
            <a:defPPr>
              <a:defRPr lang="es-MX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/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405976575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4"/>
          <p:cNvSpPr>
            <a:spLocks noChangeArrowheads="1"/>
          </p:cNvSpPr>
          <p:nvPr/>
        </p:nvSpPr>
        <p:spPr bwMode="auto">
          <a:xfrm>
            <a:off x="349250" y="1122363"/>
            <a:ext cx="8215313" cy="4619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es-MX" dirty="0"/>
              <a:t>PMP INEA 2007-2012</a:t>
            </a:r>
            <a:r>
              <a:rPr lang="es-ES" dirty="0"/>
              <a:t>. </a:t>
            </a:r>
            <a:endParaRPr lang="es-MX" baseline="30000" dirty="0"/>
          </a:p>
        </p:txBody>
      </p:sp>
      <p:sp>
        <p:nvSpPr>
          <p:cNvPr id="37891" name="7 Rectángulo"/>
          <p:cNvSpPr>
            <a:spLocks noChangeArrowheads="1"/>
          </p:cNvSpPr>
          <p:nvPr/>
        </p:nvSpPr>
        <p:spPr bwMode="auto">
          <a:xfrm>
            <a:off x="4746625" y="4664075"/>
            <a:ext cx="4214813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s-MX" sz="2000"/>
              <a:t>Fortalecer y ampliar la atención de la población que se encuentra en condición de rezago educativo.</a:t>
            </a:r>
          </a:p>
        </p:txBody>
      </p:sp>
      <p:sp>
        <p:nvSpPr>
          <p:cNvPr id="37892" name="Rectangle 30"/>
          <p:cNvSpPr>
            <a:spLocks noChangeArrowheads="1"/>
          </p:cNvSpPr>
          <p:nvPr/>
        </p:nvSpPr>
        <p:spPr bwMode="auto">
          <a:xfrm>
            <a:off x="468313" y="188913"/>
            <a:ext cx="2573337" cy="603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s-MX"/>
              <a:t>II. Política pública</a:t>
            </a:r>
            <a:endParaRPr lang="es-ES"/>
          </a:p>
        </p:txBody>
      </p:sp>
      <p:sp>
        <p:nvSpPr>
          <p:cNvPr id="37893" name="Rectangle 47"/>
          <p:cNvSpPr>
            <a:spLocks noChangeArrowheads="1"/>
          </p:cNvSpPr>
          <p:nvPr/>
        </p:nvSpPr>
        <p:spPr bwMode="auto">
          <a:xfrm>
            <a:off x="7315200" y="161925"/>
            <a:ext cx="1577975" cy="609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s-MX"/>
              <a:t> Objetivo</a:t>
            </a:r>
            <a:endParaRPr lang="es-ES"/>
          </a:p>
        </p:txBody>
      </p:sp>
      <p:sp>
        <p:nvSpPr>
          <p:cNvPr id="37894" name="8 CuadroTexto"/>
          <p:cNvSpPr txBox="1">
            <a:spLocks noChangeArrowheads="1"/>
          </p:cNvSpPr>
          <p:nvPr/>
        </p:nvSpPr>
        <p:spPr bwMode="auto">
          <a:xfrm>
            <a:off x="395288" y="5980113"/>
            <a:ext cx="8280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MX" sz="1000" dirty="0"/>
              <a:t>PMP: Programa de Mediano Plazo.</a:t>
            </a:r>
          </a:p>
          <a:p>
            <a:pPr algn="just"/>
            <a:r>
              <a:rPr lang="es-MX" sz="1000" dirty="0"/>
              <a:t>INEA: Instituto Nacional para la Educación de los Adultos.</a:t>
            </a:r>
          </a:p>
        </p:txBody>
      </p:sp>
      <p:pic>
        <p:nvPicPr>
          <p:cNvPr id="10" name="9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50" y="2168525"/>
            <a:ext cx="4146550" cy="3421063"/>
          </a:xfrm>
          <a:prstGeom prst="rect">
            <a:avLst/>
          </a:prstGeom>
          <a:noFill/>
          <a:ln w="952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9" name="2 Marcador de número de diapositiva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dirty="0"/>
              <a:t>ASF | </a:t>
            </a:r>
            <a:fld id="{56BB6BA3-F991-4FB8-9399-05D1F714C5EE}" type="slidenum">
              <a:rPr lang="es-MX" dirty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endParaRPr lang="es-MX" dirty="0"/>
          </a:p>
        </p:txBody>
      </p:sp>
      <p:sp>
        <p:nvSpPr>
          <p:cNvPr id="11" name="10 Rectángulo"/>
          <p:cNvSpPr/>
          <p:nvPr/>
        </p:nvSpPr>
        <p:spPr>
          <a:xfrm>
            <a:off x="468313" y="2168525"/>
            <a:ext cx="4154487" cy="34210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12" name="Oval 17"/>
          <p:cNvSpPr>
            <a:spLocks noChangeArrowheads="1"/>
          </p:cNvSpPr>
          <p:nvPr/>
        </p:nvSpPr>
        <p:spPr bwMode="auto">
          <a:xfrm flipH="1" flipV="1">
            <a:off x="232569" y="698481"/>
            <a:ext cx="8678863" cy="46037"/>
          </a:xfrm>
          <a:prstGeom prst="ellipse">
            <a:avLst/>
          </a:prstGeom>
          <a:solidFill>
            <a:schemeClr val="accent1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>
            <a:defPPr>
              <a:defRPr lang="es-MX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/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52774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792" name="AutoShape 8"/>
          <p:cNvSpPr>
            <a:spLocks noChangeArrowheads="1"/>
          </p:cNvSpPr>
          <p:nvPr/>
        </p:nvSpPr>
        <p:spPr bwMode="auto">
          <a:xfrm>
            <a:off x="4572000" y="4624388"/>
            <a:ext cx="4292600" cy="935037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6200000" scaled="0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s-MX" sz="3200" b="1" dirty="0">
                <a:cs typeface="+mn-cs"/>
              </a:rPr>
              <a:t>III. Resultados</a:t>
            </a:r>
            <a:endParaRPr lang="es-ES" sz="3200" b="1" dirty="0">
              <a:cs typeface="+mn-cs"/>
            </a:endParaRPr>
          </a:p>
        </p:txBody>
      </p:sp>
      <p:sp>
        <p:nvSpPr>
          <p:cNvPr id="4" name="2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8153400" y="6572250"/>
            <a:ext cx="919163" cy="28575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1050" b="0" dirty="0" smtClean="0"/>
              <a:t>ASF | </a:t>
            </a:r>
            <a:fld id="{337E0D94-6B0C-4E27-B257-A439217B0A2F}" type="slidenum">
              <a:rPr lang="es-MX" sz="1050" b="0" dirty="0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</a:t>
            </a:fld>
            <a:endParaRPr lang="es-MX" sz="1050" b="0" dirty="0" smtClean="0"/>
          </a:p>
        </p:txBody>
      </p:sp>
    </p:spTree>
    <p:extLst>
      <p:ext uri="{BB962C8B-B14F-4D97-AF65-F5344CB8AC3E}">
        <p14:creationId xmlns="" xmlns:p14="http://schemas.microsoft.com/office/powerpoint/2010/main" val="325176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8"/>
          <p:cNvSpPr>
            <a:spLocks noChangeArrowheads="1"/>
          </p:cNvSpPr>
          <p:nvPr/>
        </p:nvSpPr>
        <p:spPr bwMode="auto">
          <a:xfrm>
            <a:off x="4786313" y="4048887"/>
            <a:ext cx="4143375" cy="163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0" lvl="1" algn="just" defTabSz="355600" eaLnBrk="0" hangingPunct="0">
              <a:spcAft>
                <a:spcPts val="600"/>
              </a:spcAft>
            </a:pPr>
            <a:r>
              <a:rPr lang="es-MX" sz="2000" dirty="0"/>
              <a:t>Se atendió a 1.2 millones de adul-tos, que representaron el </a:t>
            </a:r>
            <a:r>
              <a:rPr lang="es-MX" sz="2000" dirty="0" smtClean="0"/>
              <a:t>5.6% </a:t>
            </a:r>
            <a:r>
              <a:rPr lang="es-MX" sz="2000" dirty="0"/>
              <a:t>de la población objetivo, </a:t>
            </a:r>
            <a:r>
              <a:rPr lang="es-MX" sz="2000" dirty="0" smtClean="0"/>
              <a:t>y </a:t>
            </a:r>
            <a:r>
              <a:rPr lang="es-MX" sz="2000" dirty="0"/>
              <a:t>el 3.6% de los 33.2 millones en rezago </a:t>
            </a:r>
            <a:r>
              <a:rPr lang="es-MX" sz="2000" dirty="0" err="1" smtClean="0"/>
              <a:t>edu</a:t>
            </a:r>
            <a:r>
              <a:rPr lang="es-MX" sz="2000" dirty="0" smtClean="0"/>
              <a:t>-cativo</a:t>
            </a:r>
            <a:r>
              <a:rPr lang="es-MX" sz="2000" dirty="0"/>
              <a:t>.</a:t>
            </a:r>
          </a:p>
        </p:txBody>
      </p:sp>
      <p:sp>
        <p:nvSpPr>
          <p:cNvPr id="43011" name="Rectangle 7"/>
          <p:cNvSpPr>
            <a:spLocks noChangeArrowheads="1"/>
          </p:cNvSpPr>
          <p:nvPr/>
        </p:nvSpPr>
        <p:spPr bwMode="auto">
          <a:xfrm>
            <a:off x="355600" y="1125538"/>
            <a:ext cx="83915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s-MX" dirty="0"/>
              <a:t>Objetivo del INEA: fortalecer y ampliar la atención de la </a:t>
            </a:r>
            <a:r>
              <a:rPr lang="es-MX" dirty="0" smtClean="0"/>
              <a:t>población </a:t>
            </a:r>
            <a:r>
              <a:rPr lang="es-MX" dirty="0"/>
              <a:t>en rezago educativo.</a:t>
            </a:r>
            <a:endParaRPr lang="es-MX" baseline="30000" dirty="0"/>
          </a:p>
        </p:txBody>
      </p:sp>
      <p:sp>
        <p:nvSpPr>
          <p:cNvPr id="13" name="2 Marcador de número de diapositiva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dirty="0"/>
              <a:t>ASF | </a:t>
            </a:r>
            <a:fld id="{421979C7-9ACA-42A2-B4BE-9005EFBAC32D}" type="slidenum">
              <a:rPr lang="es-MX" dirty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32</a:t>
            </a:fld>
            <a:endParaRPr lang="es-MX" dirty="0"/>
          </a:p>
        </p:txBody>
      </p:sp>
      <p:sp>
        <p:nvSpPr>
          <p:cNvPr id="43013" name="14 Rectángulo"/>
          <p:cNvSpPr>
            <a:spLocks noChangeArrowheads="1"/>
          </p:cNvSpPr>
          <p:nvPr/>
        </p:nvSpPr>
        <p:spPr bwMode="auto">
          <a:xfrm>
            <a:off x="411163" y="1989138"/>
            <a:ext cx="83470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s-MX" sz="1600"/>
              <a:t>Meta 2011: </a:t>
            </a:r>
            <a:r>
              <a:rPr lang="es-MX" sz="1600">
                <a:solidFill>
                  <a:srgbClr val="000000"/>
                </a:solidFill>
              </a:rPr>
              <a:t>No se cuantificó.</a:t>
            </a:r>
            <a:endParaRPr lang="es-ES" sz="1600">
              <a:solidFill>
                <a:srgbClr val="000000"/>
              </a:solidFill>
            </a:endParaRPr>
          </a:p>
        </p:txBody>
      </p:sp>
      <p:sp>
        <p:nvSpPr>
          <p:cNvPr id="43014" name="Rectangle 15"/>
          <p:cNvSpPr>
            <a:spLocks noChangeArrowheads="1"/>
          </p:cNvSpPr>
          <p:nvPr/>
        </p:nvSpPr>
        <p:spPr bwMode="auto">
          <a:xfrm>
            <a:off x="385763" y="188913"/>
            <a:ext cx="2236787" cy="4619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s-MX"/>
              <a:t>III. Resultados </a:t>
            </a:r>
            <a:endParaRPr lang="es-MX" sz="2200"/>
          </a:p>
        </p:txBody>
      </p:sp>
      <p:sp>
        <p:nvSpPr>
          <p:cNvPr id="43015" name="17 Rectángulo"/>
          <p:cNvSpPr>
            <a:spLocks noChangeArrowheads="1"/>
          </p:cNvSpPr>
          <p:nvPr/>
        </p:nvSpPr>
        <p:spPr bwMode="auto">
          <a:xfrm>
            <a:off x="3322638" y="98425"/>
            <a:ext cx="579437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s-MX"/>
              <a:t>Cumplimiento de objetivos y metas, 2011</a:t>
            </a:r>
          </a:p>
        </p:txBody>
      </p:sp>
      <p:sp>
        <p:nvSpPr>
          <p:cNvPr id="17" name="16 Rectángulo"/>
          <p:cNvSpPr/>
          <p:nvPr/>
        </p:nvSpPr>
        <p:spPr>
          <a:xfrm>
            <a:off x="385763" y="2574925"/>
            <a:ext cx="4154487" cy="30146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43018" name="17 CuadroTexto"/>
          <p:cNvSpPr txBox="1">
            <a:spLocks noChangeArrowheads="1"/>
          </p:cNvSpPr>
          <p:nvPr/>
        </p:nvSpPr>
        <p:spPr bwMode="auto">
          <a:xfrm>
            <a:off x="669925" y="2619375"/>
            <a:ext cx="394652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1400"/>
              <a:t>ATENCIÓN EDUCATIVA DE ADULTOS, 2011</a:t>
            </a:r>
          </a:p>
          <a:p>
            <a:pPr algn="ctr"/>
            <a:r>
              <a:rPr lang="es-MX" sz="1400"/>
              <a:t>(millones de personas)</a:t>
            </a:r>
          </a:p>
        </p:txBody>
      </p:sp>
      <p:graphicFrame>
        <p:nvGraphicFramePr>
          <p:cNvPr id="11" name="2 Gráfico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206521228"/>
              </p:ext>
            </p:extLst>
          </p:nvPr>
        </p:nvGraphicFramePr>
        <p:xfrm>
          <a:off x="380278" y="3141662"/>
          <a:ext cx="4159972" cy="2441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Oval 17"/>
          <p:cNvSpPr>
            <a:spLocks noChangeArrowheads="1"/>
          </p:cNvSpPr>
          <p:nvPr/>
        </p:nvSpPr>
        <p:spPr bwMode="auto">
          <a:xfrm flipH="1" flipV="1">
            <a:off x="232569" y="698481"/>
            <a:ext cx="8678863" cy="46037"/>
          </a:xfrm>
          <a:prstGeom prst="ellipse">
            <a:avLst/>
          </a:prstGeom>
          <a:solidFill>
            <a:schemeClr val="accent1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>
            <a:defPPr>
              <a:defRPr lang="es-MX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/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659748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2 Marcador de número de diapositiva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dirty="0"/>
              <a:t>ASF | </a:t>
            </a:r>
            <a:fld id="{9EDCF7AC-82A9-4312-AF5A-B05030D7D836}" type="slidenum">
              <a:rPr lang="es-MX" dirty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33</a:t>
            </a:fld>
            <a:endParaRPr lang="es-MX" dirty="0"/>
          </a:p>
        </p:txBody>
      </p:sp>
      <p:sp>
        <p:nvSpPr>
          <p:cNvPr id="48135" name="Rectangle 15"/>
          <p:cNvSpPr>
            <a:spLocks noChangeArrowheads="1"/>
          </p:cNvSpPr>
          <p:nvPr/>
        </p:nvSpPr>
        <p:spPr bwMode="auto">
          <a:xfrm>
            <a:off x="385763" y="188913"/>
            <a:ext cx="2236787" cy="4619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s-MX"/>
              <a:t>III. Resultados </a:t>
            </a:r>
            <a:endParaRPr lang="es-MX" sz="2200"/>
          </a:p>
        </p:txBody>
      </p:sp>
      <p:sp>
        <p:nvSpPr>
          <p:cNvPr id="11" name="Oval 17"/>
          <p:cNvSpPr>
            <a:spLocks noChangeArrowheads="1"/>
          </p:cNvSpPr>
          <p:nvPr/>
        </p:nvSpPr>
        <p:spPr bwMode="auto">
          <a:xfrm flipH="1" flipV="1">
            <a:off x="232569" y="698481"/>
            <a:ext cx="8678863" cy="46037"/>
          </a:xfrm>
          <a:prstGeom prst="ellipse">
            <a:avLst/>
          </a:prstGeom>
          <a:solidFill>
            <a:schemeClr val="accent1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>
            <a:defPPr>
              <a:defRPr lang="es-MX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/>
            <a:endParaRPr lang="es-MX"/>
          </a:p>
        </p:txBody>
      </p:sp>
      <p:sp>
        <p:nvSpPr>
          <p:cNvPr id="12" name="17 Rectángulo"/>
          <p:cNvSpPr>
            <a:spLocks noChangeArrowheads="1"/>
          </p:cNvSpPr>
          <p:nvPr/>
        </p:nvSpPr>
        <p:spPr bwMode="auto">
          <a:xfrm>
            <a:off x="4089349" y="98425"/>
            <a:ext cx="4083169" cy="48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s-MX" dirty="0" smtClean="0"/>
              <a:t>Comportamiento del rezago educativo</a:t>
            </a:r>
            <a:endParaRPr lang="es-MX" dirty="0"/>
          </a:p>
        </p:txBody>
      </p:sp>
      <p:graphicFrame>
        <p:nvGraphicFramePr>
          <p:cNvPr id="52" name="1 Gráfico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454637273"/>
              </p:ext>
            </p:extLst>
          </p:nvPr>
        </p:nvGraphicFramePr>
        <p:xfrm>
          <a:off x="237522" y="1003300"/>
          <a:ext cx="8668956" cy="5245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1749168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2 Marcador de número de diapositiva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dirty="0"/>
              <a:t>ASF | </a:t>
            </a:r>
            <a:fld id="{9EDCF7AC-82A9-4312-AF5A-B05030D7D836}" type="slidenum">
              <a:rPr lang="es-MX" dirty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34</a:t>
            </a:fld>
            <a:endParaRPr lang="es-MX" dirty="0"/>
          </a:p>
        </p:txBody>
      </p:sp>
      <p:sp>
        <p:nvSpPr>
          <p:cNvPr id="48135" name="Rectangle 15"/>
          <p:cNvSpPr>
            <a:spLocks noChangeArrowheads="1"/>
          </p:cNvSpPr>
          <p:nvPr/>
        </p:nvSpPr>
        <p:spPr bwMode="auto">
          <a:xfrm>
            <a:off x="385763" y="188913"/>
            <a:ext cx="2236787" cy="4619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s-MX"/>
              <a:t>III. Resultados </a:t>
            </a:r>
            <a:endParaRPr lang="es-MX" sz="2200"/>
          </a:p>
        </p:txBody>
      </p:sp>
      <p:sp>
        <p:nvSpPr>
          <p:cNvPr id="11" name="Oval 17"/>
          <p:cNvSpPr>
            <a:spLocks noChangeArrowheads="1"/>
          </p:cNvSpPr>
          <p:nvPr/>
        </p:nvSpPr>
        <p:spPr bwMode="auto">
          <a:xfrm flipH="1" flipV="1">
            <a:off x="232569" y="698481"/>
            <a:ext cx="8678863" cy="46037"/>
          </a:xfrm>
          <a:prstGeom prst="ellipse">
            <a:avLst/>
          </a:prstGeom>
          <a:solidFill>
            <a:schemeClr val="accent1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>
            <a:defPPr>
              <a:defRPr lang="es-MX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/>
            <a:endParaRPr lang="es-MX"/>
          </a:p>
        </p:txBody>
      </p:sp>
      <p:sp>
        <p:nvSpPr>
          <p:cNvPr id="12" name="17 Rectángulo"/>
          <p:cNvSpPr>
            <a:spLocks noChangeArrowheads="1"/>
          </p:cNvSpPr>
          <p:nvPr/>
        </p:nvSpPr>
        <p:spPr bwMode="auto">
          <a:xfrm>
            <a:off x="4089349" y="98425"/>
            <a:ext cx="4083169" cy="48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s-MX" dirty="0" smtClean="0"/>
              <a:t>Comportamiento del rezago educativo</a:t>
            </a:r>
            <a:endParaRPr lang="es-MX" dirty="0"/>
          </a:p>
        </p:txBody>
      </p:sp>
      <p:graphicFrame>
        <p:nvGraphicFramePr>
          <p:cNvPr id="52" name="1 Gráfico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683973248"/>
              </p:ext>
            </p:extLst>
          </p:nvPr>
        </p:nvGraphicFramePr>
        <p:xfrm>
          <a:off x="279400" y="948883"/>
          <a:ext cx="8470900" cy="51471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3617972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6"/>
          <p:cNvSpPr>
            <a:spLocks noChangeArrowheads="1"/>
          </p:cNvSpPr>
          <p:nvPr/>
        </p:nvSpPr>
        <p:spPr bwMode="auto">
          <a:xfrm>
            <a:off x="265113" y="1364734"/>
            <a:ext cx="85740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95250" lvl="1" algn="just" defTabSz="355600" eaLnBrk="0" hangingPunct="0"/>
            <a:r>
              <a:rPr lang="es-MX" dirty="0">
                <a:solidFill>
                  <a:srgbClr val="002060"/>
                </a:solidFill>
              </a:rPr>
              <a:t>MIR 2011: lograr una eficacia </a:t>
            </a:r>
            <a:r>
              <a:rPr lang="es-ES" dirty="0">
                <a:solidFill>
                  <a:srgbClr val="002060"/>
                </a:solidFill>
              </a:rPr>
              <a:t>en el impacto del rezago </a:t>
            </a:r>
            <a:r>
              <a:rPr lang="es-ES" dirty="0" smtClean="0">
                <a:solidFill>
                  <a:srgbClr val="002060"/>
                </a:solidFill>
              </a:rPr>
              <a:t>educativo </a:t>
            </a:r>
            <a:r>
              <a:rPr lang="es-ES" dirty="0">
                <a:solidFill>
                  <a:srgbClr val="002060"/>
                </a:solidFill>
              </a:rPr>
              <a:t>de 1.3%. </a:t>
            </a:r>
            <a:endParaRPr lang="es-MX" dirty="0">
              <a:solidFill>
                <a:srgbClr val="002060"/>
              </a:solidFill>
            </a:endParaRPr>
          </a:p>
        </p:txBody>
      </p:sp>
      <p:sp>
        <p:nvSpPr>
          <p:cNvPr id="52227" name="11 Rectángulo"/>
          <p:cNvSpPr>
            <a:spLocks noChangeArrowheads="1"/>
          </p:cNvSpPr>
          <p:nvPr/>
        </p:nvSpPr>
        <p:spPr bwMode="auto">
          <a:xfrm>
            <a:off x="4746625" y="4355811"/>
            <a:ext cx="435927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" sz="2000" dirty="0"/>
              <a:t>420.8 miles de adultos concluyeron la educación básica, el 1.3% de los </a:t>
            </a:r>
            <a:r>
              <a:rPr lang="es-ES" sz="2000" dirty="0" smtClean="0"/>
              <a:t>31.3 millones de </a:t>
            </a:r>
            <a:r>
              <a:rPr lang="es-ES" sz="2000" dirty="0"/>
              <a:t>personas en reza-</a:t>
            </a:r>
            <a:r>
              <a:rPr lang="es-ES" sz="2000" dirty="0" err="1"/>
              <a:t>go</a:t>
            </a:r>
            <a:r>
              <a:rPr lang="es-ES" sz="2000" dirty="0"/>
              <a:t> educativo, igual a la </a:t>
            </a:r>
            <a:r>
              <a:rPr lang="es-MX" sz="2000" dirty="0"/>
              <a:t>meta.</a:t>
            </a:r>
            <a:endParaRPr lang="es-ES" sz="2000" dirty="0"/>
          </a:p>
        </p:txBody>
      </p:sp>
      <p:sp>
        <p:nvSpPr>
          <p:cNvPr id="9" name="2 Marcador de número de diapositiva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dirty="0"/>
              <a:t>ASF | </a:t>
            </a:r>
            <a:fld id="{4A71E450-602F-4681-8031-4B48DF753761}" type="slidenum">
              <a:rPr lang="es-MX" dirty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35</a:t>
            </a:fld>
            <a:endParaRPr lang="es-MX" dirty="0"/>
          </a:p>
        </p:txBody>
      </p:sp>
      <p:sp>
        <p:nvSpPr>
          <p:cNvPr id="52229" name="Rectangle 15"/>
          <p:cNvSpPr>
            <a:spLocks noChangeArrowheads="1"/>
          </p:cNvSpPr>
          <p:nvPr/>
        </p:nvSpPr>
        <p:spPr bwMode="auto">
          <a:xfrm>
            <a:off x="385763" y="188913"/>
            <a:ext cx="2236787" cy="4619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s-MX"/>
              <a:t>III. Resultados </a:t>
            </a:r>
            <a:endParaRPr lang="es-MX" sz="2200"/>
          </a:p>
        </p:txBody>
      </p:sp>
      <p:sp>
        <p:nvSpPr>
          <p:cNvPr id="52230" name="13 Rectángulo"/>
          <p:cNvSpPr>
            <a:spLocks noChangeArrowheads="1"/>
          </p:cNvSpPr>
          <p:nvPr/>
        </p:nvSpPr>
        <p:spPr bwMode="auto">
          <a:xfrm>
            <a:off x="6462713" y="214313"/>
            <a:ext cx="2339975" cy="38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1950" indent="-361950" algn="r" eaLnBrk="0" hangingPunct="0">
              <a:lnSpc>
                <a:spcPct val="80000"/>
              </a:lnSpc>
            </a:pPr>
            <a:r>
              <a:rPr lang="es-MX"/>
              <a:t>Impacto, 2011</a:t>
            </a:r>
          </a:p>
        </p:txBody>
      </p:sp>
      <p:pic>
        <p:nvPicPr>
          <p:cNvPr id="52231" name="Picture 9" descr="http://www.nl.gob.mx/pics/pages/educacion_adultos_pruebafoto1/adultos_educac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3" y="2574925"/>
            <a:ext cx="4154487" cy="301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9 Rectángulo"/>
          <p:cNvSpPr/>
          <p:nvPr/>
        </p:nvSpPr>
        <p:spPr>
          <a:xfrm>
            <a:off x="385763" y="2574925"/>
            <a:ext cx="4154487" cy="30146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52233" name="10 Rectángulo"/>
          <p:cNvSpPr>
            <a:spLocks noChangeArrowheads="1"/>
          </p:cNvSpPr>
          <p:nvPr/>
        </p:nvSpPr>
        <p:spPr bwMode="auto">
          <a:xfrm>
            <a:off x="385763" y="5938838"/>
            <a:ext cx="65008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" sz="1200"/>
              <a:t>(Conclusiones/rezago educativo)*100= 1.1%.</a:t>
            </a:r>
          </a:p>
          <a:p>
            <a:pPr algn="just"/>
            <a:r>
              <a:rPr lang="es-ES" sz="1200"/>
              <a:t>MIR: Matriz de Indicadores de Resultados.</a:t>
            </a:r>
          </a:p>
        </p:txBody>
      </p:sp>
      <p:sp>
        <p:nvSpPr>
          <p:cNvPr id="11" name="Oval 17"/>
          <p:cNvSpPr>
            <a:spLocks noChangeArrowheads="1"/>
          </p:cNvSpPr>
          <p:nvPr/>
        </p:nvSpPr>
        <p:spPr bwMode="auto">
          <a:xfrm flipH="1" flipV="1">
            <a:off x="232569" y="698481"/>
            <a:ext cx="8678863" cy="46037"/>
          </a:xfrm>
          <a:prstGeom prst="ellipse">
            <a:avLst/>
          </a:prstGeom>
          <a:solidFill>
            <a:schemeClr val="accent1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>
            <a:defPPr>
              <a:defRPr lang="es-MX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/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4156651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11 Rectángulo"/>
          <p:cNvSpPr>
            <a:spLocks noChangeArrowheads="1"/>
          </p:cNvSpPr>
          <p:nvPr/>
        </p:nvSpPr>
        <p:spPr bwMode="auto">
          <a:xfrm>
            <a:off x="385763" y="4850162"/>
            <a:ext cx="850741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s-MX" sz="2400" dirty="0"/>
              <a:t>En promedio anual, se suman al rezago educativo </a:t>
            </a:r>
            <a:r>
              <a:rPr lang="es-MX" sz="2400" dirty="0" smtClean="0"/>
              <a:t>655 </a:t>
            </a:r>
            <a:r>
              <a:rPr lang="es-MX" sz="2400" dirty="0"/>
              <a:t>mil personas.</a:t>
            </a:r>
          </a:p>
        </p:txBody>
      </p:sp>
      <p:sp>
        <p:nvSpPr>
          <p:cNvPr id="7" name="2 Marcador de número de diapositiva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dirty="0"/>
              <a:t>ASF | </a:t>
            </a:r>
            <a:fld id="{4227E74E-2C87-4EE9-8DC5-64C30B3C9418}" type="slidenum">
              <a:rPr lang="es-MX" dirty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36</a:t>
            </a:fld>
            <a:endParaRPr lang="es-MX" dirty="0"/>
          </a:p>
        </p:txBody>
      </p:sp>
      <p:sp>
        <p:nvSpPr>
          <p:cNvPr id="55301" name="Rectangle 15"/>
          <p:cNvSpPr>
            <a:spLocks noChangeArrowheads="1"/>
          </p:cNvSpPr>
          <p:nvPr/>
        </p:nvSpPr>
        <p:spPr bwMode="auto">
          <a:xfrm>
            <a:off x="385763" y="188913"/>
            <a:ext cx="2236787" cy="4619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s-MX"/>
              <a:t>III. Resultados </a:t>
            </a:r>
            <a:endParaRPr lang="es-MX" sz="2200"/>
          </a:p>
        </p:txBody>
      </p:sp>
      <p:sp>
        <p:nvSpPr>
          <p:cNvPr id="55302" name="13 Rectángulo"/>
          <p:cNvSpPr>
            <a:spLocks noChangeArrowheads="1"/>
          </p:cNvSpPr>
          <p:nvPr/>
        </p:nvSpPr>
        <p:spPr bwMode="auto">
          <a:xfrm>
            <a:off x="6462713" y="214313"/>
            <a:ext cx="2339975" cy="38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1950" indent="-361950" algn="r" eaLnBrk="0" hangingPunct="0">
              <a:lnSpc>
                <a:spcPct val="80000"/>
              </a:lnSpc>
            </a:pPr>
            <a:r>
              <a:rPr lang="es-MX"/>
              <a:t>Impacto</a:t>
            </a:r>
          </a:p>
        </p:txBody>
      </p:sp>
      <p:grpSp>
        <p:nvGrpSpPr>
          <p:cNvPr id="3" name="2 Grupo"/>
          <p:cNvGrpSpPr/>
          <p:nvPr/>
        </p:nvGrpSpPr>
        <p:grpSpPr>
          <a:xfrm>
            <a:off x="332599" y="1425049"/>
            <a:ext cx="8494015" cy="2981090"/>
            <a:chOff x="332599" y="1425049"/>
            <a:chExt cx="8494015" cy="2981090"/>
          </a:xfrm>
        </p:grpSpPr>
        <p:pic>
          <p:nvPicPr>
            <p:cNvPr id="55298" name="Picture 5"/>
            <p:cNvPicPr>
              <a:picLocks noChangeAspect="1" noChangeArrowheads="1"/>
            </p:cNvPicPr>
            <p:nvPr/>
          </p:nvPicPr>
          <p:blipFill rotWithShape="1">
            <a:blip r:embed="rId3" cstate="print"/>
            <a:srcRect l="20219" t="70984" r="20053" b="12012"/>
            <a:stretch/>
          </p:blipFill>
          <p:spPr bwMode="auto">
            <a:xfrm>
              <a:off x="332599" y="2292301"/>
              <a:ext cx="8482011" cy="21138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8 Rectángulo"/>
            <p:cNvSpPr/>
            <p:nvPr/>
          </p:nvSpPr>
          <p:spPr>
            <a:xfrm>
              <a:off x="6061043" y="4080297"/>
              <a:ext cx="2733675" cy="24765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MX"/>
            </a:p>
          </p:txBody>
        </p:sp>
        <p:pic>
          <p:nvPicPr>
            <p:cNvPr id="10" name="Picture 5"/>
            <p:cNvPicPr>
              <a:picLocks noChangeAspect="1" noChangeArrowheads="1"/>
            </p:cNvPicPr>
            <p:nvPr/>
          </p:nvPicPr>
          <p:blipFill rotWithShape="1">
            <a:blip r:embed="rId3" cstate="print"/>
            <a:srcRect l="20219" t="29955" r="20300" b="64709"/>
            <a:stretch/>
          </p:blipFill>
          <p:spPr bwMode="auto">
            <a:xfrm>
              <a:off x="476249" y="1425049"/>
              <a:ext cx="8318467" cy="6483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" name="1 CuadroTexto"/>
            <p:cNvSpPr txBox="1"/>
            <p:nvPr/>
          </p:nvSpPr>
          <p:spPr>
            <a:xfrm>
              <a:off x="508147" y="1995432"/>
              <a:ext cx="8318467" cy="38933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700" b="1" dirty="0" smtClean="0">
                  <a:solidFill>
                    <a:schemeClr val="tx2"/>
                  </a:solidFill>
                </a:rPr>
                <a:t>(personas)</a:t>
              </a:r>
              <a:endParaRPr lang="es-MX" sz="1700" b="1" dirty="0">
                <a:solidFill>
                  <a:schemeClr val="tx2"/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1167347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6"/>
          <p:cNvSpPr>
            <a:spLocks noChangeArrowheads="1"/>
          </p:cNvSpPr>
          <p:nvPr/>
        </p:nvSpPr>
        <p:spPr bwMode="auto">
          <a:xfrm>
            <a:off x="468313" y="1020763"/>
            <a:ext cx="819943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0" lvl="1" algn="just" defTabSz="355600" eaLnBrk="0" hangingPunct="0"/>
            <a:r>
              <a:rPr lang="es-MX" dirty="0"/>
              <a:t>PMP INEA 2007-2012: asegurar que la población en rezago cuente con los recursos financieros suficientes para expandir los servicios.</a:t>
            </a:r>
            <a:endParaRPr lang="es-MX" baseline="30000" dirty="0"/>
          </a:p>
        </p:txBody>
      </p:sp>
      <p:sp>
        <p:nvSpPr>
          <p:cNvPr id="57347" name="Rectangle 7"/>
          <p:cNvSpPr>
            <a:spLocks noChangeArrowheads="1"/>
          </p:cNvSpPr>
          <p:nvPr/>
        </p:nvSpPr>
        <p:spPr bwMode="auto">
          <a:xfrm>
            <a:off x="468313" y="4926013"/>
            <a:ext cx="85328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0" lvl="1" algn="just" defTabSz="355600" eaLnBrk="0" hangingPunct="0"/>
            <a:r>
              <a:rPr lang="es-ES" sz="2000"/>
              <a:t>De 2000 a 2011, el gasto público en educación para adultos aumentó en términos reales en 0.2% anual</a:t>
            </a:r>
            <a:r>
              <a:rPr lang="es-MX" sz="2000"/>
              <a:t>.</a:t>
            </a:r>
          </a:p>
        </p:txBody>
      </p:sp>
      <p:sp>
        <p:nvSpPr>
          <p:cNvPr id="57348" name="Rectangle 14"/>
          <p:cNvSpPr>
            <a:spLocks noChangeArrowheads="1"/>
          </p:cNvSpPr>
          <p:nvPr/>
        </p:nvSpPr>
        <p:spPr bwMode="auto">
          <a:xfrm>
            <a:off x="6883400" y="125413"/>
            <a:ext cx="2081213" cy="5508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>
              <a:lnSpc>
                <a:spcPct val="140000"/>
              </a:lnSpc>
            </a:pPr>
            <a:r>
              <a:rPr lang="es-MX"/>
              <a:t>Economía </a:t>
            </a:r>
            <a:endParaRPr lang="es-ES"/>
          </a:p>
        </p:txBody>
      </p:sp>
      <p:graphicFrame>
        <p:nvGraphicFramePr>
          <p:cNvPr id="15" name="5 Gráfico"/>
          <p:cNvGraphicFramePr>
            <a:graphicFrameLocks/>
          </p:cNvGraphicFramePr>
          <p:nvPr/>
        </p:nvGraphicFramePr>
        <p:xfrm>
          <a:off x="656565" y="2348880"/>
          <a:ext cx="7685087" cy="26102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2 Marcador de número de diapositiva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dirty="0"/>
              <a:t>ASF | </a:t>
            </a:r>
            <a:fld id="{AB1741CA-50EC-4324-A5A7-FC075FB31F09}" type="slidenum">
              <a:rPr lang="es-MX" dirty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37</a:t>
            </a:fld>
            <a:endParaRPr lang="es-MX" dirty="0"/>
          </a:p>
        </p:txBody>
      </p:sp>
      <p:sp>
        <p:nvSpPr>
          <p:cNvPr id="57351" name="Rectangle 15"/>
          <p:cNvSpPr>
            <a:spLocks noChangeArrowheads="1"/>
          </p:cNvSpPr>
          <p:nvPr/>
        </p:nvSpPr>
        <p:spPr bwMode="auto">
          <a:xfrm>
            <a:off x="385763" y="188913"/>
            <a:ext cx="2236787" cy="4619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s-MX"/>
              <a:t>III. Resultados </a:t>
            </a:r>
            <a:endParaRPr lang="es-MX" sz="2200"/>
          </a:p>
        </p:txBody>
      </p:sp>
      <p:sp>
        <p:nvSpPr>
          <p:cNvPr id="57352" name="12 CuadroTexto"/>
          <p:cNvSpPr txBox="1">
            <a:spLocks noChangeArrowheads="1"/>
          </p:cNvSpPr>
          <p:nvPr/>
        </p:nvSpPr>
        <p:spPr bwMode="auto">
          <a:xfrm>
            <a:off x="2366963" y="2349500"/>
            <a:ext cx="45164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sz="1400" dirty="0" smtClean="0"/>
              <a:t>RECURSOS EJERCIDOS POR EL INEA 2000-2011</a:t>
            </a:r>
            <a:endParaRPr lang="es-MX" sz="1400" dirty="0"/>
          </a:p>
          <a:p>
            <a:pPr algn="ctr"/>
            <a:r>
              <a:rPr lang="es-MX" sz="1400" dirty="0"/>
              <a:t>(millones de pesos)</a:t>
            </a:r>
          </a:p>
        </p:txBody>
      </p:sp>
      <p:sp>
        <p:nvSpPr>
          <p:cNvPr id="14" name="13 Rectángulo"/>
          <p:cNvSpPr/>
          <p:nvPr/>
        </p:nvSpPr>
        <p:spPr>
          <a:xfrm>
            <a:off x="606425" y="2374900"/>
            <a:ext cx="8010525" cy="242887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57354" name="8 CuadroTexto"/>
          <p:cNvSpPr txBox="1">
            <a:spLocks noChangeArrowheads="1"/>
          </p:cNvSpPr>
          <p:nvPr/>
        </p:nvSpPr>
        <p:spPr bwMode="auto">
          <a:xfrm>
            <a:off x="395288" y="5980113"/>
            <a:ext cx="8280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MX" sz="1000" dirty="0"/>
              <a:t>PMP: Programa de Mediano Plazo</a:t>
            </a:r>
            <a:r>
              <a:rPr lang="es-MX" sz="1000" dirty="0" smtClean="0"/>
              <a:t>.</a:t>
            </a:r>
            <a:endParaRPr lang="es-MX" sz="1000" dirty="0"/>
          </a:p>
        </p:txBody>
      </p:sp>
      <p:sp>
        <p:nvSpPr>
          <p:cNvPr id="11" name="Oval 17"/>
          <p:cNvSpPr>
            <a:spLocks noChangeArrowheads="1"/>
          </p:cNvSpPr>
          <p:nvPr/>
        </p:nvSpPr>
        <p:spPr bwMode="auto">
          <a:xfrm flipH="1" flipV="1">
            <a:off x="232569" y="698481"/>
            <a:ext cx="8678863" cy="46037"/>
          </a:xfrm>
          <a:prstGeom prst="ellipse">
            <a:avLst/>
          </a:prstGeom>
          <a:solidFill>
            <a:schemeClr val="accent1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>
            <a:defPPr>
              <a:defRPr lang="es-MX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/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2086481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13"/>
          <p:cNvSpPr>
            <a:spLocks noChangeArrowheads="1"/>
          </p:cNvSpPr>
          <p:nvPr/>
        </p:nvSpPr>
        <p:spPr bwMode="auto">
          <a:xfrm>
            <a:off x="4767263" y="4711700"/>
            <a:ext cx="4214812" cy="9233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" sz="1800" dirty="0"/>
              <a:t>De 2000 a 2011, el costo por alumno atendido disminuyó, en términos rea-les, en 1.4% en promedio anual.</a:t>
            </a:r>
          </a:p>
        </p:txBody>
      </p:sp>
      <p:sp>
        <p:nvSpPr>
          <p:cNvPr id="58371" name="Rectangle 6"/>
          <p:cNvSpPr>
            <a:spLocks noChangeArrowheads="1"/>
          </p:cNvSpPr>
          <p:nvPr/>
        </p:nvSpPr>
        <p:spPr bwMode="auto">
          <a:xfrm>
            <a:off x="377825" y="844181"/>
            <a:ext cx="8334375" cy="120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0" lvl="1" algn="just" defTabSz="355600" eaLnBrk="0" hangingPunct="0"/>
            <a:r>
              <a:rPr lang="es-MX" dirty="0">
                <a:solidFill>
                  <a:srgbClr val="002060"/>
                </a:solidFill>
              </a:rPr>
              <a:t>PMP INEA 2007-2012: asegurar que la población en rezago cuente con los recursos financieros suficientes para expandir los servicios.</a:t>
            </a:r>
            <a:endParaRPr lang="es-MX" baseline="30000" dirty="0">
              <a:solidFill>
                <a:srgbClr val="002060"/>
              </a:solidFill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578521766"/>
              </p:ext>
            </p:extLst>
          </p:nvPr>
        </p:nvGraphicFramePr>
        <p:xfrm>
          <a:off x="409575" y="1833264"/>
          <a:ext cx="4268751" cy="3760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49374"/>
                <a:gridCol w="1270733"/>
                <a:gridCol w="1248159"/>
                <a:gridCol w="1000485"/>
              </a:tblGrid>
              <a:tr h="416801">
                <a:tc gridSpan="4">
                  <a:txBody>
                    <a:bodyPr/>
                    <a:lstStyle/>
                    <a:p>
                      <a:pPr algn="ctr" eaLnBrk="1" hangingPunct="1"/>
                      <a:r>
                        <a:rPr lang="es-MX" sz="1400" dirty="0" smtClean="0">
                          <a:solidFill>
                            <a:srgbClr val="00204E"/>
                          </a:solidFill>
                        </a:rPr>
                        <a:t>COSTO</a:t>
                      </a:r>
                      <a:r>
                        <a:rPr lang="es-MX" sz="1400" baseline="0" dirty="0" smtClean="0">
                          <a:solidFill>
                            <a:srgbClr val="00204E"/>
                          </a:solidFill>
                        </a:rPr>
                        <a:t> POR ALUMNO</a:t>
                      </a:r>
                      <a:r>
                        <a:rPr lang="es-MX" sz="1400" dirty="0" smtClean="0">
                          <a:solidFill>
                            <a:srgbClr val="00204E"/>
                          </a:solidFill>
                        </a:rPr>
                        <a:t> 2000-2011</a:t>
                      </a:r>
                    </a:p>
                    <a:p>
                      <a:pPr algn="ctr" eaLnBrk="1" hangingPunct="1"/>
                      <a:r>
                        <a:rPr lang="es-MX" sz="1400" dirty="0" smtClean="0">
                          <a:solidFill>
                            <a:srgbClr val="00204E"/>
                          </a:solidFill>
                        </a:rPr>
                        <a:t>(miles de pesos)</a:t>
                      </a:r>
                      <a:endParaRPr lang="es-MX" sz="1400" b="0" i="0" u="none" strike="noStrike" dirty="0">
                        <a:solidFill>
                          <a:srgbClr val="00204E"/>
                        </a:solidFill>
                        <a:effectLst/>
                        <a:latin typeface="+mn-lt"/>
                      </a:endParaRPr>
                    </a:p>
                  </a:txBody>
                  <a:tcPr marL="9523" marR="9523" marT="952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3" marR="9523" marT="952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3" marR="9523" marT="952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3" marR="9523" marT="9520" marB="0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445198">
                <a:tc>
                  <a:txBody>
                    <a:bodyPr/>
                    <a:lstStyle/>
                    <a:p>
                      <a:pPr algn="ctr" fontAlgn="t"/>
                      <a:r>
                        <a:rPr lang="es-MX" sz="1500" b="0" i="0" u="none" strike="noStrike" dirty="0">
                          <a:solidFill>
                            <a:srgbClr val="00204E"/>
                          </a:solidFill>
                          <a:effectLst/>
                          <a:latin typeface="+mn-lt"/>
                        </a:rPr>
                        <a:t>Año</a:t>
                      </a:r>
                    </a:p>
                  </a:txBody>
                  <a:tcPr marL="9523" marR="9523" marT="952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500" b="0" i="0" u="none" strike="noStrike" dirty="0" smtClean="0">
                          <a:solidFill>
                            <a:srgbClr val="00204E"/>
                          </a:solidFill>
                          <a:effectLst/>
                          <a:latin typeface="+mn-lt"/>
                        </a:rPr>
                        <a:t>Gasto</a:t>
                      </a:r>
                      <a:endParaRPr lang="es-MX" sz="1500" b="0" i="0" u="none" strike="noStrike" dirty="0">
                        <a:solidFill>
                          <a:srgbClr val="00204E"/>
                        </a:solidFill>
                        <a:effectLst/>
                        <a:latin typeface="+mn-lt"/>
                      </a:endParaRPr>
                    </a:p>
                  </a:txBody>
                  <a:tcPr marL="9523" marR="9523" marT="952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500" b="0" i="0" u="none" strike="noStrike" dirty="0">
                          <a:solidFill>
                            <a:srgbClr val="00204E"/>
                          </a:solidFill>
                          <a:effectLst/>
                          <a:latin typeface="+mn-lt"/>
                        </a:rPr>
                        <a:t>Población atendida</a:t>
                      </a:r>
                    </a:p>
                  </a:txBody>
                  <a:tcPr marL="9523" marR="9523" marT="952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500" b="0" i="0" u="none" strike="noStrike" dirty="0">
                          <a:solidFill>
                            <a:srgbClr val="00204E"/>
                          </a:solidFill>
                          <a:effectLst/>
                          <a:latin typeface="+mn-lt"/>
                        </a:rPr>
                        <a:t>Costo </a:t>
                      </a:r>
                      <a:r>
                        <a:rPr lang="es-MX" sz="1500" b="0" i="0" u="none" strike="noStrike" dirty="0" smtClean="0">
                          <a:solidFill>
                            <a:srgbClr val="00204E"/>
                          </a:solidFill>
                          <a:effectLst/>
                          <a:latin typeface="+mn-lt"/>
                        </a:rPr>
                        <a:t>promedio</a:t>
                      </a:r>
                      <a:endParaRPr lang="es-MX" sz="1500" b="0" i="0" u="none" strike="noStrike" dirty="0">
                        <a:solidFill>
                          <a:srgbClr val="00204E"/>
                        </a:solidFill>
                        <a:effectLst/>
                        <a:latin typeface="+mn-lt"/>
                      </a:endParaRPr>
                    </a:p>
                  </a:txBody>
                  <a:tcPr marL="9523" marR="9523" marT="952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3069">
                <a:tc>
                  <a:txBody>
                    <a:bodyPr/>
                    <a:lstStyle/>
                    <a:p>
                      <a:pPr algn="ctr" fontAlgn="t"/>
                      <a:r>
                        <a:rPr lang="es-MX" sz="1500" b="1" i="0" u="none" strike="noStrike" dirty="0">
                          <a:solidFill>
                            <a:srgbClr val="00204E"/>
                          </a:solidFill>
                          <a:effectLst/>
                          <a:latin typeface="+mn-lt"/>
                        </a:rPr>
                        <a:t>2000</a:t>
                      </a:r>
                    </a:p>
                  </a:txBody>
                  <a:tcPr marL="9523" marR="9523" marT="952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500" b="1" i="0" u="none" strike="noStrike" dirty="0">
                          <a:solidFill>
                            <a:srgbClr val="00204E"/>
                          </a:solidFill>
                          <a:effectLst/>
                          <a:latin typeface="+mn-lt"/>
                        </a:rPr>
                        <a:t>1,912,929.2</a:t>
                      </a:r>
                    </a:p>
                  </a:txBody>
                  <a:tcPr marL="9523" marR="9523" marT="952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500" b="1" i="0" u="none" strike="noStrike" dirty="0">
                          <a:solidFill>
                            <a:srgbClr val="00204E"/>
                          </a:solidFill>
                          <a:effectLst/>
                          <a:latin typeface="+mn-lt"/>
                        </a:rPr>
                        <a:t>1,045,433</a:t>
                      </a:r>
                    </a:p>
                  </a:txBody>
                  <a:tcPr marL="9523" marR="9523" marT="952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500" b="1" i="0" u="none" strike="noStrike" dirty="0">
                          <a:solidFill>
                            <a:srgbClr val="00204E"/>
                          </a:solidFill>
                          <a:effectLst/>
                          <a:latin typeface="+mn-lt"/>
                        </a:rPr>
                        <a:t>1.8</a:t>
                      </a:r>
                    </a:p>
                  </a:txBody>
                  <a:tcPr marL="9523" marR="9523" marT="952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3069">
                <a:tc>
                  <a:txBody>
                    <a:bodyPr/>
                    <a:lstStyle/>
                    <a:p>
                      <a:pPr algn="ctr" fontAlgn="t"/>
                      <a:r>
                        <a:rPr lang="es-MX" sz="1500" u="none" strike="noStrike" dirty="0">
                          <a:solidFill>
                            <a:srgbClr val="00204E"/>
                          </a:solidFill>
                          <a:effectLst/>
                          <a:latin typeface="+mn-lt"/>
                        </a:rPr>
                        <a:t>2001</a:t>
                      </a:r>
                      <a:endParaRPr lang="es-MX" sz="1500" b="0" i="0" u="none" strike="noStrike" dirty="0">
                        <a:solidFill>
                          <a:srgbClr val="00204E"/>
                        </a:solidFill>
                        <a:effectLst/>
                        <a:latin typeface="+mn-lt"/>
                      </a:endParaRPr>
                    </a:p>
                  </a:txBody>
                  <a:tcPr marL="9523" marR="9523" marT="952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500" u="none" strike="noStrike" dirty="0">
                          <a:solidFill>
                            <a:srgbClr val="00204E"/>
                          </a:solidFill>
                          <a:effectLst/>
                          <a:latin typeface="+mn-lt"/>
                        </a:rPr>
                        <a:t>2,327,344.7</a:t>
                      </a:r>
                      <a:endParaRPr lang="es-MX" sz="1500" b="0" i="0" u="none" strike="noStrike" dirty="0">
                        <a:solidFill>
                          <a:srgbClr val="00204E"/>
                        </a:solidFill>
                        <a:effectLst/>
                        <a:latin typeface="+mn-lt"/>
                      </a:endParaRPr>
                    </a:p>
                  </a:txBody>
                  <a:tcPr marL="9523" marR="9523" marT="952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500" u="none" strike="noStrike" dirty="0">
                          <a:solidFill>
                            <a:srgbClr val="00204E"/>
                          </a:solidFill>
                          <a:effectLst/>
                          <a:latin typeface="+mn-lt"/>
                        </a:rPr>
                        <a:t>1,005,416</a:t>
                      </a:r>
                      <a:endParaRPr lang="es-MX" sz="1500" b="0" i="0" u="none" strike="noStrike" dirty="0">
                        <a:solidFill>
                          <a:srgbClr val="00204E"/>
                        </a:solidFill>
                        <a:effectLst/>
                        <a:latin typeface="+mn-lt"/>
                      </a:endParaRPr>
                    </a:p>
                  </a:txBody>
                  <a:tcPr marL="9523" marR="9523" marT="952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500" u="none" strike="noStrike" dirty="0">
                          <a:solidFill>
                            <a:srgbClr val="00204E"/>
                          </a:solidFill>
                          <a:effectLst/>
                          <a:latin typeface="+mn-lt"/>
                        </a:rPr>
                        <a:t>2.3</a:t>
                      </a:r>
                      <a:endParaRPr lang="es-MX" sz="1500" b="0" i="0" u="none" strike="noStrike" dirty="0">
                        <a:solidFill>
                          <a:srgbClr val="00204E"/>
                        </a:solidFill>
                        <a:effectLst/>
                        <a:latin typeface="+mn-lt"/>
                      </a:endParaRPr>
                    </a:p>
                  </a:txBody>
                  <a:tcPr marL="9523" marR="9523" marT="952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3069">
                <a:tc>
                  <a:txBody>
                    <a:bodyPr/>
                    <a:lstStyle/>
                    <a:p>
                      <a:pPr algn="ctr" fontAlgn="t"/>
                      <a:r>
                        <a:rPr lang="es-MX" sz="1500" u="none" strike="noStrike">
                          <a:solidFill>
                            <a:srgbClr val="00204E"/>
                          </a:solidFill>
                          <a:effectLst/>
                          <a:latin typeface="+mn-lt"/>
                        </a:rPr>
                        <a:t>2002</a:t>
                      </a:r>
                      <a:endParaRPr lang="es-MX" sz="1500" b="0" i="0" u="none" strike="noStrike">
                        <a:solidFill>
                          <a:srgbClr val="00204E"/>
                        </a:solidFill>
                        <a:effectLst/>
                        <a:latin typeface="+mn-lt"/>
                      </a:endParaRPr>
                    </a:p>
                  </a:txBody>
                  <a:tcPr marL="9523" marR="9523" marT="952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500" u="none" strike="noStrike" dirty="0">
                          <a:solidFill>
                            <a:srgbClr val="00204E"/>
                          </a:solidFill>
                          <a:effectLst/>
                          <a:latin typeface="+mn-lt"/>
                        </a:rPr>
                        <a:t>3,119,208.1</a:t>
                      </a:r>
                      <a:endParaRPr lang="es-MX" sz="1500" b="0" i="0" u="none" strike="noStrike" dirty="0">
                        <a:solidFill>
                          <a:srgbClr val="00204E"/>
                        </a:solidFill>
                        <a:effectLst/>
                        <a:latin typeface="+mn-lt"/>
                      </a:endParaRPr>
                    </a:p>
                  </a:txBody>
                  <a:tcPr marL="9523" marR="9523" marT="952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500" u="none" strike="noStrike" dirty="0">
                          <a:solidFill>
                            <a:srgbClr val="00204E"/>
                          </a:solidFill>
                          <a:effectLst/>
                          <a:latin typeface="+mn-lt"/>
                        </a:rPr>
                        <a:t>1,077,452</a:t>
                      </a:r>
                      <a:endParaRPr lang="es-MX" sz="1500" b="0" i="0" u="none" strike="noStrike" dirty="0">
                        <a:solidFill>
                          <a:srgbClr val="00204E"/>
                        </a:solidFill>
                        <a:effectLst/>
                        <a:latin typeface="+mn-lt"/>
                      </a:endParaRPr>
                    </a:p>
                  </a:txBody>
                  <a:tcPr marL="9523" marR="9523" marT="952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500" u="none" strike="noStrike" dirty="0">
                          <a:solidFill>
                            <a:srgbClr val="00204E"/>
                          </a:solidFill>
                          <a:effectLst/>
                          <a:latin typeface="+mn-lt"/>
                        </a:rPr>
                        <a:t>2.9</a:t>
                      </a:r>
                      <a:endParaRPr lang="es-MX" sz="1500" b="0" i="0" u="none" strike="noStrike" dirty="0">
                        <a:solidFill>
                          <a:srgbClr val="00204E"/>
                        </a:solidFill>
                        <a:effectLst/>
                        <a:latin typeface="+mn-lt"/>
                      </a:endParaRPr>
                    </a:p>
                  </a:txBody>
                  <a:tcPr marL="9523" marR="9523" marT="952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3069">
                <a:tc>
                  <a:txBody>
                    <a:bodyPr/>
                    <a:lstStyle/>
                    <a:p>
                      <a:pPr algn="ctr" fontAlgn="t"/>
                      <a:r>
                        <a:rPr lang="es-MX" sz="1500" u="none" strike="noStrike" dirty="0">
                          <a:solidFill>
                            <a:srgbClr val="00204E"/>
                          </a:solidFill>
                          <a:effectLst/>
                          <a:latin typeface="+mn-lt"/>
                        </a:rPr>
                        <a:t>2003</a:t>
                      </a:r>
                      <a:endParaRPr lang="es-MX" sz="1500" b="0" i="0" u="none" strike="noStrike" dirty="0">
                        <a:solidFill>
                          <a:srgbClr val="00204E"/>
                        </a:solidFill>
                        <a:effectLst/>
                        <a:latin typeface="+mn-lt"/>
                      </a:endParaRPr>
                    </a:p>
                  </a:txBody>
                  <a:tcPr marL="9523" marR="9523" marT="952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500" u="none" strike="noStrike" dirty="0">
                          <a:solidFill>
                            <a:srgbClr val="00204E"/>
                          </a:solidFill>
                          <a:effectLst/>
                          <a:latin typeface="+mn-lt"/>
                        </a:rPr>
                        <a:t>3,097,817.3</a:t>
                      </a:r>
                      <a:endParaRPr lang="es-MX" sz="1500" b="0" i="0" u="none" strike="noStrike" dirty="0">
                        <a:solidFill>
                          <a:srgbClr val="00204E"/>
                        </a:solidFill>
                        <a:effectLst/>
                        <a:latin typeface="+mn-lt"/>
                      </a:endParaRPr>
                    </a:p>
                  </a:txBody>
                  <a:tcPr marL="9523" marR="9523" marT="952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500" u="none" strike="noStrike" dirty="0">
                          <a:solidFill>
                            <a:srgbClr val="00204E"/>
                          </a:solidFill>
                          <a:effectLst/>
                          <a:latin typeface="+mn-lt"/>
                        </a:rPr>
                        <a:t>1,240,993</a:t>
                      </a:r>
                      <a:endParaRPr lang="es-MX" sz="1500" b="0" i="0" u="none" strike="noStrike" dirty="0">
                        <a:solidFill>
                          <a:srgbClr val="00204E"/>
                        </a:solidFill>
                        <a:effectLst/>
                        <a:latin typeface="+mn-lt"/>
                      </a:endParaRPr>
                    </a:p>
                  </a:txBody>
                  <a:tcPr marL="9523" marR="9523" marT="952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500" u="none" strike="noStrike" dirty="0">
                          <a:solidFill>
                            <a:srgbClr val="00204E"/>
                          </a:solidFill>
                          <a:effectLst/>
                          <a:latin typeface="+mn-lt"/>
                        </a:rPr>
                        <a:t>2.5</a:t>
                      </a:r>
                      <a:endParaRPr lang="es-MX" sz="1500" b="0" i="0" u="none" strike="noStrike" dirty="0">
                        <a:solidFill>
                          <a:srgbClr val="00204E"/>
                        </a:solidFill>
                        <a:effectLst/>
                        <a:latin typeface="+mn-lt"/>
                      </a:endParaRPr>
                    </a:p>
                  </a:txBody>
                  <a:tcPr marL="9523" marR="9523" marT="952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3069">
                <a:tc>
                  <a:txBody>
                    <a:bodyPr/>
                    <a:lstStyle/>
                    <a:p>
                      <a:pPr algn="ctr" fontAlgn="t"/>
                      <a:r>
                        <a:rPr lang="es-MX" sz="1500" u="none" strike="noStrike">
                          <a:solidFill>
                            <a:srgbClr val="00204E"/>
                          </a:solidFill>
                          <a:effectLst/>
                          <a:latin typeface="+mn-lt"/>
                        </a:rPr>
                        <a:t>2004</a:t>
                      </a:r>
                      <a:endParaRPr lang="es-MX" sz="1500" b="0" i="0" u="none" strike="noStrike">
                        <a:solidFill>
                          <a:srgbClr val="00204E"/>
                        </a:solidFill>
                        <a:effectLst/>
                        <a:latin typeface="+mn-lt"/>
                      </a:endParaRPr>
                    </a:p>
                  </a:txBody>
                  <a:tcPr marL="9523" marR="9523" marT="952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500" u="none" strike="noStrike" dirty="0">
                          <a:solidFill>
                            <a:srgbClr val="00204E"/>
                          </a:solidFill>
                          <a:effectLst/>
                          <a:latin typeface="+mn-lt"/>
                        </a:rPr>
                        <a:t>2,816,756.7</a:t>
                      </a:r>
                      <a:endParaRPr lang="es-MX" sz="1500" b="0" i="0" u="none" strike="noStrike" dirty="0">
                        <a:solidFill>
                          <a:srgbClr val="00204E"/>
                        </a:solidFill>
                        <a:effectLst/>
                        <a:latin typeface="+mn-lt"/>
                      </a:endParaRPr>
                    </a:p>
                  </a:txBody>
                  <a:tcPr marL="9523" marR="9523" marT="952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500" u="none" strike="noStrike" dirty="0">
                          <a:solidFill>
                            <a:srgbClr val="00204E"/>
                          </a:solidFill>
                          <a:effectLst/>
                          <a:latin typeface="+mn-lt"/>
                        </a:rPr>
                        <a:t>1,321,327</a:t>
                      </a:r>
                      <a:endParaRPr lang="es-MX" sz="1500" b="0" i="0" u="none" strike="noStrike" dirty="0">
                        <a:solidFill>
                          <a:srgbClr val="00204E"/>
                        </a:solidFill>
                        <a:effectLst/>
                        <a:latin typeface="+mn-lt"/>
                      </a:endParaRPr>
                    </a:p>
                  </a:txBody>
                  <a:tcPr marL="9523" marR="9523" marT="952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500" u="none" strike="noStrike" dirty="0">
                          <a:solidFill>
                            <a:srgbClr val="00204E"/>
                          </a:solidFill>
                          <a:effectLst/>
                          <a:latin typeface="+mn-lt"/>
                        </a:rPr>
                        <a:t>2.1</a:t>
                      </a:r>
                      <a:endParaRPr lang="es-MX" sz="1500" b="0" i="0" u="none" strike="noStrike" dirty="0">
                        <a:solidFill>
                          <a:srgbClr val="00204E"/>
                        </a:solidFill>
                        <a:effectLst/>
                        <a:latin typeface="+mn-lt"/>
                      </a:endParaRPr>
                    </a:p>
                  </a:txBody>
                  <a:tcPr marL="9523" marR="9523" marT="952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3069">
                <a:tc>
                  <a:txBody>
                    <a:bodyPr/>
                    <a:lstStyle/>
                    <a:p>
                      <a:pPr algn="ctr" fontAlgn="t"/>
                      <a:r>
                        <a:rPr lang="es-MX" sz="1500" u="none" strike="noStrike">
                          <a:solidFill>
                            <a:srgbClr val="00204E"/>
                          </a:solidFill>
                          <a:effectLst/>
                          <a:latin typeface="+mn-lt"/>
                        </a:rPr>
                        <a:t>2005</a:t>
                      </a:r>
                      <a:endParaRPr lang="es-MX" sz="1500" b="0" i="0" u="none" strike="noStrike">
                        <a:solidFill>
                          <a:srgbClr val="00204E"/>
                        </a:solidFill>
                        <a:effectLst/>
                        <a:latin typeface="+mn-lt"/>
                      </a:endParaRPr>
                    </a:p>
                  </a:txBody>
                  <a:tcPr marL="9523" marR="9523" marT="952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500" u="none" strike="noStrike" dirty="0">
                          <a:solidFill>
                            <a:srgbClr val="00204E"/>
                          </a:solidFill>
                          <a:effectLst/>
                          <a:latin typeface="+mn-lt"/>
                        </a:rPr>
                        <a:t>2,709,838.9</a:t>
                      </a:r>
                      <a:endParaRPr lang="es-MX" sz="1500" b="0" i="0" u="none" strike="noStrike" dirty="0">
                        <a:solidFill>
                          <a:srgbClr val="00204E"/>
                        </a:solidFill>
                        <a:effectLst/>
                        <a:latin typeface="+mn-lt"/>
                      </a:endParaRPr>
                    </a:p>
                  </a:txBody>
                  <a:tcPr marL="9523" marR="9523" marT="952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500" u="none" strike="noStrike" dirty="0">
                          <a:solidFill>
                            <a:srgbClr val="00204E"/>
                          </a:solidFill>
                          <a:effectLst/>
                          <a:latin typeface="+mn-lt"/>
                        </a:rPr>
                        <a:t>1,500,760</a:t>
                      </a:r>
                      <a:endParaRPr lang="es-MX" sz="1500" b="0" i="0" u="none" strike="noStrike" dirty="0">
                        <a:solidFill>
                          <a:srgbClr val="00204E"/>
                        </a:solidFill>
                        <a:effectLst/>
                        <a:latin typeface="+mn-lt"/>
                      </a:endParaRPr>
                    </a:p>
                  </a:txBody>
                  <a:tcPr marL="9523" marR="9523" marT="952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500" u="none" strike="noStrike" dirty="0">
                          <a:solidFill>
                            <a:srgbClr val="00204E"/>
                          </a:solidFill>
                          <a:effectLst/>
                          <a:latin typeface="+mn-lt"/>
                        </a:rPr>
                        <a:t>1.8</a:t>
                      </a:r>
                      <a:endParaRPr lang="es-MX" sz="1500" b="0" i="0" u="none" strike="noStrike" dirty="0">
                        <a:solidFill>
                          <a:srgbClr val="00204E"/>
                        </a:solidFill>
                        <a:effectLst/>
                        <a:latin typeface="+mn-lt"/>
                      </a:endParaRPr>
                    </a:p>
                  </a:txBody>
                  <a:tcPr marL="9523" marR="9523" marT="952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3069">
                <a:tc>
                  <a:txBody>
                    <a:bodyPr/>
                    <a:lstStyle/>
                    <a:p>
                      <a:pPr algn="ctr" fontAlgn="t"/>
                      <a:r>
                        <a:rPr lang="es-MX" sz="1500" u="none" strike="noStrike">
                          <a:solidFill>
                            <a:srgbClr val="00204E"/>
                          </a:solidFill>
                          <a:effectLst/>
                          <a:latin typeface="+mn-lt"/>
                        </a:rPr>
                        <a:t>2006</a:t>
                      </a:r>
                      <a:endParaRPr lang="es-MX" sz="1500" b="0" i="0" u="none" strike="noStrike">
                        <a:solidFill>
                          <a:srgbClr val="00204E"/>
                        </a:solidFill>
                        <a:effectLst/>
                        <a:latin typeface="+mn-lt"/>
                      </a:endParaRPr>
                    </a:p>
                  </a:txBody>
                  <a:tcPr marL="9523" marR="9523" marT="952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500" u="none" strike="noStrike" dirty="0">
                          <a:solidFill>
                            <a:srgbClr val="00204E"/>
                          </a:solidFill>
                          <a:effectLst/>
                          <a:latin typeface="+mn-lt"/>
                        </a:rPr>
                        <a:t>2,749,642.6</a:t>
                      </a:r>
                      <a:endParaRPr lang="es-MX" sz="1500" b="0" i="0" u="none" strike="noStrike" dirty="0">
                        <a:solidFill>
                          <a:srgbClr val="00204E"/>
                        </a:solidFill>
                        <a:effectLst/>
                        <a:latin typeface="+mn-lt"/>
                      </a:endParaRPr>
                    </a:p>
                  </a:txBody>
                  <a:tcPr marL="9523" marR="9523" marT="952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500" u="none" strike="noStrike" dirty="0">
                          <a:solidFill>
                            <a:srgbClr val="00204E"/>
                          </a:solidFill>
                          <a:effectLst/>
                          <a:latin typeface="+mn-lt"/>
                        </a:rPr>
                        <a:t>1,613,280</a:t>
                      </a:r>
                      <a:endParaRPr lang="es-MX" sz="1500" b="0" i="0" u="none" strike="noStrike" dirty="0">
                        <a:solidFill>
                          <a:srgbClr val="00204E"/>
                        </a:solidFill>
                        <a:effectLst/>
                        <a:latin typeface="+mn-lt"/>
                      </a:endParaRPr>
                    </a:p>
                  </a:txBody>
                  <a:tcPr marL="9523" marR="9523" marT="952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500" u="none" strike="noStrike" dirty="0">
                          <a:solidFill>
                            <a:srgbClr val="00204E"/>
                          </a:solidFill>
                          <a:effectLst/>
                          <a:latin typeface="+mn-lt"/>
                        </a:rPr>
                        <a:t>1.7</a:t>
                      </a:r>
                      <a:endParaRPr lang="es-MX" sz="1500" b="0" i="0" u="none" strike="noStrike" dirty="0">
                        <a:solidFill>
                          <a:srgbClr val="00204E"/>
                        </a:solidFill>
                        <a:effectLst/>
                        <a:latin typeface="+mn-lt"/>
                      </a:endParaRPr>
                    </a:p>
                  </a:txBody>
                  <a:tcPr marL="9523" marR="9523" marT="952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3069">
                <a:tc>
                  <a:txBody>
                    <a:bodyPr/>
                    <a:lstStyle/>
                    <a:p>
                      <a:pPr algn="ctr" fontAlgn="t"/>
                      <a:r>
                        <a:rPr lang="es-MX" sz="1500" u="none" strike="noStrike">
                          <a:solidFill>
                            <a:srgbClr val="00204E"/>
                          </a:solidFill>
                          <a:effectLst/>
                          <a:latin typeface="+mn-lt"/>
                        </a:rPr>
                        <a:t>2007</a:t>
                      </a:r>
                      <a:endParaRPr lang="es-MX" sz="1500" b="0" i="0" u="none" strike="noStrike">
                        <a:solidFill>
                          <a:srgbClr val="00204E"/>
                        </a:solidFill>
                        <a:effectLst/>
                        <a:latin typeface="+mn-lt"/>
                      </a:endParaRPr>
                    </a:p>
                  </a:txBody>
                  <a:tcPr marL="9523" marR="9523" marT="952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500" u="none" strike="noStrike" dirty="0">
                          <a:solidFill>
                            <a:srgbClr val="00204E"/>
                          </a:solidFill>
                          <a:effectLst/>
                          <a:latin typeface="+mn-lt"/>
                        </a:rPr>
                        <a:t>2,741,130.4</a:t>
                      </a:r>
                      <a:endParaRPr lang="es-MX" sz="1500" b="0" i="0" u="none" strike="noStrike" dirty="0">
                        <a:solidFill>
                          <a:srgbClr val="00204E"/>
                        </a:solidFill>
                        <a:effectLst/>
                        <a:latin typeface="+mn-lt"/>
                      </a:endParaRPr>
                    </a:p>
                  </a:txBody>
                  <a:tcPr marL="9523" marR="9523" marT="952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500" u="none" strike="noStrike">
                          <a:solidFill>
                            <a:srgbClr val="00204E"/>
                          </a:solidFill>
                          <a:effectLst/>
                          <a:latin typeface="+mn-lt"/>
                        </a:rPr>
                        <a:t>1,377,702</a:t>
                      </a:r>
                      <a:endParaRPr lang="es-MX" sz="1500" b="0" i="0" u="none" strike="noStrike">
                        <a:solidFill>
                          <a:srgbClr val="00204E"/>
                        </a:solidFill>
                        <a:effectLst/>
                        <a:latin typeface="+mn-lt"/>
                      </a:endParaRPr>
                    </a:p>
                  </a:txBody>
                  <a:tcPr marL="9523" marR="9523" marT="952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500" u="none" strike="noStrike" dirty="0">
                          <a:solidFill>
                            <a:srgbClr val="00204E"/>
                          </a:solidFill>
                          <a:effectLst/>
                          <a:latin typeface="+mn-lt"/>
                        </a:rPr>
                        <a:t>2.0</a:t>
                      </a:r>
                      <a:endParaRPr lang="es-MX" sz="1500" b="0" i="0" u="none" strike="noStrike" dirty="0">
                        <a:solidFill>
                          <a:srgbClr val="00204E"/>
                        </a:solidFill>
                        <a:effectLst/>
                        <a:latin typeface="+mn-lt"/>
                      </a:endParaRPr>
                    </a:p>
                  </a:txBody>
                  <a:tcPr marL="9523" marR="9523" marT="952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3069">
                <a:tc>
                  <a:txBody>
                    <a:bodyPr/>
                    <a:lstStyle/>
                    <a:p>
                      <a:pPr algn="ctr" fontAlgn="t"/>
                      <a:r>
                        <a:rPr lang="es-MX" sz="1500" u="none" strike="noStrike">
                          <a:solidFill>
                            <a:srgbClr val="00204E"/>
                          </a:solidFill>
                          <a:effectLst/>
                          <a:latin typeface="+mn-lt"/>
                        </a:rPr>
                        <a:t>2008</a:t>
                      </a:r>
                      <a:endParaRPr lang="es-MX" sz="1500" b="0" i="0" u="none" strike="noStrike">
                        <a:solidFill>
                          <a:srgbClr val="00204E"/>
                        </a:solidFill>
                        <a:effectLst/>
                        <a:latin typeface="+mn-lt"/>
                      </a:endParaRPr>
                    </a:p>
                  </a:txBody>
                  <a:tcPr marL="9523" marR="9523" marT="952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500" u="none" strike="noStrike" dirty="0">
                          <a:solidFill>
                            <a:srgbClr val="00204E"/>
                          </a:solidFill>
                          <a:effectLst/>
                          <a:latin typeface="+mn-lt"/>
                        </a:rPr>
                        <a:t>2,801,448.7</a:t>
                      </a:r>
                      <a:endParaRPr lang="es-MX" sz="1500" b="0" i="0" u="none" strike="noStrike" dirty="0">
                        <a:solidFill>
                          <a:srgbClr val="00204E"/>
                        </a:solidFill>
                        <a:effectLst/>
                        <a:latin typeface="+mn-lt"/>
                      </a:endParaRPr>
                    </a:p>
                  </a:txBody>
                  <a:tcPr marL="9523" marR="9523" marT="952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500" u="none" strike="noStrike" dirty="0">
                          <a:solidFill>
                            <a:srgbClr val="00204E"/>
                          </a:solidFill>
                          <a:effectLst/>
                          <a:latin typeface="+mn-lt"/>
                        </a:rPr>
                        <a:t>1,340,096</a:t>
                      </a:r>
                      <a:endParaRPr lang="es-MX" sz="1500" b="0" i="0" u="none" strike="noStrike" dirty="0">
                        <a:solidFill>
                          <a:srgbClr val="00204E"/>
                        </a:solidFill>
                        <a:effectLst/>
                        <a:latin typeface="+mn-lt"/>
                      </a:endParaRPr>
                    </a:p>
                  </a:txBody>
                  <a:tcPr marL="9523" marR="9523" marT="952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500" u="none" strike="noStrike" dirty="0">
                          <a:solidFill>
                            <a:srgbClr val="00204E"/>
                          </a:solidFill>
                          <a:effectLst/>
                          <a:latin typeface="+mn-lt"/>
                        </a:rPr>
                        <a:t>2.1</a:t>
                      </a:r>
                      <a:endParaRPr lang="es-MX" sz="1500" b="0" i="0" u="none" strike="noStrike" dirty="0">
                        <a:solidFill>
                          <a:srgbClr val="00204E"/>
                        </a:solidFill>
                        <a:effectLst/>
                        <a:latin typeface="+mn-lt"/>
                      </a:endParaRPr>
                    </a:p>
                  </a:txBody>
                  <a:tcPr marL="9523" marR="9523" marT="952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3069">
                <a:tc>
                  <a:txBody>
                    <a:bodyPr/>
                    <a:lstStyle/>
                    <a:p>
                      <a:pPr algn="ctr" fontAlgn="t"/>
                      <a:r>
                        <a:rPr lang="es-MX" sz="1500" u="none" strike="noStrike">
                          <a:solidFill>
                            <a:srgbClr val="00204E"/>
                          </a:solidFill>
                          <a:effectLst/>
                          <a:latin typeface="+mn-lt"/>
                        </a:rPr>
                        <a:t>2009</a:t>
                      </a:r>
                      <a:endParaRPr lang="es-MX" sz="1500" b="0" i="0" u="none" strike="noStrike">
                        <a:solidFill>
                          <a:srgbClr val="00204E"/>
                        </a:solidFill>
                        <a:effectLst/>
                        <a:latin typeface="+mn-lt"/>
                      </a:endParaRPr>
                    </a:p>
                  </a:txBody>
                  <a:tcPr marL="9523" marR="9523" marT="952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500" u="none" strike="noStrike" dirty="0">
                          <a:solidFill>
                            <a:srgbClr val="00204E"/>
                          </a:solidFill>
                          <a:effectLst/>
                          <a:latin typeface="+mn-lt"/>
                        </a:rPr>
                        <a:t>1,679,444.9</a:t>
                      </a:r>
                      <a:endParaRPr lang="es-MX" sz="1500" b="0" i="0" u="none" strike="noStrike" dirty="0">
                        <a:solidFill>
                          <a:srgbClr val="00204E"/>
                        </a:solidFill>
                        <a:effectLst/>
                        <a:latin typeface="+mn-lt"/>
                      </a:endParaRPr>
                    </a:p>
                  </a:txBody>
                  <a:tcPr marL="9523" marR="9523" marT="952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500" u="none" strike="noStrike" dirty="0">
                          <a:solidFill>
                            <a:srgbClr val="00204E"/>
                          </a:solidFill>
                          <a:effectLst/>
                          <a:latin typeface="+mn-lt"/>
                        </a:rPr>
                        <a:t>1,256,943</a:t>
                      </a:r>
                      <a:endParaRPr lang="es-MX" sz="1500" b="0" i="0" u="none" strike="noStrike" dirty="0">
                        <a:solidFill>
                          <a:srgbClr val="00204E"/>
                        </a:solidFill>
                        <a:effectLst/>
                        <a:latin typeface="+mn-lt"/>
                      </a:endParaRPr>
                    </a:p>
                  </a:txBody>
                  <a:tcPr marL="9523" marR="9523" marT="952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500" u="none" strike="noStrike" dirty="0">
                          <a:solidFill>
                            <a:srgbClr val="00204E"/>
                          </a:solidFill>
                          <a:effectLst/>
                          <a:latin typeface="+mn-lt"/>
                        </a:rPr>
                        <a:t>1.3</a:t>
                      </a:r>
                      <a:endParaRPr lang="es-MX" sz="1500" b="0" i="0" u="none" strike="noStrike" dirty="0">
                        <a:solidFill>
                          <a:srgbClr val="00204E"/>
                        </a:solidFill>
                        <a:effectLst/>
                        <a:latin typeface="+mn-lt"/>
                      </a:endParaRPr>
                    </a:p>
                  </a:txBody>
                  <a:tcPr marL="9523" marR="9523" marT="952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3069">
                <a:tc>
                  <a:txBody>
                    <a:bodyPr/>
                    <a:lstStyle/>
                    <a:p>
                      <a:pPr algn="ctr" fontAlgn="t"/>
                      <a:r>
                        <a:rPr lang="es-MX" sz="1500" u="none" strike="noStrike">
                          <a:solidFill>
                            <a:srgbClr val="00204E"/>
                          </a:solidFill>
                          <a:effectLst/>
                          <a:latin typeface="+mn-lt"/>
                        </a:rPr>
                        <a:t>2010</a:t>
                      </a:r>
                      <a:endParaRPr lang="es-MX" sz="1500" b="0" i="0" u="none" strike="noStrike">
                        <a:solidFill>
                          <a:srgbClr val="00204E"/>
                        </a:solidFill>
                        <a:effectLst/>
                        <a:latin typeface="+mn-lt"/>
                      </a:endParaRPr>
                    </a:p>
                  </a:txBody>
                  <a:tcPr marL="9523" marR="9523" marT="952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500" u="none" strike="noStrike" dirty="0">
                          <a:solidFill>
                            <a:srgbClr val="00204E"/>
                          </a:solidFill>
                          <a:effectLst/>
                          <a:latin typeface="+mn-lt"/>
                        </a:rPr>
                        <a:t>1,866,982.0</a:t>
                      </a:r>
                      <a:endParaRPr lang="es-MX" sz="1500" b="0" i="0" u="none" strike="noStrike" dirty="0">
                        <a:solidFill>
                          <a:srgbClr val="00204E"/>
                        </a:solidFill>
                        <a:effectLst/>
                        <a:latin typeface="+mn-lt"/>
                      </a:endParaRPr>
                    </a:p>
                  </a:txBody>
                  <a:tcPr marL="9523" marR="9523" marT="952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500" u="none" strike="noStrike" dirty="0">
                          <a:solidFill>
                            <a:srgbClr val="00204E"/>
                          </a:solidFill>
                          <a:effectLst/>
                          <a:latin typeface="+mn-lt"/>
                        </a:rPr>
                        <a:t>1,136,575</a:t>
                      </a:r>
                      <a:endParaRPr lang="es-MX" sz="1500" b="0" i="0" u="none" strike="noStrike" dirty="0">
                        <a:solidFill>
                          <a:srgbClr val="00204E"/>
                        </a:solidFill>
                        <a:effectLst/>
                        <a:latin typeface="+mn-lt"/>
                      </a:endParaRPr>
                    </a:p>
                  </a:txBody>
                  <a:tcPr marL="9523" marR="9523" marT="952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500" u="none" strike="noStrike" dirty="0">
                          <a:solidFill>
                            <a:srgbClr val="00204E"/>
                          </a:solidFill>
                          <a:effectLst/>
                          <a:latin typeface="+mn-lt"/>
                        </a:rPr>
                        <a:t>1.6</a:t>
                      </a:r>
                      <a:endParaRPr lang="es-MX" sz="1500" b="0" i="0" u="none" strike="noStrike" dirty="0">
                        <a:solidFill>
                          <a:srgbClr val="00204E"/>
                        </a:solidFill>
                        <a:effectLst/>
                        <a:latin typeface="+mn-lt"/>
                      </a:endParaRPr>
                    </a:p>
                  </a:txBody>
                  <a:tcPr marL="9523" marR="9523" marT="952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3069">
                <a:tc>
                  <a:txBody>
                    <a:bodyPr/>
                    <a:lstStyle/>
                    <a:p>
                      <a:pPr algn="ctr" fontAlgn="t"/>
                      <a:r>
                        <a:rPr lang="es-MX" sz="1500" b="1" u="none" strike="noStrike" dirty="0">
                          <a:solidFill>
                            <a:srgbClr val="00204E"/>
                          </a:solidFill>
                          <a:effectLst/>
                          <a:latin typeface="+mn-lt"/>
                        </a:rPr>
                        <a:t>2011</a:t>
                      </a:r>
                      <a:endParaRPr lang="es-MX" sz="1500" b="1" i="0" u="none" strike="noStrike" dirty="0">
                        <a:solidFill>
                          <a:srgbClr val="00204E"/>
                        </a:solidFill>
                        <a:effectLst/>
                        <a:latin typeface="+mn-lt"/>
                      </a:endParaRPr>
                    </a:p>
                  </a:txBody>
                  <a:tcPr marL="9523" marR="9523" marT="952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500" b="1" u="none" strike="noStrike" dirty="0">
                          <a:solidFill>
                            <a:srgbClr val="00204E"/>
                          </a:solidFill>
                          <a:effectLst/>
                          <a:latin typeface="+mn-lt"/>
                        </a:rPr>
                        <a:t>1,949,319.5</a:t>
                      </a:r>
                      <a:endParaRPr lang="es-MX" sz="1500" b="1" i="0" u="none" strike="noStrike" dirty="0">
                        <a:solidFill>
                          <a:srgbClr val="00204E"/>
                        </a:solidFill>
                        <a:effectLst/>
                        <a:latin typeface="+mn-lt"/>
                      </a:endParaRPr>
                    </a:p>
                  </a:txBody>
                  <a:tcPr marL="9523" marR="9523" marT="952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500" b="1" u="none" strike="noStrike" dirty="0">
                          <a:solidFill>
                            <a:srgbClr val="00204E"/>
                          </a:solidFill>
                          <a:effectLst/>
                          <a:latin typeface="+mn-lt"/>
                        </a:rPr>
                        <a:t>1,238,726</a:t>
                      </a:r>
                      <a:endParaRPr lang="es-MX" sz="1500" b="1" i="0" u="none" strike="noStrike" dirty="0">
                        <a:solidFill>
                          <a:srgbClr val="00204E"/>
                        </a:solidFill>
                        <a:effectLst/>
                        <a:latin typeface="+mn-lt"/>
                      </a:endParaRPr>
                    </a:p>
                  </a:txBody>
                  <a:tcPr marL="9523" marR="9523" marT="952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500" b="1" u="none" strike="noStrike" dirty="0">
                          <a:solidFill>
                            <a:srgbClr val="00204E"/>
                          </a:solidFill>
                          <a:effectLst/>
                          <a:latin typeface="+mn-lt"/>
                        </a:rPr>
                        <a:t>1.6</a:t>
                      </a:r>
                      <a:endParaRPr lang="es-MX" sz="1500" b="1" i="0" u="none" strike="noStrike" dirty="0">
                        <a:solidFill>
                          <a:srgbClr val="00204E"/>
                        </a:solidFill>
                        <a:effectLst/>
                        <a:latin typeface="+mn-lt"/>
                      </a:endParaRPr>
                    </a:p>
                  </a:txBody>
                  <a:tcPr marL="9523" marR="9523" marT="952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8446" name="Rectangle 14"/>
          <p:cNvSpPr>
            <a:spLocks noChangeArrowheads="1"/>
          </p:cNvSpPr>
          <p:nvPr/>
        </p:nvSpPr>
        <p:spPr bwMode="auto">
          <a:xfrm>
            <a:off x="6883400" y="125413"/>
            <a:ext cx="2081213" cy="5508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>
              <a:lnSpc>
                <a:spcPct val="140000"/>
              </a:lnSpc>
            </a:pPr>
            <a:r>
              <a:rPr lang="es-MX"/>
              <a:t>Economía </a:t>
            </a:r>
            <a:endParaRPr lang="es-ES"/>
          </a:p>
        </p:txBody>
      </p:sp>
      <p:sp>
        <p:nvSpPr>
          <p:cNvPr id="10" name="2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8153400" y="6572250"/>
            <a:ext cx="919163" cy="28575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1050" b="0" dirty="0" smtClean="0"/>
              <a:t>ASF | </a:t>
            </a:r>
            <a:fld id="{36B5DB0D-60C6-4A09-B4DF-832917BC3496}" type="slidenum">
              <a:rPr lang="es-MX" sz="1050" b="0" dirty="0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38</a:t>
            </a:fld>
            <a:endParaRPr lang="es-MX" sz="1050" b="0" dirty="0" smtClean="0"/>
          </a:p>
        </p:txBody>
      </p:sp>
      <p:sp>
        <p:nvSpPr>
          <p:cNvPr id="58448" name="Rectangle 15"/>
          <p:cNvSpPr>
            <a:spLocks noChangeArrowheads="1"/>
          </p:cNvSpPr>
          <p:nvPr/>
        </p:nvSpPr>
        <p:spPr bwMode="auto">
          <a:xfrm>
            <a:off x="385763" y="188913"/>
            <a:ext cx="2236787" cy="4619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s-MX"/>
              <a:t>III. Resultados </a:t>
            </a:r>
            <a:endParaRPr lang="es-MX" sz="2200"/>
          </a:p>
        </p:txBody>
      </p:sp>
      <p:sp>
        <p:nvSpPr>
          <p:cNvPr id="58449" name="8 CuadroTexto"/>
          <p:cNvSpPr txBox="1">
            <a:spLocks noChangeArrowheads="1"/>
          </p:cNvSpPr>
          <p:nvPr/>
        </p:nvSpPr>
        <p:spPr bwMode="auto">
          <a:xfrm>
            <a:off x="395288" y="5980113"/>
            <a:ext cx="8280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MX" sz="1000" dirty="0"/>
              <a:t>PMP: Programa de Mediano Plazo</a:t>
            </a:r>
            <a:r>
              <a:rPr lang="es-MX" sz="1000" dirty="0" smtClean="0"/>
              <a:t>.</a:t>
            </a:r>
            <a:endParaRPr lang="es-MX" sz="1000" dirty="0"/>
          </a:p>
        </p:txBody>
      </p:sp>
      <p:sp>
        <p:nvSpPr>
          <p:cNvPr id="9" name="Oval 17"/>
          <p:cNvSpPr>
            <a:spLocks noChangeArrowheads="1"/>
          </p:cNvSpPr>
          <p:nvPr/>
        </p:nvSpPr>
        <p:spPr bwMode="auto">
          <a:xfrm flipH="1" flipV="1">
            <a:off x="232569" y="698481"/>
            <a:ext cx="8678863" cy="46037"/>
          </a:xfrm>
          <a:prstGeom prst="ellipse">
            <a:avLst/>
          </a:prstGeom>
          <a:solidFill>
            <a:schemeClr val="accent1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>
            <a:defPPr>
              <a:defRPr lang="es-MX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/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2759175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4" name="AutoShape 14"/>
          <p:cNvSpPr>
            <a:spLocks noChangeArrowheads="1"/>
          </p:cNvSpPr>
          <p:nvPr/>
        </p:nvSpPr>
        <p:spPr bwMode="auto">
          <a:xfrm>
            <a:off x="4797425" y="4643438"/>
            <a:ext cx="4081463" cy="9271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6200000" scaled="0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s-MX" sz="3200" b="1" dirty="0">
                <a:cs typeface="+mn-cs"/>
              </a:rPr>
              <a:t>IV. Dictamen</a:t>
            </a:r>
            <a:endParaRPr lang="es-ES" sz="3200" b="1" dirty="0">
              <a:cs typeface="+mn-cs"/>
            </a:endParaRPr>
          </a:p>
        </p:txBody>
      </p:sp>
      <p:sp>
        <p:nvSpPr>
          <p:cNvPr id="5" name="2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8153400" y="6572250"/>
            <a:ext cx="919163" cy="28575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1050" b="0" dirty="0" smtClean="0"/>
              <a:t>ASF | </a:t>
            </a:r>
            <a:fld id="{CDB33004-25EC-45B8-840F-5BBCDFCAC259}" type="slidenum">
              <a:rPr lang="es-MX" sz="1050" b="0" dirty="0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39</a:t>
            </a:fld>
            <a:endParaRPr lang="es-MX" sz="1050" b="0" dirty="0" smtClean="0"/>
          </a:p>
        </p:txBody>
      </p:sp>
    </p:spTree>
    <p:extLst>
      <p:ext uri="{BB962C8B-B14F-4D97-AF65-F5344CB8AC3E}">
        <p14:creationId xmlns="" xmlns:p14="http://schemas.microsoft.com/office/powerpoint/2010/main" val="32667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2 Marcador de número de diapositiva"/>
          <p:cNvSpPr>
            <a:spLocks noGrp="1"/>
          </p:cNvSpPr>
          <p:nvPr>
            <p:ph type="sldNum" sz="quarter" idx="11"/>
          </p:nvPr>
        </p:nvSpPr>
        <p:spPr bwMode="auto">
          <a:xfrm>
            <a:off x="8153400" y="6572250"/>
            <a:ext cx="919163" cy="28575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dirty="0" smtClean="0"/>
              <a:t>ASF | </a:t>
            </a:r>
            <a:fld id="{406DC119-4425-47CD-8D7D-D77715D07624}" type="slidenum">
              <a:rPr lang="es-MX" dirty="0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s-MX" dirty="0" smtClean="0"/>
          </a:p>
        </p:txBody>
      </p:sp>
      <p:sp>
        <p:nvSpPr>
          <p:cNvPr id="7" name="6 Rectángulo"/>
          <p:cNvSpPr/>
          <p:nvPr/>
        </p:nvSpPr>
        <p:spPr>
          <a:xfrm>
            <a:off x="180110" y="1618467"/>
            <a:ext cx="2829301" cy="4626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s-MX" sz="2100" dirty="0">
                <a:solidFill>
                  <a:srgbClr val="00204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Artículo </a:t>
            </a:r>
            <a:r>
              <a:rPr lang="es-MX" sz="2100" dirty="0" smtClean="0">
                <a:solidFill>
                  <a:srgbClr val="00204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79, </a:t>
            </a:r>
            <a:r>
              <a:rPr lang="es-MX" sz="2100" dirty="0">
                <a:solidFill>
                  <a:srgbClr val="00204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fracción </a:t>
            </a:r>
            <a:r>
              <a:rPr lang="es-MX" sz="2100" dirty="0" smtClean="0">
                <a:solidFill>
                  <a:srgbClr val="00204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</a:t>
            </a:r>
            <a:r>
              <a:rPr lang="es-MX" sz="2100" dirty="0">
                <a:solidFill>
                  <a:srgbClr val="00204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</a:p>
        </p:txBody>
      </p:sp>
      <p:sp>
        <p:nvSpPr>
          <p:cNvPr id="6" name="5 Rectángulo"/>
          <p:cNvSpPr/>
          <p:nvPr/>
        </p:nvSpPr>
        <p:spPr>
          <a:xfrm>
            <a:off x="657373" y="296875"/>
            <a:ext cx="858134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200" dirty="0" smtClean="0">
                <a:solidFill>
                  <a:srgbClr val="00204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I.1 Constitución </a:t>
            </a:r>
            <a:r>
              <a:rPr lang="es-MX" sz="2200" dirty="0">
                <a:solidFill>
                  <a:srgbClr val="00204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Política de los Estados Unidos </a:t>
            </a:r>
            <a:r>
              <a:rPr lang="es-MX" sz="2200" dirty="0" smtClean="0">
                <a:solidFill>
                  <a:srgbClr val="00204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Mexicanos</a:t>
            </a:r>
            <a:endParaRPr lang="es-MX" sz="2200" dirty="0">
              <a:solidFill>
                <a:srgbClr val="00204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/>
            <a:endParaRPr lang="es-MX" sz="2200" dirty="0">
              <a:solidFill>
                <a:srgbClr val="00204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Oval 17"/>
          <p:cNvSpPr>
            <a:spLocks noChangeArrowheads="1"/>
          </p:cNvSpPr>
          <p:nvPr/>
        </p:nvSpPr>
        <p:spPr bwMode="auto">
          <a:xfrm flipH="1" flipV="1">
            <a:off x="232569" y="698481"/>
            <a:ext cx="8678863" cy="46037"/>
          </a:xfrm>
          <a:prstGeom prst="ellipse">
            <a:avLst/>
          </a:prstGeom>
          <a:solidFill>
            <a:schemeClr val="accent1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>
            <a:defPPr>
              <a:defRPr lang="es-MX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/>
            <a:endParaRPr lang="es-MX"/>
          </a:p>
        </p:txBody>
      </p:sp>
      <p:sp>
        <p:nvSpPr>
          <p:cNvPr id="10" name="9 Rectángulo"/>
          <p:cNvSpPr/>
          <p:nvPr/>
        </p:nvSpPr>
        <p:spPr>
          <a:xfrm>
            <a:off x="3764480" y="3977247"/>
            <a:ext cx="5160681" cy="2192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s-MX" sz="2100" dirty="0">
                <a:latin typeface="Tahoma" pitchFamily="34" charset="0"/>
                <a:ea typeface="Tahoma" pitchFamily="34" charset="0"/>
                <a:cs typeface="Tahoma" pitchFamily="34" charset="0"/>
              </a:rPr>
              <a:t>La ASF tiene a su </a:t>
            </a:r>
            <a:r>
              <a:rPr lang="es-MX" sz="2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cargo (…) </a:t>
            </a:r>
            <a:r>
              <a:rPr lang="es-MX" sz="2100" dirty="0">
                <a:latin typeface="Tahoma" pitchFamily="34" charset="0"/>
                <a:ea typeface="Tahoma" pitchFamily="34" charset="0"/>
                <a:cs typeface="Tahoma" pitchFamily="34" charset="0"/>
              </a:rPr>
              <a:t>realizar </a:t>
            </a:r>
            <a:r>
              <a:rPr lang="es-MX" sz="21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audi-torías</a:t>
            </a:r>
            <a:r>
              <a:rPr lang="es-MX" sz="2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s-MX" sz="2100" dirty="0">
                <a:latin typeface="Tahoma" pitchFamily="34" charset="0"/>
                <a:ea typeface="Tahoma" pitchFamily="34" charset="0"/>
                <a:cs typeface="Tahoma" pitchFamily="34" charset="0"/>
              </a:rPr>
              <a:t>sobre el desempeño en el </a:t>
            </a:r>
            <a:r>
              <a:rPr lang="es-MX" sz="21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cumpli</a:t>
            </a:r>
            <a:r>
              <a:rPr lang="es-MX" sz="2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-miento </a:t>
            </a:r>
            <a:r>
              <a:rPr lang="es-MX" sz="2100" dirty="0">
                <a:latin typeface="Tahoma" pitchFamily="34" charset="0"/>
                <a:ea typeface="Tahoma" pitchFamily="34" charset="0"/>
                <a:cs typeface="Tahoma" pitchFamily="34" charset="0"/>
              </a:rPr>
              <a:t>de los objetivos contenidos en los </a:t>
            </a:r>
            <a:r>
              <a:rPr lang="es-MX" sz="2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programas </a:t>
            </a:r>
            <a:r>
              <a:rPr lang="es-MX" sz="2100" dirty="0">
                <a:latin typeface="Tahoma" pitchFamily="34" charset="0"/>
                <a:ea typeface="Tahoma" pitchFamily="34" charset="0"/>
                <a:cs typeface="Tahoma" pitchFamily="34" charset="0"/>
              </a:rPr>
              <a:t>federales.</a:t>
            </a:r>
            <a:endParaRPr lang="es-MX" sz="2100" dirty="0">
              <a:solidFill>
                <a:srgbClr val="00204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 algn="just">
              <a:lnSpc>
                <a:spcPct val="130000"/>
              </a:lnSpc>
              <a:buFont typeface="Arial" pitchFamily="34" charset="0"/>
              <a:buChar char="•"/>
            </a:pPr>
            <a:endParaRPr lang="es-MX" sz="21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5362118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2 CuadroTexto"/>
          <p:cNvSpPr txBox="1">
            <a:spLocks noChangeArrowheads="1"/>
          </p:cNvSpPr>
          <p:nvPr/>
        </p:nvSpPr>
        <p:spPr bwMode="auto">
          <a:xfrm>
            <a:off x="4635500" y="5138738"/>
            <a:ext cx="43656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MX" sz="2000" dirty="0"/>
              <a:t>Opinión con salvedad.</a:t>
            </a:r>
          </a:p>
        </p:txBody>
      </p:sp>
      <p:sp>
        <p:nvSpPr>
          <p:cNvPr id="60419" name="5 CuadroTexto"/>
          <p:cNvSpPr txBox="1">
            <a:spLocks noChangeArrowheads="1"/>
          </p:cNvSpPr>
          <p:nvPr/>
        </p:nvSpPr>
        <p:spPr bwMode="auto">
          <a:xfrm>
            <a:off x="385763" y="188913"/>
            <a:ext cx="42497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MX"/>
              <a:t>V. Dictamen</a:t>
            </a:r>
          </a:p>
        </p:txBody>
      </p:sp>
      <p:sp>
        <p:nvSpPr>
          <p:cNvPr id="5" name="2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8153400" y="6572250"/>
            <a:ext cx="919163" cy="28575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1050" b="0" dirty="0" smtClean="0"/>
              <a:t>ASF | </a:t>
            </a:r>
            <a:fld id="{75EA5346-E7B3-4B77-BF64-F4AFE580DA7B}" type="slidenum">
              <a:rPr lang="es-MX" sz="1050" b="0" dirty="0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40</a:t>
            </a:fld>
            <a:endParaRPr lang="es-MX" sz="1050" b="0" dirty="0" smtClean="0"/>
          </a:p>
        </p:txBody>
      </p:sp>
      <p:sp>
        <p:nvSpPr>
          <p:cNvPr id="6" name="Oval 17"/>
          <p:cNvSpPr>
            <a:spLocks noChangeArrowheads="1"/>
          </p:cNvSpPr>
          <p:nvPr/>
        </p:nvSpPr>
        <p:spPr bwMode="auto">
          <a:xfrm flipH="1" flipV="1">
            <a:off x="232569" y="698481"/>
            <a:ext cx="8678863" cy="46037"/>
          </a:xfrm>
          <a:prstGeom prst="ellipse">
            <a:avLst/>
          </a:prstGeom>
          <a:solidFill>
            <a:schemeClr val="accent1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>
            <a:defPPr>
              <a:defRPr lang="es-MX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/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1664436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2 CuadroTexto"/>
          <p:cNvSpPr txBox="1">
            <a:spLocks noChangeArrowheads="1"/>
          </p:cNvSpPr>
          <p:nvPr/>
        </p:nvSpPr>
        <p:spPr bwMode="auto">
          <a:xfrm>
            <a:off x="4572000" y="4400550"/>
            <a:ext cx="436562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MX" dirty="0"/>
              <a:t>Existe evidencia  de  que en los últimos 40 años </a:t>
            </a:r>
            <a:r>
              <a:rPr lang="es-MX" dirty="0" smtClean="0"/>
              <a:t>se ha registrado </a:t>
            </a:r>
            <a:r>
              <a:rPr lang="es-MX" dirty="0"/>
              <a:t>una </a:t>
            </a:r>
            <a:r>
              <a:rPr lang="es-MX" dirty="0" err="1" smtClean="0"/>
              <a:t>disminu-ción</a:t>
            </a:r>
            <a:r>
              <a:rPr lang="es-MX" dirty="0" smtClean="0"/>
              <a:t>  </a:t>
            </a:r>
            <a:r>
              <a:rPr lang="es-MX" dirty="0"/>
              <a:t>en el rezago educativo, al pasar de 89.7% en 1970 a 40.7% en 2010.</a:t>
            </a:r>
          </a:p>
        </p:txBody>
      </p:sp>
      <p:sp>
        <p:nvSpPr>
          <p:cNvPr id="61443" name="5 CuadroTexto"/>
          <p:cNvSpPr txBox="1">
            <a:spLocks noChangeArrowheads="1"/>
          </p:cNvSpPr>
          <p:nvPr/>
        </p:nvSpPr>
        <p:spPr bwMode="auto">
          <a:xfrm>
            <a:off x="385763" y="188913"/>
            <a:ext cx="42497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MX"/>
              <a:t>V. Dictamen</a:t>
            </a:r>
          </a:p>
        </p:txBody>
      </p:sp>
      <p:sp>
        <p:nvSpPr>
          <p:cNvPr id="5" name="2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8153400" y="6572250"/>
            <a:ext cx="919163" cy="28575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1050" b="0" dirty="0" smtClean="0"/>
              <a:t>ASF | </a:t>
            </a:r>
            <a:fld id="{5A64DFCA-607A-4A95-A4C0-C5FB1C6348B4}" type="slidenum">
              <a:rPr lang="es-MX" sz="1050" b="0" dirty="0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41</a:t>
            </a:fld>
            <a:endParaRPr lang="es-MX" sz="1050" b="0" dirty="0" smtClean="0"/>
          </a:p>
        </p:txBody>
      </p:sp>
      <p:sp>
        <p:nvSpPr>
          <p:cNvPr id="61445" name="2 CuadroTexto"/>
          <p:cNvSpPr txBox="1">
            <a:spLocks noChangeArrowheads="1"/>
          </p:cNvSpPr>
          <p:nvPr/>
        </p:nvSpPr>
        <p:spPr bwMode="auto">
          <a:xfrm>
            <a:off x="520700" y="1133475"/>
            <a:ext cx="4365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MX" dirty="0" smtClean="0"/>
              <a:t>Consideraciones</a:t>
            </a:r>
            <a:endParaRPr lang="es-MX" dirty="0"/>
          </a:p>
        </p:txBody>
      </p:sp>
      <p:sp>
        <p:nvSpPr>
          <p:cNvPr id="6" name="Oval 17"/>
          <p:cNvSpPr>
            <a:spLocks noChangeArrowheads="1"/>
          </p:cNvSpPr>
          <p:nvPr/>
        </p:nvSpPr>
        <p:spPr bwMode="auto">
          <a:xfrm flipH="1" flipV="1">
            <a:off x="232569" y="698481"/>
            <a:ext cx="8678863" cy="46037"/>
          </a:xfrm>
          <a:prstGeom prst="ellipse">
            <a:avLst/>
          </a:prstGeom>
          <a:solidFill>
            <a:schemeClr val="accent1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>
            <a:defPPr>
              <a:defRPr lang="es-MX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/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1888163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5 CuadroTexto"/>
          <p:cNvSpPr txBox="1">
            <a:spLocks noChangeArrowheads="1"/>
          </p:cNvSpPr>
          <p:nvPr/>
        </p:nvSpPr>
        <p:spPr bwMode="auto">
          <a:xfrm>
            <a:off x="385763" y="188913"/>
            <a:ext cx="42497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MX"/>
              <a:t>V. Dictamen</a:t>
            </a:r>
          </a:p>
        </p:txBody>
      </p:sp>
      <p:sp>
        <p:nvSpPr>
          <p:cNvPr id="62467" name="2 CuadroTexto"/>
          <p:cNvSpPr txBox="1">
            <a:spLocks noChangeArrowheads="1"/>
          </p:cNvSpPr>
          <p:nvPr/>
        </p:nvSpPr>
        <p:spPr bwMode="auto">
          <a:xfrm>
            <a:off x="4456907" y="4226685"/>
            <a:ext cx="4454525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dirty="0"/>
              <a:t>Si bien se ha logrado </a:t>
            </a:r>
            <a:r>
              <a:rPr lang="es-MX" dirty="0" smtClean="0"/>
              <a:t>disminuir </a:t>
            </a:r>
            <a:r>
              <a:rPr lang="es-MX" dirty="0"/>
              <a:t>el rezago educativo en los últimos 40 años, el </a:t>
            </a:r>
            <a:r>
              <a:rPr lang="es-MX" dirty="0" smtClean="0"/>
              <a:t>avance ha sido lento </a:t>
            </a:r>
            <a:r>
              <a:rPr lang="es-MX" dirty="0"/>
              <a:t>ya </a:t>
            </a:r>
            <a:r>
              <a:rPr lang="es-MX" dirty="0" smtClean="0"/>
              <a:t>que, </a:t>
            </a:r>
            <a:r>
              <a:rPr lang="es-MX" dirty="0"/>
              <a:t>de </a:t>
            </a:r>
            <a:r>
              <a:rPr lang="es-MX" dirty="0" smtClean="0"/>
              <a:t>continuar la tendencia actual</a:t>
            </a:r>
            <a:r>
              <a:rPr lang="es-MX" dirty="0"/>
              <a:t>, tendrán que pasar 188 años para </a:t>
            </a:r>
            <a:r>
              <a:rPr lang="es-MX" dirty="0" smtClean="0"/>
              <a:t>abatir el problema. </a:t>
            </a:r>
            <a:endParaRPr lang="es-MX" dirty="0"/>
          </a:p>
        </p:txBody>
      </p:sp>
      <p:sp>
        <p:nvSpPr>
          <p:cNvPr id="6" name="2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8153400" y="6572250"/>
            <a:ext cx="919163" cy="28575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1050" b="0" dirty="0" smtClean="0"/>
              <a:t>ASF | </a:t>
            </a:r>
            <a:fld id="{8FC6F9FD-7FDE-40B7-A14D-F09966478CD0}" type="slidenum">
              <a:rPr lang="es-MX" sz="1050" b="0" dirty="0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42</a:t>
            </a:fld>
            <a:endParaRPr lang="es-MX" sz="1050" b="0" dirty="0" smtClean="0"/>
          </a:p>
        </p:txBody>
      </p:sp>
      <p:sp>
        <p:nvSpPr>
          <p:cNvPr id="62469" name="2 CuadroTexto"/>
          <p:cNvSpPr txBox="1">
            <a:spLocks noChangeArrowheads="1"/>
          </p:cNvSpPr>
          <p:nvPr/>
        </p:nvSpPr>
        <p:spPr bwMode="auto">
          <a:xfrm>
            <a:off x="520700" y="1133475"/>
            <a:ext cx="4365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MX" dirty="0" smtClean="0"/>
              <a:t>Consideraciones</a:t>
            </a:r>
            <a:endParaRPr lang="es-MX" dirty="0"/>
          </a:p>
        </p:txBody>
      </p:sp>
      <p:sp>
        <p:nvSpPr>
          <p:cNvPr id="7" name="Oval 17"/>
          <p:cNvSpPr>
            <a:spLocks noChangeArrowheads="1"/>
          </p:cNvSpPr>
          <p:nvPr/>
        </p:nvSpPr>
        <p:spPr bwMode="auto">
          <a:xfrm flipH="1" flipV="1">
            <a:off x="232569" y="698481"/>
            <a:ext cx="8678863" cy="46037"/>
          </a:xfrm>
          <a:prstGeom prst="ellipse">
            <a:avLst/>
          </a:prstGeom>
          <a:solidFill>
            <a:schemeClr val="accent1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>
            <a:defPPr>
              <a:defRPr lang="es-MX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/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299413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5 CuadroTexto"/>
          <p:cNvSpPr txBox="1">
            <a:spLocks noChangeArrowheads="1"/>
          </p:cNvSpPr>
          <p:nvPr/>
        </p:nvSpPr>
        <p:spPr bwMode="auto">
          <a:xfrm>
            <a:off x="385763" y="188913"/>
            <a:ext cx="42497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MX"/>
              <a:t>V. Dictamen</a:t>
            </a:r>
          </a:p>
        </p:txBody>
      </p:sp>
      <p:sp>
        <p:nvSpPr>
          <p:cNvPr id="63491" name="4 CuadroTexto"/>
          <p:cNvSpPr txBox="1">
            <a:spLocks noChangeArrowheads="1"/>
          </p:cNvSpPr>
          <p:nvPr/>
        </p:nvSpPr>
        <p:spPr bwMode="auto">
          <a:xfrm>
            <a:off x="4527550" y="3971925"/>
            <a:ext cx="42926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MX" dirty="0"/>
              <a:t>Para cumplir el mandato de que la población concluya la educación básica, se </a:t>
            </a:r>
            <a:r>
              <a:rPr lang="es-MX" dirty="0" smtClean="0"/>
              <a:t>requiere fortalecer las </a:t>
            </a:r>
            <a:r>
              <a:rPr lang="es-MX" dirty="0"/>
              <a:t>acciones para </a:t>
            </a:r>
            <a:r>
              <a:rPr lang="es-MX" dirty="0" smtClean="0"/>
              <a:t>evitar </a:t>
            </a:r>
            <a:r>
              <a:rPr lang="es-MX" dirty="0"/>
              <a:t>la deserción de los </a:t>
            </a:r>
            <a:r>
              <a:rPr lang="es-MX" dirty="0" smtClean="0"/>
              <a:t>655 </a:t>
            </a:r>
            <a:r>
              <a:rPr lang="es-MX" dirty="0"/>
              <a:t>mil </a:t>
            </a:r>
            <a:r>
              <a:rPr lang="es-MX" dirty="0" smtClean="0"/>
              <a:t>alum-nos </a:t>
            </a:r>
            <a:r>
              <a:rPr lang="es-MX" dirty="0"/>
              <a:t>que en </a:t>
            </a:r>
            <a:r>
              <a:rPr lang="es-MX" dirty="0" smtClean="0"/>
              <a:t>promedio abandonan la es-cuela anualmente. </a:t>
            </a:r>
            <a:endParaRPr lang="es-MX" dirty="0"/>
          </a:p>
        </p:txBody>
      </p:sp>
      <p:sp>
        <p:nvSpPr>
          <p:cNvPr id="6" name="2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8153400" y="6572250"/>
            <a:ext cx="919163" cy="28575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1050" b="0" dirty="0" smtClean="0"/>
              <a:t>ASF | </a:t>
            </a:r>
            <a:fld id="{1AC5B597-979D-4BFF-A27A-8D93444B839E}" type="slidenum">
              <a:rPr lang="es-MX" sz="1050" b="0" dirty="0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43</a:t>
            </a:fld>
            <a:endParaRPr lang="es-MX" sz="1050" b="0" dirty="0" smtClean="0"/>
          </a:p>
        </p:txBody>
      </p:sp>
      <p:sp>
        <p:nvSpPr>
          <p:cNvPr id="63493" name="2 CuadroTexto"/>
          <p:cNvSpPr txBox="1">
            <a:spLocks noChangeArrowheads="1"/>
          </p:cNvSpPr>
          <p:nvPr/>
        </p:nvSpPr>
        <p:spPr bwMode="auto">
          <a:xfrm>
            <a:off x="520700" y="1133475"/>
            <a:ext cx="4365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MX" dirty="0" smtClean="0"/>
              <a:t>Consideraciones</a:t>
            </a:r>
            <a:endParaRPr lang="es-MX" dirty="0"/>
          </a:p>
        </p:txBody>
      </p:sp>
      <p:sp>
        <p:nvSpPr>
          <p:cNvPr id="7" name="Oval 17"/>
          <p:cNvSpPr>
            <a:spLocks noChangeArrowheads="1"/>
          </p:cNvSpPr>
          <p:nvPr/>
        </p:nvSpPr>
        <p:spPr bwMode="auto">
          <a:xfrm flipH="1" flipV="1">
            <a:off x="232569" y="698481"/>
            <a:ext cx="8678863" cy="46037"/>
          </a:xfrm>
          <a:prstGeom prst="ellipse">
            <a:avLst/>
          </a:prstGeom>
          <a:solidFill>
            <a:schemeClr val="accent1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>
            <a:defPPr>
              <a:defRPr lang="es-MX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/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169807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7 Imagen" descr="color.wm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2250" y="3429000"/>
            <a:ext cx="4770438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2 Marcador de número de diapositiva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dirty="0"/>
              <a:t>ASF | </a:t>
            </a:r>
            <a:fld id="{E5833627-7258-4828-B72E-75CF38A1D1C6}" type="slidenum">
              <a:rPr lang="es-MX" dirty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44</a:t>
            </a:fld>
            <a:endParaRPr lang="es-MX" dirty="0"/>
          </a:p>
        </p:txBody>
      </p:sp>
    </p:spTree>
    <p:extLst>
      <p:ext uri="{BB962C8B-B14F-4D97-AF65-F5344CB8AC3E}">
        <p14:creationId xmlns="" xmlns:p14="http://schemas.microsoft.com/office/powerpoint/2010/main" val="2354353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2 Marcador de número de diapositiva"/>
          <p:cNvSpPr>
            <a:spLocks noGrp="1"/>
          </p:cNvSpPr>
          <p:nvPr>
            <p:ph type="sldNum" sz="quarter" idx="11"/>
          </p:nvPr>
        </p:nvSpPr>
        <p:spPr bwMode="auto">
          <a:xfrm>
            <a:off x="8153400" y="6572250"/>
            <a:ext cx="919163" cy="28575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dirty="0" smtClean="0"/>
              <a:t>ASF | </a:t>
            </a:r>
            <a:fld id="{406DC119-4425-47CD-8D7D-D77715D07624}" type="slidenum">
              <a:rPr lang="es-MX" dirty="0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s-MX" dirty="0" smtClean="0"/>
          </a:p>
        </p:txBody>
      </p:sp>
      <p:sp>
        <p:nvSpPr>
          <p:cNvPr id="7" name="6 Rectángulo"/>
          <p:cNvSpPr/>
          <p:nvPr/>
        </p:nvSpPr>
        <p:spPr>
          <a:xfrm>
            <a:off x="195816" y="1618467"/>
            <a:ext cx="1699504" cy="4626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s-MX" sz="2100" dirty="0">
                <a:solidFill>
                  <a:srgbClr val="00204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Artículo </a:t>
            </a:r>
            <a:r>
              <a:rPr lang="es-MX" sz="2100" dirty="0" smtClean="0">
                <a:solidFill>
                  <a:srgbClr val="00204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134:</a:t>
            </a:r>
            <a:endParaRPr lang="es-MX" sz="2100" dirty="0">
              <a:solidFill>
                <a:srgbClr val="00204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657373" y="296875"/>
            <a:ext cx="858134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200" dirty="0" smtClean="0">
                <a:solidFill>
                  <a:srgbClr val="00204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I.1 Constitución </a:t>
            </a:r>
            <a:r>
              <a:rPr lang="es-MX" sz="2200" dirty="0">
                <a:solidFill>
                  <a:srgbClr val="00204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Política de los Estados Unidos </a:t>
            </a:r>
            <a:r>
              <a:rPr lang="es-MX" sz="2200" dirty="0" smtClean="0">
                <a:solidFill>
                  <a:srgbClr val="00204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Mexicanos</a:t>
            </a:r>
            <a:endParaRPr lang="es-MX" sz="2200" dirty="0">
              <a:solidFill>
                <a:srgbClr val="00204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/>
            <a:endParaRPr lang="es-MX" sz="2200" dirty="0">
              <a:solidFill>
                <a:srgbClr val="00204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Oval 17"/>
          <p:cNvSpPr>
            <a:spLocks noChangeArrowheads="1"/>
          </p:cNvSpPr>
          <p:nvPr/>
        </p:nvSpPr>
        <p:spPr bwMode="auto">
          <a:xfrm flipH="1" flipV="1">
            <a:off x="232569" y="698481"/>
            <a:ext cx="8678863" cy="46037"/>
          </a:xfrm>
          <a:prstGeom prst="ellipse">
            <a:avLst/>
          </a:prstGeom>
          <a:solidFill>
            <a:schemeClr val="accent1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>
            <a:defPPr>
              <a:defRPr lang="es-MX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/>
            <a:endParaRPr lang="es-MX"/>
          </a:p>
        </p:txBody>
      </p:sp>
      <p:sp>
        <p:nvSpPr>
          <p:cNvPr id="10" name="9 Rectángulo"/>
          <p:cNvSpPr/>
          <p:nvPr/>
        </p:nvSpPr>
        <p:spPr>
          <a:xfrm>
            <a:off x="3764480" y="3549747"/>
            <a:ext cx="5160681" cy="2613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s-MX" sz="2100" dirty="0">
                <a:latin typeface="Tahoma" pitchFamily="34" charset="0"/>
                <a:ea typeface="Tahoma" pitchFamily="34" charset="0"/>
                <a:cs typeface="Tahoma" pitchFamily="34" charset="0"/>
              </a:rPr>
              <a:t>Los recursos económicos de que </a:t>
            </a:r>
            <a:r>
              <a:rPr lang="es-MX" sz="2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disponga </a:t>
            </a:r>
            <a:r>
              <a:rPr lang="es-MX" sz="2100" dirty="0">
                <a:latin typeface="Tahoma" pitchFamily="34" charset="0"/>
                <a:ea typeface="Tahoma" pitchFamily="34" charset="0"/>
                <a:cs typeface="Tahoma" pitchFamily="34" charset="0"/>
              </a:rPr>
              <a:t>la </a:t>
            </a:r>
            <a:r>
              <a:rPr lang="es-MX" sz="2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Federación (…) </a:t>
            </a:r>
            <a:r>
              <a:rPr lang="es-MX" sz="2100" dirty="0">
                <a:latin typeface="Tahoma" pitchFamily="34" charset="0"/>
                <a:ea typeface="Tahoma" pitchFamily="34" charset="0"/>
                <a:cs typeface="Tahoma" pitchFamily="34" charset="0"/>
              </a:rPr>
              <a:t>se administrarán con </a:t>
            </a:r>
            <a:r>
              <a:rPr lang="es-MX" sz="2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eficacia, eficiencia, </a:t>
            </a:r>
            <a:r>
              <a:rPr lang="es-MX" sz="2100" dirty="0">
                <a:latin typeface="Tahoma" pitchFamily="34" charset="0"/>
                <a:ea typeface="Tahoma" pitchFamily="34" charset="0"/>
                <a:cs typeface="Tahoma" pitchFamily="34" charset="0"/>
              </a:rPr>
              <a:t>economía, </a:t>
            </a:r>
            <a:r>
              <a:rPr lang="es-MX" sz="21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transparen-cia</a:t>
            </a:r>
            <a:r>
              <a:rPr lang="es-MX" sz="2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s-MX" sz="2100" dirty="0">
                <a:latin typeface="Tahoma" pitchFamily="34" charset="0"/>
                <a:ea typeface="Tahoma" pitchFamily="34" charset="0"/>
                <a:cs typeface="Tahoma" pitchFamily="34" charset="0"/>
              </a:rPr>
              <a:t>y honradez para satisfacer los </a:t>
            </a:r>
            <a:r>
              <a:rPr lang="es-MX" sz="21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ob-jetivos</a:t>
            </a:r>
            <a:r>
              <a:rPr lang="es-MX" sz="2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s-MX" sz="2100" dirty="0">
                <a:latin typeface="Tahoma" pitchFamily="34" charset="0"/>
                <a:ea typeface="Tahoma" pitchFamily="34" charset="0"/>
                <a:cs typeface="Tahoma" pitchFamily="34" charset="0"/>
              </a:rPr>
              <a:t>a los que estén destinados.</a:t>
            </a:r>
            <a:endParaRPr lang="es-MX" sz="2100" dirty="0">
              <a:solidFill>
                <a:srgbClr val="00204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 algn="just">
              <a:lnSpc>
                <a:spcPct val="130000"/>
              </a:lnSpc>
              <a:buFont typeface="Arial" pitchFamily="34" charset="0"/>
              <a:buChar char="•"/>
            </a:pPr>
            <a:endParaRPr lang="es-MX" sz="21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4723404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2 Marcador de número de diapositiva"/>
          <p:cNvSpPr>
            <a:spLocks noGrp="1"/>
          </p:cNvSpPr>
          <p:nvPr>
            <p:ph type="sldNum" sz="quarter" idx="11"/>
          </p:nvPr>
        </p:nvSpPr>
        <p:spPr bwMode="auto">
          <a:xfrm>
            <a:off x="8153400" y="6572250"/>
            <a:ext cx="919163" cy="28575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dirty="0" smtClean="0"/>
              <a:t>ASF | </a:t>
            </a:r>
            <a:fld id="{406DC119-4425-47CD-8D7D-D77715D07624}" type="slidenum">
              <a:rPr lang="es-MX" dirty="0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s-MX" dirty="0" smtClean="0"/>
          </a:p>
        </p:txBody>
      </p:sp>
      <p:sp>
        <p:nvSpPr>
          <p:cNvPr id="8" name="7 Rectángulo"/>
          <p:cNvSpPr/>
          <p:nvPr/>
        </p:nvSpPr>
        <p:spPr>
          <a:xfrm>
            <a:off x="657373" y="296875"/>
            <a:ext cx="858134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200" dirty="0">
                <a:solidFill>
                  <a:srgbClr val="00204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I.2 Ley de Fiscalización y Rendición de Cuentas de la </a:t>
            </a:r>
            <a:r>
              <a:rPr lang="es-MX" sz="2200" dirty="0" smtClean="0">
                <a:solidFill>
                  <a:srgbClr val="00204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Federación</a:t>
            </a:r>
            <a:endParaRPr lang="es-MX" sz="2200" dirty="0">
              <a:solidFill>
                <a:srgbClr val="00204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Oval 17"/>
          <p:cNvSpPr>
            <a:spLocks noChangeArrowheads="1"/>
          </p:cNvSpPr>
          <p:nvPr/>
        </p:nvSpPr>
        <p:spPr bwMode="auto">
          <a:xfrm flipH="1" flipV="1">
            <a:off x="232569" y="698481"/>
            <a:ext cx="8678863" cy="46037"/>
          </a:xfrm>
          <a:prstGeom prst="ellipse">
            <a:avLst/>
          </a:prstGeom>
          <a:solidFill>
            <a:schemeClr val="accent1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>
            <a:defPPr>
              <a:defRPr lang="es-MX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/>
            <a:endParaRPr lang="es-MX"/>
          </a:p>
        </p:txBody>
      </p:sp>
      <p:sp>
        <p:nvSpPr>
          <p:cNvPr id="11" name="10 Rectángulo"/>
          <p:cNvSpPr/>
          <p:nvPr/>
        </p:nvSpPr>
        <p:spPr>
          <a:xfrm>
            <a:off x="171167" y="1618467"/>
            <a:ext cx="8728284" cy="462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s-MX" sz="2100" dirty="0" smtClean="0">
                <a:solidFill>
                  <a:srgbClr val="00204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Artículo 12, fracción III:</a:t>
            </a:r>
            <a:endParaRPr lang="es-MX" sz="2100" dirty="0">
              <a:solidFill>
                <a:srgbClr val="00204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181067" y="2020242"/>
            <a:ext cx="8728284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s-MX" sz="2100" dirty="0" smtClean="0">
                <a:solidFill>
                  <a:srgbClr val="00204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La fiscalización de la Cuenta Pública tiene como objeto (…) verificar el cumplimiento de los objetivos contenidos en los programas:</a:t>
            </a:r>
            <a:endParaRPr lang="es-MX" sz="2100" dirty="0">
              <a:solidFill>
                <a:srgbClr val="00204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3764480" y="3549747"/>
            <a:ext cx="5160681" cy="2613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s-MX" sz="2100" dirty="0">
                <a:latin typeface="Tahoma" pitchFamily="34" charset="0"/>
                <a:ea typeface="Tahoma" pitchFamily="34" charset="0"/>
                <a:cs typeface="Tahoma" pitchFamily="34" charset="0"/>
              </a:rPr>
              <a:t>Realizar auditorías del desempeño de los programas, </a:t>
            </a:r>
            <a:r>
              <a:rPr lang="es-MX" sz="2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verificando </a:t>
            </a:r>
            <a:r>
              <a:rPr lang="es-MX" sz="2100" dirty="0">
                <a:latin typeface="Tahoma" pitchFamily="34" charset="0"/>
                <a:ea typeface="Tahoma" pitchFamily="34" charset="0"/>
                <a:cs typeface="Tahoma" pitchFamily="34" charset="0"/>
              </a:rPr>
              <a:t>la </a:t>
            </a:r>
            <a:r>
              <a:rPr lang="es-MX" sz="2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eficacia, la eficiencia</a:t>
            </a:r>
            <a:r>
              <a:rPr lang="es-MX" sz="21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s-MX" sz="2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y </a:t>
            </a:r>
            <a:r>
              <a:rPr lang="es-MX" sz="2100" dirty="0">
                <a:latin typeface="Tahoma" pitchFamily="34" charset="0"/>
                <a:ea typeface="Tahoma" pitchFamily="34" charset="0"/>
                <a:cs typeface="Tahoma" pitchFamily="34" charset="0"/>
              </a:rPr>
              <a:t>la economía de los mismos y su efecto o la consecuencia en las </a:t>
            </a:r>
            <a:r>
              <a:rPr lang="es-MX" sz="2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condiciones sociales y económicas.</a:t>
            </a:r>
            <a:endParaRPr lang="es-MX" sz="2100" dirty="0">
              <a:solidFill>
                <a:srgbClr val="00204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 algn="just">
              <a:lnSpc>
                <a:spcPct val="130000"/>
              </a:lnSpc>
              <a:buFont typeface="Arial" pitchFamily="34" charset="0"/>
              <a:buChar char="•"/>
            </a:pPr>
            <a:endParaRPr lang="es-MX" sz="21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3084677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2 Marcador de número de diapositiva"/>
          <p:cNvSpPr>
            <a:spLocks noGrp="1"/>
          </p:cNvSpPr>
          <p:nvPr>
            <p:ph type="sldNum" sz="quarter" idx="11"/>
          </p:nvPr>
        </p:nvSpPr>
        <p:spPr bwMode="auto">
          <a:xfrm>
            <a:off x="8153400" y="6572250"/>
            <a:ext cx="919163" cy="28575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dirty="0" smtClean="0"/>
              <a:t>ASF | </a:t>
            </a:r>
            <a:fld id="{406DC119-4425-47CD-8D7D-D77715D07624}" type="slidenum">
              <a:rPr lang="es-MX" dirty="0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s-MX" dirty="0" smtClean="0"/>
          </a:p>
        </p:txBody>
      </p:sp>
      <p:sp>
        <p:nvSpPr>
          <p:cNvPr id="11" name="10 Rectángulo"/>
          <p:cNvSpPr/>
          <p:nvPr/>
        </p:nvSpPr>
        <p:spPr>
          <a:xfrm>
            <a:off x="186569" y="1606592"/>
            <a:ext cx="8082341" cy="8828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s-MX" sz="2100" dirty="0" smtClean="0">
                <a:solidFill>
                  <a:srgbClr val="00204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Artículo 110, </a:t>
            </a:r>
            <a:r>
              <a:rPr lang="es-MX" sz="2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definición </a:t>
            </a:r>
            <a:r>
              <a:rPr lang="es-MX" sz="2100" dirty="0">
                <a:latin typeface="Tahoma" pitchFamily="34" charset="0"/>
                <a:ea typeface="Tahoma" pitchFamily="34" charset="0"/>
                <a:cs typeface="Tahoma" pitchFamily="34" charset="0"/>
              </a:rPr>
              <a:t>del Sistema de Evaluación del Desempeño:</a:t>
            </a:r>
            <a:endParaRPr lang="es-MX" sz="2100" dirty="0">
              <a:solidFill>
                <a:srgbClr val="00204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>
              <a:lnSpc>
                <a:spcPct val="130000"/>
              </a:lnSpc>
            </a:pPr>
            <a:endParaRPr lang="es-MX" sz="2100" dirty="0">
              <a:solidFill>
                <a:srgbClr val="00204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657373" y="296875"/>
            <a:ext cx="858134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200" dirty="0" smtClean="0">
                <a:solidFill>
                  <a:srgbClr val="00204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I.3 </a:t>
            </a:r>
            <a:r>
              <a:rPr lang="es-MX" sz="2200" dirty="0">
                <a:solidFill>
                  <a:srgbClr val="00204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Ley Federal de Presupuesto y Responsabilidad Hacendaria</a:t>
            </a:r>
          </a:p>
        </p:txBody>
      </p:sp>
      <p:sp>
        <p:nvSpPr>
          <p:cNvPr id="9" name="Oval 17"/>
          <p:cNvSpPr>
            <a:spLocks noChangeArrowheads="1"/>
          </p:cNvSpPr>
          <p:nvPr/>
        </p:nvSpPr>
        <p:spPr bwMode="auto">
          <a:xfrm flipH="1" flipV="1">
            <a:off x="232569" y="698481"/>
            <a:ext cx="8678863" cy="46037"/>
          </a:xfrm>
          <a:prstGeom prst="ellipse">
            <a:avLst/>
          </a:prstGeom>
          <a:solidFill>
            <a:schemeClr val="accent1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>
            <a:defPPr>
              <a:defRPr lang="es-MX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/>
            <a:endParaRPr lang="es-MX"/>
          </a:p>
        </p:txBody>
      </p:sp>
      <p:sp>
        <p:nvSpPr>
          <p:cNvPr id="10" name="9 Rectángulo"/>
          <p:cNvSpPr/>
          <p:nvPr/>
        </p:nvSpPr>
        <p:spPr>
          <a:xfrm>
            <a:off x="3764480" y="2279122"/>
            <a:ext cx="5160681" cy="38733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s-MX" sz="2100" dirty="0">
                <a:latin typeface="Tahoma" pitchFamily="34" charset="0"/>
                <a:ea typeface="Tahoma" pitchFamily="34" charset="0"/>
                <a:cs typeface="Tahoma" pitchFamily="34" charset="0"/>
              </a:rPr>
              <a:t>Conjunto de elementos metodológicos que permiten realizar una valoración </a:t>
            </a:r>
            <a:r>
              <a:rPr lang="es-MX" sz="21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ob-jetiva</a:t>
            </a:r>
            <a:r>
              <a:rPr lang="es-MX" sz="2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s-MX" sz="2100" dirty="0">
                <a:latin typeface="Tahoma" pitchFamily="34" charset="0"/>
                <a:ea typeface="Tahoma" pitchFamily="34" charset="0"/>
                <a:cs typeface="Tahoma" pitchFamily="34" charset="0"/>
              </a:rPr>
              <a:t>del </a:t>
            </a:r>
            <a:r>
              <a:rPr lang="es-MX" sz="2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desempeño, </a:t>
            </a:r>
            <a:r>
              <a:rPr lang="es-MX" sz="2100" dirty="0">
                <a:latin typeface="Tahoma" pitchFamily="34" charset="0"/>
                <a:ea typeface="Tahoma" pitchFamily="34" charset="0"/>
                <a:cs typeface="Tahoma" pitchFamily="34" charset="0"/>
              </a:rPr>
              <a:t>bajo los principios de verificación del grado de cumplimiento de </a:t>
            </a:r>
            <a:r>
              <a:rPr lang="es-MX" sz="2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objetivos y metas, </a:t>
            </a:r>
            <a:r>
              <a:rPr lang="es-MX" sz="2100" dirty="0">
                <a:latin typeface="Tahoma" pitchFamily="34" charset="0"/>
                <a:ea typeface="Tahoma" pitchFamily="34" charset="0"/>
                <a:cs typeface="Tahoma" pitchFamily="34" charset="0"/>
              </a:rPr>
              <a:t>con base en </a:t>
            </a:r>
            <a:r>
              <a:rPr lang="es-MX" sz="21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indi-cadores</a:t>
            </a:r>
            <a:r>
              <a:rPr lang="es-MX" sz="2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estratégicos </a:t>
            </a:r>
            <a:r>
              <a:rPr lang="es-MX" sz="2100" dirty="0">
                <a:latin typeface="Tahoma" pitchFamily="34" charset="0"/>
                <a:ea typeface="Tahoma" pitchFamily="34" charset="0"/>
                <a:cs typeface="Tahoma" pitchFamily="34" charset="0"/>
              </a:rPr>
              <a:t>y de gestión </a:t>
            </a:r>
            <a:r>
              <a:rPr lang="es-MX" sz="2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para conocer </a:t>
            </a:r>
            <a:r>
              <a:rPr lang="es-MX" sz="2100" dirty="0">
                <a:latin typeface="Tahoma" pitchFamily="34" charset="0"/>
                <a:ea typeface="Tahoma" pitchFamily="34" charset="0"/>
                <a:cs typeface="Tahoma" pitchFamily="34" charset="0"/>
              </a:rPr>
              <a:t>el impacto social de los </a:t>
            </a:r>
            <a:r>
              <a:rPr lang="es-MX" sz="21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progra</a:t>
            </a:r>
            <a:r>
              <a:rPr lang="es-MX" sz="2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-mas </a:t>
            </a:r>
            <a:r>
              <a:rPr lang="es-MX" sz="2100" dirty="0">
                <a:latin typeface="Tahoma" pitchFamily="34" charset="0"/>
                <a:ea typeface="Tahoma" pitchFamily="34" charset="0"/>
                <a:cs typeface="Tahoma" pitchFamily="34" charset="0"/>
              </a:rPr>
              <a:t>y de los proyectos.</a:t>
            </a:r>
            <a:endParaRPr lang="es-MX" sz="2100" dirty="0">
              <a:solidFill>
                <a:srgbClr val="00204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 algn="just">
              <a:lnSpc>
                <a:spcPct val="130000"/>
              </a:lnSpc>
              <a:buFont typeface="Arial" pitchFamily="34" charset="0"/>
              <a:buChar char="•"/>
            </a:pPr>
            <a:endParaRPr lang="es-MX" sz="21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8238630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2 Marcador de número de diapositiva"/>
          <p:cNvSpPr>
            <a:spLocks noGrp="1"/>
          </p:cNvSpPr>
          <p:nvPr>
            <p:ph type="sldNum" sz="quarter" idx="11"/>
          </p:nvPr>
        </p:nvSpPr>
        <p:spPr bwMode="auto">
          <a:xfrm>
            <a:off x="8153400" y="6572250"/>
            <a:ext cx="919163" cy="28575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dirty="0" smtClean="0"/>
              <a:t>ASF | </a:t>
            </a:r>
            <a:fld id="{406DC119-4425-47CD-8D7D-D77715D07624}" type="slidenum">
              <a:rPr lang="es-MX" dirty="0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s-MX" dirty="0" smtClean="0"/>
          </a:p>
        </p:txBody>
      </p:sp>
      <p:sp>
        <p:nvSpPr>
          <p:cNvPr id="6" name="5 Rectángulo"/>
          <p:cNvSpPr/>
          <p:nvPr/>
        </p:nvSpPr>
        <p:spPr>
          <a:xfrm>
            <a:off x="171732" y="1606592"/>
            <a:ext cx="1699504" cy="8828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s-MX" sz="2100" dirty="0" smtClean="0">
                <a:solidFill>
                  <a:srgbClr val="00204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Artículo 111:</a:t>
            </a:r>
            <a:endParaRPr lang="es-MX" sz="2100" dirty="0">
              <a:solidFill>
                <a:srgbClr val="00204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>
              <a:lnSpc>
                <a:spcPct val="130000"/>
              </a:lnSpc>
            </a:pPr>
            <a:endParaRPr lang="es-MX" sz="2100" dirty="0">
              <a:solidFill>
                <a:srgbClr val="00204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657373" y="296875"/>
            <a:ext cx="858134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200" dirty="0" smtClean="0">
                <a:solidFill>
                  <a:srgbClr val="00204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I.3 </a:t>
            </a:r>
            <a:r>
              <a:rPr lang="es-MX" sz="2200" dirty="0">
                <a:solidFill>
                  <a:srgbClr val="00204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Ley Federal de Presupuesto y Responsabilidad Hacendaria</a:t>
            </a:r>
          </a:p>
        </p:txBody>
      </p:sp>
      <p:sp>
        <p:nvSpPr>
          <p:cNvPr id="10" name="Oval 17"/>
          <p:cNvSpPr>
            <a:spLocks noChangeArrowheads="1"/>
          </p:cNvSpPr>
          <p:nvPr/>
        </p:nvSpPr>
        <p:spPr bwMode="auto">
          <a:xfrm flipH="1" flipV="1">
            <a:off x="232569" y="698481"/>
            <a:ext cx="8678863" cy="46037"/>
          </a:xfrm>
          <a:prstGeom prst="ellipse">
            <a:avLst/>
          </a:prstGeom>
          <a:solidFill>
            <a:schemeClr val="accent1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>
            <a:defPPr>
              <a:defRPr lang="es-MX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/>
            <a:endParaRPr lang="es-MX"/>
          </a:p>
        </p:txBody>
      </p:sp>
      <p:sp>
        <p:nvSpPr>
          <p:cNvPr id="11" name="10 Rectángulo"/>
          <p:cNvSpPr/>
          <p:nvPr/>
        </p:nvSpPr>
        <p:spPr>
          <a:xfrm>
            <a:off x="3764480" y="3535996"/>
            <a:ext cx="5160681" cy="2613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s-MX" sz="2100" dirty="0">
                <a:latin typeface="Tahoma" pitchFamily="34" charset="0"/>
                <a:ea typeface="Tahoma" pitchFamily="34" charset="0"/>
                <a:cs typeface="Tahoma" pitchFamily="34" charset="0"/>
              </a:rPr>
              <a:t>El SED será obligatorio para los </a:t>
            </a:r>
            <a:r>
              <a:rPr lang="es-MX" sz="21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ejecu-tores</a:t>
            </a:r>
            <a:r>
              <a:rPr lang="es-MX" sz="2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s-MX" sz="2100" dirty="0">
                <a:latin typeface="Tahoma" pitchFamily="34" charset="0"/>
                <a:ea typeface="Tahoma" pitchFamily="34" charset="0"/>
                <a:cs typeface="Tahoma" pitchFamily="34" charset="0"/>
              </a:rPr>
              <a:t>de gasto. </a:t>
            </a:r>
            <a:r>
              <a:rPr lang="es-MX" sz="2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Incorporará </a:t>
            </a:r>
            <a:r>
              <a:rPr lang="es-MX" sz="2100" dirty="0">
                <a:latin typeface="Tahoma" pitchFamily="34" charset="0"/>
                <a:ea typeface="Tahoma" pitchFamily="34" charset="0"/>
                <a:cs typeface="Tahoma" pitchFamily="34" charset="0"/>
              </a:rPr>
              <a:t>indicadores para evaluar los </a:t>
            </a:r>
            <a:r>
              <a:rPr lang="es-MX" sz="2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resultados, </a:t>
            </a:r>
            <a:r>
              <a:rPr lang="es-MX" sz="2100" dirty="0">
                <a:latin typeface="Tahoma" pitchFamily="34" charset="0"/>
                <a:ea typeface="Tahoma" pitchFamily="34" charset="0"/>
                <a:cs typeface="Tahoma" pitchFamily="34" charset="0"/>
              </a:rPr>
              <a:t>enfatizando en la calidad de los bienes y servicios públicos, </a:t>
            </a:r>
            <a:r>
              <a:rPr lang="es-MX" sz="2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y la </a:t>
            </a:r>
            <a:r>
              <a:rPr lang="es-MX" sz="2100" dirty="0">
                <a:latin typeface="Tahoma" pitchFamily="34" charset="0"/>
                <a:ea typeface="Tahoma" pitchFamily="34" charset="0"/>
                <a:cs typeface="Tahoma" pitchFamily="34" charset="0"/>
              </a:rPr>
              <a:t>satisfacción del ciudadano.</a:t>
            </a:r>
            <a:endParaRPr lang="es-MX" sz="2100" dirty="0">
              <a:solidFill>
                <a:srgbClr val="00204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 algn="just">
              <a:lnSpc>
                <a:spcPct val="130000"/>
              </a:lnSpc>
              <a:buFont typeface="Arial" pitchFamily="34" charset="0"/>
              <a:buChar char="•"/>
            </a:pPr>
            <a:endParaRPr lang="es-MX" sz="21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3551703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2 Marcador de número de diapositiva"/>
          <p:cNvSpPr>
            <a:spLocks noGrp="1"/>
          </p:cNvSpPr>
          <p:nvPr>
            <p:ph type="sldNum" sz="quarter" idx="11"/>
          </p:nvPr>
        </p:nvSpPr>
        <p:spPr bwMode="auto">
          <a:xfrm>
            <a:off x="8153400" y="6572250"/>
            <a:ext cx="919163" cy="28575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dirty="0" smtClean="0"/>
              <a:t>ASF | </a:t>
            </a:r>
            <a:fld id="{406DC119-4425-47CD-8D7D-D77715D07624}" type="slidenum">
              <a:rPr lang="es-MX" dirty="0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s-MX" dirty="0" smtClean="0"/>
          </a:p>
        </p:txBody>
      </p:sp>
      <p:sp>
        <p:nvSpPr>
          <p:cNvPr id="6" name="5 Rectángulo"/>
          <p:cNvSpPr/>
          <p:nvPr/>
        </p:nvSpPr>
        <p:spPr>
          <a:xfrm>
            <a:off x="171732" y="1606592"/>
            <a:ext cx="1699504" cy="8828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s-MX" sz="2100" dirty="0" smtClean="0">
                <a:solidFill>
                  <a:srgbClr val="00204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Artículo 111:</a:t>
            </a:r>
            <a:endParaRPr lang="es-MX" sz="2100" dirty="0">
              <a:solidFill>
                <a:srgbClr val="00204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>
              <a:lnSpc>
                <a:spcPct val="130000"/>
              </a:lnSpc>
            </a:pPr>
            <a:endParaRPr lang="es-MX" sz="2100" dirty="0">
              <a:solidFill>
                <a:srgbClr val="00204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657373" y="296875"/>
            <a:ext cx="858134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200" dirty="0" smtClean="0">
                <a:solidFill>
                  <a:srgbClr val="00204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I.3 </a:t>
            </a:r>
            <a:r>
              <a:rPr lang="es-MX" sz="2200" dirty="0">
                <a:solidFill>
                  <a:srgbClr val="00204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Ley Federal de Presupuesto y Responsabilidad Hacendaria</a:t>
            </a:r>
          </a:p>
        </p:txBody>
      </p:sp>
      <p:sp>
        <p:nvSpPr>
          <p:cNvPr id="10" name="Oval 17"/>
          <p:cNvSpPr>
            <a:spLocks noChangeArrowheads="1"/>
          </p:cNvSpPr>
          <p:nvPr/>
        </p:nvSpPr>
        <p:spPr bwMode="auto">
          <a:xfrm flipH="1" flipV="1">
            <a:off x="232569" y="698481"/>
            <a:ext cx="8678863" cy="46037"/>
          </a:xfrm>
          <a:prstGeom prst="ellipse">
            <a:avLst/>
          </a:prstGeom>
          <a:solidFill>
            <a:schemeClr val="accent1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>
            <a:defPPr>
              <a:defRPr lang="es-MX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/>
            <a:endParaRPr lang="es-MX"/>
          </a:p>
        </p:txBody>
      </p:sp>
      <p:sp>
        <p:nvSpPr>
          <p:cNvPr id="11" name="10 Rectángulo"/>
          <p:cNvSpPr/>
          <p:nvPr/>
        </p:nvSpPr>
        <p:spPr>
          <a:xfrm>
            <a:off x="3764480" y="4378183"/>
            <a:ext cx="5160681" cy="17230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s-MX" sz="2100" dirty="0">
                <a:latin typeface="Tahoma" pitchFamily="34" charset="0"/>
                <a:ea typeface="Tahoma" pitchFamily="34" charset="0"/>
                <a:cs typeface="Tahoma" pitchFamily="34" charset="0"/>
              </a:rPr>
              <a:t>Los indicadores del SED deberán formar parte del Presupuesto de Egresos e </a:t>
            </a:r>
            <a:r>
              <a:rPr lang="es-MX" sz="21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incor-porar</a:t>
            </a:r>
            <a:r>
              <a:rPr lang="es-MX" sz="2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s-MX" sz="2100" dirty="0">
                <a:latin typeface="Tahoma" pitchFamily="34" charset="0"/>
                <a:ea typeface="Tahoma" pitchFamily="34" charset="0"/>
                <a:cs typeface="Tahoma" pitchFamily="34" charset="0"/>
              </a:rPr>
              <a:t>sus resultados en la Cuenta </a:t>
            </a:r>
            <a:r>
              <a:rPr lang="es-MX" sz="2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Pública.</a:t>
            </a:r>
            <a:endParaRPr lang="es-MX" sz="2100" dirty="0">
              <a:solidFill>
                <a:srgbClr val="00204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 algn="just">
              <a:lnSpc>
                <a:spcPct val="130000"/>
              </a:lnSpc>
              <a:buFont typeface="Arial" pitchFamily="34" charset="0"/>
              <a:buChar char="•"/>
            </a:pPr>
            <a:endParaRPr lang="es-MX" sz="21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9625841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Tema de Office">
  <a:themeElements>
    <a:clrScheme name="ASF_1">
      <a:dk1>
        <a:srgbClr val="00204E"/>
      </a:dk1>
      <a:lt1>
        <a:sysClr val="window" lastClr="FFFFFF"/>
      </a:lt1>
      <a:dk2>
        <a:srgbClr val="292929"/>
      </a:dk2>
      <a:lt2>
        <a:srgbClr val="EEECE1"/>
      </a:lt2>
      <a:accent1>
        <a:srgbClr val="00204E"/>
      </a:accent1>
      <a:accent2>
        <a:srgbClr val="002F74"/>
      </a:accent2>
      <a:accent3>
        <a:srgbClr val="9C2A29"/>
      </a:accent3>
      <a:accent4>
        <a:srgbClr val="B93131"/>
      </a:accent4>
      <a:accent5>
        <a:srgbClr val="0C6B4D"/>
      </a:accent5>
      <a:accent6>
        <a:srgbClr val="09533C"/>
      </a:accent6>
      <a:hlink>
        <a:srgbClr val="0000FF"/>
      </a:hlink>
      <a:folHlink>
        <a:srgbClr val="800080"/>
      </a:folHlink>
    </a:clrScheme>
    <a:fontScheme name="ASF_1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11">
  <a:themeElements>
    <a:clrScheme name="ASF_1">
      <a:dk1>
        <a:srgbClr val="00204E"/>
      </a:dk1>
      <a:lt1>
        <a:sysClr val="window" lastClr="FFFFFF"/>
      </a:lt1>
      <a:dk2>
        <a:srgbClr val="292929"/>
      </a:dk2>
      <a:lt2>
        <a:srgbClr val="EEECE1"/>
      </a:lt2>
      <a:accent1>
        <a:srgbClr val="00204E"/>
      </a:accent1>
      <a:accent2>
        <a:srgbClr val="002F74"/>
      </a:accent2>
      <a:accent3>
        <a:srgbClr val="9C2A29"/>
      </a:accent3>
      <a:accent4>
        <a:srgbClr val="B93131"/>
      </a:accent4>
      <a:accent5>
        <a:srgbClr val="0C6B4D"/>
      </a:accent5>
      <a:accent6>
        <a:srgbClr val="09533C"/>
      </a:accent6>
      <a:hlink>
        <a:srgbClr val="0000FF"/>
      </a:hlink>
      <a:folHlink>
        <a:srgbClr val="800080"/>
      </a:folHlink>
    </a:clrScheme>
    <a:fontScheme name="ASF_1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ASF_1">
    <a:dk1>
      <a:srgbClr val="00204E"/>
    </a:dk1>
    <a:lt1>
      <a:sysClr val="window" lastClr="FFFFFF"/>
    </a:lt1>
    <a:dk2>
      <a:srgbClr val="292929"/>
    </a:dk2>
    <a:lt2>
      <a:srgbClr val="EEECE1"/>
    </a:lt2>
    <a:accent1>
      <a:srgbClr val="00204E"/>
    </a:accent1>
    <a:accent2>
      <a:srgbClr val="002F74"/>
    </a:accent2>
    <a:accent3>
      <a:srgbClr val="9C2A29"/>
    </a:accent3>
    <a:accent4>
      <a:srgbClr val="B93131"/>
    </a:accent4>
    <a:accent5>
      <a:srgbClr val="0C6B4D"/>
    </a:accent5>
    <a:accent6>
      <a:srgbClr val="09533C"/>
    </a:accent6>
    <a:hlink>
      <a:srgbClr val="0000FF"/>
    </a:hlink>
    <a:folHlink>
      <a:srgbClr val="800080"/>
    </a:folHlink>
  </a:clrScheme>
  <a:fontScheme name="ASF_1">
    <a:majorFont>
      <a:latin typeface="Arial Black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ASF_1">
    <a:dk1>
      <a:srgbClr val="00204E"/>
    </a:dk1>
    <a:lt1>
      <a:sysClr val="window" lastClr="FFFFFF"/>
    </a:lt1>
    <a:dk2>
      <a:srgbClr val="292929"/>
    </a:dk2>
    <a:lt2>
      <a:srgbClr val="EEECE1"/>
    </a:lt2>
    <a:accent1>
      <a:srgbClr val="00204E"/>
    </a:accent1>
    <a:accent2>
      <a:srgbClr val="002F74"/>
    </a:accent2>
    <a:accent3>
      <a:srgbClr val="9C2A29"/>
    </a:accent3>
    <a:accent4>
      <a:srgbClr val="B93131"/>
    </a:accent4>
    <a:accent5>
      <a:srgbClr val="0C6B4D"/>
    </a:accent5>
    <a:accent6>
      <a:srgbClr val="09533C"/>
    </a:accent6>
    <a:hlink>
      <a:srgbClr val="0000FF"/>
    </a:hlink>
    <a:folHlink>
      <a:srgbClr val="800080"/>
    </a:folHlink>
  </a:clrScheme>
  <a:fontScheme name="ASF_1">
    <a:majorFont>
      <a:latin typeface="Arial Black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ASF_1">
    <a:dk1>
      <a:srgbClr val="00204E"/>
    </a:dk1>
    <a:lt1>
      <a:sysClr val="window" lastClr="FFFFFF"/>
    </a:lt1>
    <a:dk2>
      <a:srgbClr val="292929"/>
    </a:dk2>
    <a:lt2>
      <a:srgbClr val="EEECE1"/>
    </a:lt2>
    <a:accent1>
      <a:srgbClr val="00204E"/>
    </a:accent1>
    <a:accent2>
      <a:srgbClr val="002F74"/>
    </a:accent2>
    <a:accent3>
      <a:srgbClr val="9C2A29"/>
    </a:accent3>
    <a:accent4>
      <a:srgbClr val="B93131"/>
    </a:accent4>
    <a:accent5>
      <a:srgbClr val="0C6B4D"/>
    </a:accent5>
    <a:accent6>
      <a:srgbClr val="09533C"/>
    </a:accent6>
    <a:hlink>
      <a:srgbClr val="0000FF"/>
    </a:hlink>
    <a:folHlink>
      <a:srgbClr val="800080"/>
    </a:folHlink>
  </a:clrScheme>
  <a:fontScheme name="ASF_1">
    <a:majorFont>
      <a:latin typeface="Arial Black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ASF_1">
    <a:dk1>
      <a:srgbClr val="00204E"/>
    </a:dk1>
    <a:lt1>
      <a:sysClr val="window" lastClr="FFFFFF"/>
    </a:lt1>
    <a:dk2>
      <a:srgbClr val="292929"/>
    </a:dk2>
    <a:lt2>
      <a:srgbClr val="EEECE1"/>
    </a:lt2>
    <a:accent1>
      <a:srgbClr val="00204E"/>
    </a:accent1>
    <a:accent2>
      <a:srgbClr val="002F74"/>
    </a:accent2>
    <a:accent3>
      <a:srgbClr val="9C2A29"/>
    </a:accent3>
    <a:accent4>
      <a:srgbClr val="B93131"/>
    </a:accent4>
    <a:accent5>
      <a:srgbClr val="0C6B4D"/>
    </a:accent5>
    <a:accent6>
      <a:srgbClr val="09533C"/>
    </a:accent6>
    <a:hlink>
      <a:srgbClr val="0000FF"/>
    </a:hlink>
    <a:folHlink>
      <a:srgbClr val="800080"/>
    </a:folHlink>
  </a:clrScheme>
  <a:fontScheme name="ASF_1">
    <a:majorFont>
      <a:latin typeface="Arial Black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ASF_1">
    <a:dk1>
      <a:srgbClr val="00204E"/>
    </a:dk1>
    <a:lt1>
      <a:sysClr val="window" lastClr="FFFFFF"/>
    </a:lt1>
    <a:dk2>
      <a:srgbClr val="292929"/>
    </a:dk2>
    <a:lt2>
      <a:srgbClr val="EEECE1"/>
    </a:lt2>
    <a:accent1>
      <a:srgbClr val="00204E"/>
    </a:accent1>
    <a:accent2>
      <a:srgbClr val="002F74"/>
    </a:accent2>
    <a:accent3>
      <a:srgbClr val="9C2A29"/>
    </a:accent3>
    <a:accent4>
      <a:srgbClr val="B93131"/>
    </a:accent4>
    <a:accent5>
      <a:srgbClr val="0C6B4D"/>
    </a:accent5>
    <a:accent6>
      <a:srgbClr val="09533C"/>
    </a:accent6>
    <a:hlink>
      <a:srgbClr val="0000FF"/>
    </a:hlink>
    <a:folHlink>
      <a:srgbClr val="800080"/>
    </a:folHlink>
  </a:clrScheme>
  <a:fontScheme name="ASF_1">
    <a:majorFont>
      <a:latin typeface="Arial Black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TANIA</Template>
  <TotalTime>26045</TotalTime>
  <Words>1855</Words>
  <Application>Microsoft Office PowerPoint</Application>
  <PresentationFormat>Presentación en pantalla (4:3)</PresentationFormat>
  <Paragraphs>365</Paragraphs>
  <Slides>44</Slides>
  <Notes>42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44</vt:i4>
      </vt:variant>
    </vt:vector>
  </HeadingPairs>
  <TitlesOfParts>
    <vt:vector size="46" baseType="lpstr">
      <vt:lpstr>2_Tema de Office</vt:lpstr>
      <vt:lpstr>Tema11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Diapositiva 41</vt:lpstr>
      <vt:lpstr>Diapositiva 42</vt:lpstr>
      <vt:lpstr>Diapositiva 43</vt:lpstr>
      <vt:lpstr>Diapositiva 44</vt:lpstr>
    </vt:vector>
  </TitlesOfParts>
  <Company>Auditoría Superior de la Federación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Dirección General de Sistemas</dc:creator>
  <cp:lastModifiedBy>Dirección General de Sistemas</cp:lastModifiedBy>
  <cp:revision>2995</cp:revision>
  <cp:lastPrinted>2012-12-04T23:44:26Z</cp:lastPrinted>
  <dcterms:created xsi:type="dcterms:W3CDTF">2011-01-27T18:51:55Z</dcterms:created>
  <dcterms:modified xsi:type="dcterms:W3CDTF">2013-03-14T23:13:42Z</dcterms:modified>
</cp:coreProperties>
</file>