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2"/>
  </p:notesMasterIdLst>
  <p:handoutMasterIdLst>
    <p:handoutMasterId r:id="rId33"/>
  </p:handoutMasterIdLst>
  <p:sldIdLst>
    <p:sldId id="381" r:id="rId2"/>
    <p:sldId id="266" r:id="rId3"/>
    <p:sldId id="269" r:id="rId4"/>
    <p:sldId id="563" r:id="rId5"/>
    <p:sldId id="428" r:id="rId6"/>
    <p:sldId id="562" r:id="rId7"/>
    <p:sldId id="431" r:id="rId8"/>
    <p:sldId id="432" r:id="rId9"/>
    <p:sldId id="530" r:id="rId10"/>
    <p:sldId id="300" r:id="rId11"/>
    <p:sldId id="302" r:id="rId12"/>
    <p:sldId id="312" r:id="rId13"/>
    <p:sldId id="443" r:id="rId14"/>
    <p:sldId id="444" r:id="rId15"/>
    <p:sldId id="445" r:id="rId16"/>
    <p:sldId id="524" r:id="rId17"/>
    <p:sldId id="547" r:id="rId18"/>
    <p:sldId id="573" r:id="rId19"/>
    <p:sldId id="564" r:id="rId20"/>
    <p:sldId id="565" r:id="rId21"/>
    <p:sldId id="566" r:id="rId22"/>
    <p:sldId id="567" r:id="rId23"/>
    <p:sldId id="568" r:id="rId24"/>
    <p:sldId id="574" r:id="rId25"/>
    <p:sldId id="569" r:id="rId26"/>
    <p:sldId id="570" r:id="rId27"/>
    <p:sldId id="571" r:id="rId28"/>
    <p:sldId id="572" r:id="rId29"/>
    <p:sldId id="575" r:id="rId30"/>
    <p:sldId id="560" r:id="rId31"/>
  </p:sldIdLst>
  <p:sldSz cx="9144000" cy="6858000" type="screen4x3"/>
  <p:notesSz cx="6881813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33"/>
    <a:srgbClr val="FFCC00"/>
    <a:srgbClr val="1F497D"/>
    <a:srgbClr val="004CBA"/>
    <a:srgbClr val="DBE5F1"/>
    <a:srgbClr val="C7C7C7"/>
    <a:srgbClr val="B2B2B2"/>
    <a:srgbClr val="F81B89"/>
    <a:srgbClr val="865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47" autoAdjust="0"/>
    <p:restoredTop sz="94494" autoAdjust="0"/>
  </p:normalViewPr>
  <p:slideViewPr>
    <p:cSldViewPr snapToObjects="1">
      <p:cViewPr>
        <p:scale>
          <a:sx n="75" d="100"/>
          <a:sy n="75" d="100"/>
        </p:scale>
        <p:origin x="-2874" y="-774"/>
      </p:cViewPr>
      <p:guideLst>
        <p:guide orient="horz" pos="3793"/>
        <p:guide orient="horz" pos="1480"/>
        <p:guide orient="horz" pos="4110"/>
        <p:guide pos="2880"/>
        <p:guide pos="249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2"/>
    </p:cViewPr>
  </p:sorterViewPr>
  <p:notesViewPr>
    <p:cSldViewPr snapToObjects="1">
      <p:cViewPr varScale="1">
        <p:scale>
          <a:sx n="53" d="100"/>
          <a:sy n="53" d="100"/>
        </p:scale>
        <p:origin x="-2868" y="-90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4377EC-E7A9-421F-90BE-07F07D890291}" type="datetimeFigureOut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2C4268-6A3D-415E-AEC3-8573F28C59F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1716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8DAE46-A58A-4BA3-8395-FB122CD7465B}" type="datetimeFigureOut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MX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416427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08822C-92F3-4A81-935F-C5598342C51A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745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177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824813-A553-47B0-B3A5-2B84388D086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9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1BBD57-FD99-4BB2-B014-6AE7D9ADDEE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40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E8A556-A12F-42A2-9EA9-72C65750FD8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41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F30A80D-1287-4B86-8308-794B60F95E3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75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9F226D-4B16-488C-939D-1FBFC9B9327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42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B3BA720-5477-4F2F-9D51-91EBF902150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34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00B8D9-EEFE-4FA2-ACF6-B103EEFAA46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50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59B46C-4074-4F4C-9B33-7B76B7F2762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51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BFD6F2-AB40-4D51-B53E-155AE9C6332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18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FC6EBC-D5C1-4244-A704-8DF24C83BECB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54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31418A-C004-467F-AB91-8BCFD16BE15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60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66117F-9E88-40CC-BE16-BFF37AB1B47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76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E437A3-A6A0-4819-8863-928607C49A2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76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E437A3-A6A0-4819-8863-928607C49A2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78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F1C47F-6F28-480B-8606-9018475EDAA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79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C957F59-70C8-499D-A398-850FAD68A9B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45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11C53F-461D-4BE1-B651-C372098E2FE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08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058E57-2724-4F92-94A6-BFD30BA7D3B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34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00B8D9-EEFE-4FA2-ACF6-B103EEFAA46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FAEBDC-4FB6-4F3C-BCE7-99E7C906D841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579856-0F9A-4E0E-9CC7-7A98A979FA7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198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54B568-362E-4AF8-AE3E-5ED592A962C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3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FEE1A1-1AC2-4B92-B990-2C95A91432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61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6F326-C886-42F4-8D24-B02B6EA81CA1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D173-D806-4AD0-9A72-170769F8244F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454B0-8161-409E-9BE7-35C672106F1E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572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617B3-64A0-435A-A3A0-D8F655602427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6065-D861-4D2A-9168-04E747338CE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998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33823-A7E3-4F6E-9F57-CB7336B01D5E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2A25-53C1-42D6-B3CB-797794CB9F2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594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C408D-C82A-4B76-B82C-619B06E0433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F3A4-1C88-4E47-829A-4375EFA38D9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977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C5C8-C878-4FC5-AC90-0C82121D32AB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1766E-EFC6-44B3-B002-852667FEB004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900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4410-F4D1-4C63-B242-AACDB251BD77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3E2D6-C90C-406B-B49C-5E6CA739C1B5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7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6B0F-CC56-48CE-8E1F-02D574BBD1B6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3EF35-DA26-44AB-AE1F-D9565DA85831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681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4678-260C-4C7D-AE2B-6B3B14D1B5F5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D7AB9-04FD-48D7-87BD-8AFC5D4A38D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769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2F709-85FF-4169-A4F4-ADCE2CF9ECB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D7C9B-E199-4C63-8341-F28B340E478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707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FD79-0E20-41E9-AB3D-BE7380BDF79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C3F77-50FC-43C3-AB50-33C3FE340088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190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7CA2D-A641-4D40-B77E-6507E332E04B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575CD-CEB8-4F50-AC87-B7D9D9970EA2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645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987B66-EBC9-45BD-888F-5D6A93F0E56F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41A92C-6924-492B-B151-39357577ED0A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oleObject" Target="../embeddings/Microsoft_Excel_97-2003_Worksheet1.xls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ntralinea.info/contraluz/?list=12&amp;page=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pic>
        <p:nvPicPr>
          <p:cNvPr id="2054" name="2 Imagen" descr="color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13" y="382588"/>
            <a:ext cx="2673455" cy="15552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6 Marcador de número de diapositiva"/>
          <p:cNvSpPr txBox="1">
            <a:spLocks/>
          </p:cNvSpPr>
          <p:nvPr/>
        </p:nvSpPr>
        <p:spPr bwMode="auto">
          <a:xfrm>
            <a:off x="8153400" y="6572250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608BFF8-1E0F-49D0-96E8-33DDF17C2016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716020" y="3802905"/>
            <a:ext cx="4213235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Auditorías de desempeño a los programas alimentarios</a:t>
            </a:r>
            <a:endParaRPr lang="es-MX" sz="2800" b="1" dirty="0">
              <a:solidFill>
                <a:sysClr val="windowText" lastClr="000000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21506" name="Picture 2" descr="http://ts3.mm.bing.net/th?id=H.4523709680781750&amp;pid=1.7&amp;w=228&amp;h=149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43180"/>
            <a:ext cx="3834160" cy="301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www.elciudadano.cl/wp-content/uploads/2010/09/niños-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420" y="2132820"/>
            <a:ext cx="3755218" cy="34955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48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8C87D16D-BB68-4C32-8AB3-702AB1719022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89" name="8 Rectángulo"/>
          <p:cNvSpPr>
            <a:spLocks noChangeArrowheads="1"/>
          </p:cNvSpPr>
          <p:nvPr/>
        </p:nvSpPr>
        <p:spPr bwMode="auto">
          <a:xfrm>
            <a:off x="285720" y="1138238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CONEVAL</a:t>
            </a:r>
            <a:r>
              <a:rPr lang="es-ES" sz="2000" dirty="0">
                <a:cs typeface="Arial" charset="0"/>
              </a:rPr>
              <a:t>: </a:t>
            </a:r>
            <a:endParaRPr lang="es-MX" sz="2000" dirty="0">
              <a:latin typeface="Calibri" pitchFamily="34" charset="0"/>
            </a:endParaRPr>
          </a:p>
        </p:txBody>
      </p:sp>
      <p:graphicFrame>
        <p:nvGraphicFramePr>
          <p:cNvPr id="20493" name="6 Gráfico"/>
          <p:cNvGraphicFramePr>
            <a:graphicFrameLocks/>
          </p:cNvGraphicFramePr>
          <p:nvPr/>
        </p:nvGraphicFramePr>
        <p:xfrm>
          <a:off x="395288" y="2133600"/>
          <a:ext cx="3763962" cy="349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5" r:id="rId5" imgW="3761558" imgH="3493311" progId="Excel.Sheet.8">
                  <p:embed/>
                </p:oleObj>
              </mc:Choice>
              <mc:Fallback>
                <p:oleObj r:id="rId5" imgW="3761558" imgH="3493311" progId="Excel.Sheet.8">
                  <p:embed/>
                  <p:pic>
                    <p:nvPicPr>
                      <p:cNvPr id="0" name="Picture 11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133600"/>
                        <a:ext cx="3763962" cy="3494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2916238" y="2806700"/>
            <a:ext cx="719137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b="1" dirty="0">
                <a:latin typeface="+mn-lt"/>
              </a:rPr>
              <a:t>45.1%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De 2005 a 2011, el valor de la canasta </a:t>
            </a:r>
            <a:r>
              <a:rPr lang="es-MX" sz="2000" b="1" dirty="0" err="1">
                <a:latin typeface="Arial Narrow" pitchFamily="34" charset="0"/>
                <a:cs typeface="Arial" pitchFamily="34" charset="0"/>
              </a:rPr>
              <a:t>ali-mentaria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 rural pasó de $492.6 mensuales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$723.3; en el ámbito urbano pasó de $711.5 a $1,030.2.</a:t>
            </a:r>
          </a:p>
        </p:txBody>
      </p:sp>
      <p:sp>
        <p:nvSpPr>
          <p:cNvPr id="15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Social</a:t>
            </a:r>
            <a:r>
              <a:rPr lang="es-ES" sz="1100" dirty="0">
                <a:latin typeface="Arial Narrow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29 Tabla"/>
          <p:cNvGraphicFramePr>
            <a:graphicFrameLocks noGrp="1"/>
          </p:cNvGraphicFramePr>
          <p:nvPr/>
        </p:nvGraphicFramePr>
        <p:xfrm>
          <a:off x="395288" y="2133600"/>
          <a:ext cx="3756025" cy="3495677"/>
        </p:xfrm>
        <a:graphic>
          <a:graphicData uri="http://schemas.openxmlformats.org/drawingml/2006/table">
            <a:tbl>
              <a:tblPr/>
              <a:tblGrid>
                <a:gridCol w="1152525"/>
                <a:gridCol w="827087"/>
                <a:gridCol w="896938"/>
                <a:gridCol w="879475"/>
              </a:tblGrid>
              <a:tr h="7810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POBLACIÓN POR NIVEL DE INGRESOS, 2008-2010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(Millones de personas)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Tipo de ingreso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2008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Variación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109.6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112.6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3.7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Inferior a la LB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53.7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58.5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4.8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Inferior a la LBM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18.4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21.8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3.4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572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LB: Línea de bienestar.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LMB: Línea mínima de bienestar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3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9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95A386A9-94AF-48B9-9579-E81DAF7EC56E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De 2008 a 2010, el porcentaje de pobla-ción que dispuso de ingresos inferiores a la línea de bienestar pasó de 49.0% a 52.0%, y con ingresos menores a la línea de bienestar mínimo, de 16.7% a 19.4%.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3" name="8 Rectángulo"/>
          <p:cNvSpPr>
            <a:spLocks noChangeArrowheads="1"/>
          </p:cNvSpPr>
          <p:nvPr/>
        </p:nvSpPr>
        <p:spPr bwMode="auto">
          <a:xfrm>
            <a:off x="285720" y="1138238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CONEVAL</a:t>
            </a:r>
            <a:r>
              <a:rPr lang="es-ES" sz="2000" dirty="0">
                <a:cs typeface="Arial" charset="0"/>
              </a:rPr>
              <a:t>: </a:t>
            </a:r>
            <a:endParaRPr lang="es-MX" sz="2000" dirty="0">
              <a:latin typeface="Calibri" pitchFamily="34" charset="0"/>
            </a:endParaRPr>
          </a:p>
        </p:txBody>
      </p:sp>
      <p:sp>
        <p:nvSpPr>
          <p:cNvPr id="15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De acuerdo con el Consejo Nacional de Evaluación de la Política de Desarrollo Social</a:t>
            </a:r>
            <a:r>
              <a:rPr lang="es-ES" sz="1100" dirty="0">
                <a:latin typeface="Arial Narrow" pitchFamily="34" charset="0"/>
              </a:rPr>
              <a:t> (CONEVAL)</a:t>
            </a:r>
            <a:r>
              <a:rPr lang="es-MX" sz="1100" dirty="0">
                <a:latin typeface="Arial Narrow" pitchFamily="34" charset="0"/>
              </a:rPr>
              <a:t>, la línea de bienestar se define como la suma del costo de la canasta alimentaria más la no alimentaria, y la de bienestar mínimo como el costo de la canasta alimentaria.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427538" y="5059363"/>
            <a:ext cx="4249737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II. Política pública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\\M3cmartinez\presentación\pobreza\107-niños_comien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2133600"/>
            <a:ext cx="37576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63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877F835D-00FD-4E53-B09B-4398C8CE3BD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633" name="8 Rectángulo"/>
          <p:cNvSpPr>
            <a:spLocks noChangeArrowheads="1"/>
          </p:cNvSpPr>
          <p:nvPr/>
        </p:nvSpPr>
        <p:spPr bwMode="auto">
          <a:xfrm>
            <a:off x="275208" y="1131888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>
                <a:latin typeface="Arial Narrow" pitchFamily="34" charset="0"/>
                <a:cs typeface="Arial" charset="0"/>
              </a:rPr>
              <a:t>CPEUM, art. 4°: </a:t>
            </a:r>
            <a:endParaRPr lang="es-MX" sz="2000" b="1">
              <a:latin typeface="Arial Narrow" pitchFamily="34" charset="0"/>
              <a:cs typeface="Arial" charset="0"/>
            </a:endParaRPr>
          </a:p>
        </p:txBody>
      </p:sp>
      <p:sp>
        <p:nvSpPr>
          <p:cNvPr id="26635" name="9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>
                <a:latin typeface="Arial" charset="0"/>
                <a:cs typeface="Arial" charset="0"/>
              </a:rPr>
              <a:t>Mandato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Toda persona tiene derecho a la </a:t>
            </a:r>
            <a:r>
              <a:rPr lang="es-MX" sz="2000" b="1" dirty="0" err="1">
                <a:latin typeface="Arial Narrow" pitchFamily="34" charset="0"/>
              </a:rPr>
              <a:t>alimen-tación</a:t>
            </a:r>
            <a:r>
              <a:rPr lang="es-MX" sz="2000" b="1" dirty="0">
                <a:latin typeface="Arial Narrow" pitchFamily="34" charset="0"/>
              </a:rPr>
              <a:t> nutritiva, suficiente y de calidad. El Estado lo garantizará.</a:t>
            </a:r>
          </a:p>
        </p:txBody>
      </p:sp>
      <p:sp>
        <p:nvSpPr>
          <p:cNvPr id="13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CPEUM: Constitución Política de los Estados Unidos Mexicanos.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56025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65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3A4505F-CEEF-4AA0-8B59-6198BCCAAFD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659" name="9 CuadroTexto"/>
          <p:cNvSpPr txBox="1">
            <a:spLocks noChangeArrowheads="1"/>
          </p:cNvSpPr>
          <p:nvPr/>
        </p:nvSpPr>
        <p:spPr bwMode="auto">
          <a:xfrm>
            <a:off x="45005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  <a:p>
            <a:pPr algn="r"/>
            <a:r>
              <a:rPr lang="es-MX" sz="2000">
                <a:latin typeface="Arial" charset="0"/>
                <a:cs typeface="Arial" charset="0"/>
              </a:rPr>
              <a:t>Mandato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3" name="8 Rectángulo"/>
          <p:cNvSpPr>
            <a:spLocks noChangeArrowheads="1"/>
          </p:cNvSpPr>
          <p:nvPr/>
        </p:nvSpPr>
        <p:spPr bwMode="auto">
          <a:xfrm>
            <a:off x="285720" y="1138238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LGDS, art. 6°: 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La alimentación es uno de los derechos para el desarrollo social.</a:t>
            </a:r>
          </a:p>
        </p:txBody>
      </p:sp>
      <p:sp>
        <p:nvSpPr>
          <p:cNvPr id="18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Social.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419" y="2132819"/>
            <a:ext cx="3746625" cy="34831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68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F38C7C37-8031-400C-A13F-C92EBCD0576C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1" name="8 Rectángulo"/>
          <p:cNvSpPr>
            <a:spLocks noChangeArrowheads="1"/>
          </p:cNvSpPr>
          <p:nvPr/>
        </p:nvSpPr>
        <p:spPr bwMode="auto">
          <a:xfrm>
            <a:off x="179390" y="1144588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8900" algn="just"/>
            <a:r>
              <a:rPr lang="es-ES" sz="2000" b="1" dirty="0">
                <a:latin typeface="Arial Narrow" pitchFamily="34" charset="0"/>
                <a:cs typeface="Arial" charset="0"/>
              </a:rPr>
              <a:t>PND 2007-2012: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28683" name="9 CuadroTexto"/>
          <p:cNvSpPr txBox="1">
            <a:spLocks noChangeArrowheads="1"/>
          </p:cNvSpPr>
          <p:nvPr/>
        </p:nvSpPr>
        <p:spPr bwMode="auto">
          <a:xfrm>
            <a:off x="4500563" y="87313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Reducir significativamente el número de mexicanos en condiciones de </a:t>
            </a:r>
            <a:r>
              <a:rPr lang="es-MX" sz="2000" b="1" dirty="0" smtClean="0">
                <a:latin typeface="Arial Narrow" pitchFamily="34" charset="0"/>
              </a:rPr>
              <a:t>pobreza.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8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PND: Plan Nacional de Desarrollo.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imagesCA4MIKF8.jpg"/>
          <p:cNvPicPr>
            <a:picLocks noChangeAspect="1"/>
          </p:cNvPicPr>
          <p:nvPr/>
        </p:nvPicPr>
        <p:blipFill>
          <a:blip r:embed="rId3" cstate="print"/>
          <a:srcRect t="10434" b="6096"/>
          <a:stretch>
            <a:fillRect/>
          </a:stretch>
        </p:blipFill>
        <p:spPr>
          <a:xfrm>
            <a:off x="395520" y="2132820"/>
            <a:ext cx="3744680" cy="35059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47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C8B2B0F6-1CF9-4FB3-B127-7F8AE8A0817E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2476" name="11 Rectángulo"/>
          <p:cNvSpPr>
            <a:spLocks noChangeArrowheads="1"/>
          </p:cNvSpPr>
          <p:nvPr/>
        </p:nvSpPr>
        <p:spPr bwMode="auto">
          <a:xfrm>
            <a:off x="275208" y="1143000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PND 2007-2012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:</a:t>
            </a:r>
          </a:p>
        </p:txBody>
      </p:sp>
      <p:sp>
        <p:nvSpPr>
          <p:cNvPr id="62478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>
                <a:latin typeface="Arial" charset="0"/>
                <a:cs typeface="Arial" charset="0"/>
              </a:rPr>
              <a:t>Estrategia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Tahoma" pitchFamily="34" charset="0"/>
              </a:rPr>
              <a:t>Llevar a cabo una política alimentaria in-</a:t>
            </a:r>
            <a:r>
              <a:rPr lang="es-MX" sz="2000" b="1" dirty="0" err="1">
                <a:latin typeface="Arial Narrow" pitchFamily="34" charset="0"/>
                <a:cs typeface="Tahoma" pitchFamily="34" charset="0"/>
              </a:rPr>
              <a:t>tegral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 que permita mejorar la nutrición de las personas en situación de pobreza.</a:t>
            </a:r>
          </a:p>
        </p:txBody>
      </p:sp>
    </p:spTree>
    <p:extLst>
      <p:ext uri="{BB962C8B-B14F-4D97-AF65-F5344CB8AC3E}">
        <p14:creationId xmlns:p14="http://schemas.microsoft.com/office/powerpoint/2010/main" val="143873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158386"/>
              </p:ext>
            </p:extLst>
          </p:nvPr>
        </p:nvGraphicFramePr>
        <p:xfrm>
          <a:off x="395421" y="2132821"/>
          <a:ext cx="3762656" cy="3505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371"/>
                <a:gridCol w="1458285"/>
              </a:tblGrid>
              <a:tr h="72032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PROGRAMAS SOCIALES PARA LA ATENCIÓN </a:t>
                      </a:r>
                    </a:p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DE LA POLÍTICA ALIMENTARIA, 2010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</a:tr>
              <a:tr h="463756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bg1"/>
                          </a:solidFill>
                        </a:rPr>
                        <a:t>Programa</a:t>
                      </a:r>
                      <a:endParaRPr lang="es-MX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bg1"/>
                          </a:solidFill>
                        </a:rPr>
                        <a:t>Presupuesto</a:t>
                      </a:r>
                    </a:p>
                    <a:p>
                      <a:pPr algn="ctr"/>
                      <a:r>
                        <a:rPr lang="es-MX" sz="1200" b="1" dirty="0" smtClean="0">
                          <a:solidFill>
                            <a:schemeClr val="bg1"/>
                          </a:solidFill>
                        </a:rPr>
                        <a:t>(Millones</a:t>
                      </a:r>
                      <a:r>
                        <a:rPr lang="es-MX" sz="1200" b="1" baseline="0" dirty="0" smtClean="0">
                          <a:solidFill>
                            <a:schemeClr val="bg1"/>
                          </a:solidFill>
                        </a:rPr>
                        <a:t> de pesos)</a:t>
                      </a:r>
                      <a:endParaRPr lang="es-MX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</a:tr>
              <a:tr h="518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Programa de Abasto Social de Leche (PASL)</a:t>
                      </a:r>
                      <a:endParaRPr lang="es-MX" sz="12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4,422.2</a:t>
                      </a:r>
                      <a:endParaRPr lang="en-US" sz="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014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Programa de Abasto Rural (PAR)</a:t>
                      </a:r>
                      <a:endParaRPr lang="es-MX" sz="12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19,234.1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6229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Programa de Desarrollo Humano Oportunidades (PDHO)</a:t>
                      </a:r>
                      <a:endParaRPr lang="es-MX" sz="12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31,083.4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2591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Programa de Apoyo Alimentario (PAL)</a:t>
                      </a:r>
                      <a:endParaRPr lang="es-MX" sz="12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3,545.9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169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Total</a:t>
                      </a:r>
                      <a:endParaRPr lang="es-MX" sz="12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58,285.6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704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8C0D6C35-555F-473E-86D3-53D01C1C811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710" name="8 Rectángulo"/>
          <p:cNvSpPr>
            <a:spLocks noChangeArrowheads="1"/>
          </p:cNvSpPr>
          <p:nvPr/>
        </p:nvSpPr>
        <p:spPr bwMode="auto">
          <a:xfrm>
            <a:off x="276226" y="1139825"/>
            <a:ext cx="85582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1588" algn="just"/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Para atender la política 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alimentaria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integral 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que permita mejorar la nutrición de las personas en situación de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pobreza:</a:t>
            </a:r>
            <a:endParaRPr lang="es-MX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En los últimos años el Gobierno Federal ha operado 4 programas alimentarios.</a:t>
            </a:r>
            <a:endParaRPr lang="es-MX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11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 smtClean="0">
                <a:latin typeface="Arial" charset="0"/>
                <a:cs typeface="Arial" charset="0"/>
              </a:rPr>
              <a:t>Programático-presupuestal</a:t>
            </a:r>
            <a:endParaRPr lang="es-MX" sz="20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2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3492000" y="4824000"/>
            <a:ext cx="5567371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Programa de Abasto Social de Leche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(PASL)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7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s3.mm.bing.net/th?id=H.4647529284568158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71" y="2132819"/>
            <a:ext cx="3767694" cy="349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1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3473AC5-AF50-4928-AB44-02ABEC6232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En 1961 la CEIMSA se transformó en </a:t>
            </a:r>
            <a:r>
              <a:rPr lang="es-MX" sz="2000" b="1" spc="-100" dirty="0" smtClean="0">
                <a:latin typeface="Arial Narrow" pitchFamily="34" charset="0"/>
                <a:cs typeface="Tahoma" pitchFamily="34" charset="0"/>
              </a:rPr>
              <a:t>CONASUPO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, sectorizada en la Secretaría de Comercio y Fomento Industrial, 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para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operar 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el Programa de Leche </a:t>
            </a:r>
            <a:r>
              <a:rPr lang="es-MX" sz="2000" b="1" dirty="0" err="1" smtClean="0">
                <a:latin typeface="Arial Narrow" pitchFamily="34" charset="0"/>
                <a:cs typeface="Tahoma" pitchFamily="34" charset="0"/>
              </a:rPr>
              <a:t>Reconsti-tuida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; en 1972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cambió su razón 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social por la de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LICONSA.</a:t>
            </a:r>
            <a:endParaRPr lang="es-MX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21517" name="8 Rectángulo"/>
          <p:cNvSpPr>
            <a:spLocks noChangeArrowheads="1"/>
          </p:cNvSpPr>
          <p:nvPr/>
        </p:nvSpPr>
        <p:spPr bwMode="auto">
          <a:xfrm>
            <a:off x="288001" y="1139825"/>
            <a:ext cx="85321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latin typeface="Arial Narrow" pitchFamily="34" charset="0"/>
                <a:cs typeface="Arial" charset="0"/>
              </a:rPr>
              <a:t>En 1949, para atender la desnutrición, se creó la CEIMSA cuya misión fue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vender leche a precios accesibles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.</a:t>
            </a:r>
            <a:endParaRPr lang="es-ES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98000" y="5826750"/>
            <a:ext cx="792162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CEIMSA</a:t>
            </a:r>
            <a:r>
              <a:rPr lang="es-MX" sz="1100" dirty="0">
                <a:latin typeface="Arial Narrow" pitchFamily="34" charset="0"/>
              </a:rPr>
              <a:t>: Compañía Exportadora e Importadora Mexicana, S.A. </a:t>
            </a:r>
            <a:endParaRPr lang="es-MX" sz="1100" dirty="0" smtClean="0">
              <a:latin typeface="Arial Narrow" pitchFamily="34" charset="0"/>
            </a:endParaRPr>
          </a:p>
          <a:p>
            <a:pPr algn="just"/>
            <a:r>
              <a:rPr lang="es-MX" sz="1100" dirty="0" smtClean="0">
                <a:latin typeface="Arial Narrow" pitchFamily="34" charset="0"/>
              </a:rPr>
              <a:t>CONASUPO</a:t>
            </a:r>
            <a:r>
              <a:rPr lang="es-MX" sz="1100" dirty="0">
                <a:latin typeface="Arial Narrow" pitchFamily="34" charset="0"/>
              </a:rPr>
              <a:t>: Compañía Nacional de Subsistencias </a:t>
            </a:r>
            <a:r>
              <a:rPr lang="es-MX" sz="1100" dirty="0" smtClean="0">
                <a:latin typeface="Arial Narrow" pitchFamily="34" charset="0"/>
              </a:rPr>
              <a:t>Populares.</a:t>
            </a:r>
          </a:p>
          <a:p>
            <a:pPr algn="just"/>
            <a:r>
              <a:rPr lang="es-MX" sz="1100" dirty="0" smtClean="0">
                <a:latin typeface="Arial Narrow" pitchFamily="34" charset="0"/>
              </a:rPr>
              <a:t>LICONSA</a:t>
            </a:r>
            <a:r>
              <a:rPr lang="es-MX" sz="1100" dirty="0">
                <a:latin typeface="Arial Narrow" pitchFamily="34" charset="0"/>
              </a:rPr>
              <a:t>: Leche Industrializada CONASUPO, S.A.</a:t>
            </a:r>
            <a:endParaRPr lang="es-MX" sz="1100" dirty="0" smtClean="0">
              <a:latin typeface="Arial Narrow" pitchFamily="34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9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251520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Contenido</a:t>
            </a:r>
            <a:endParaRPr lang="es-ES" sz="22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80" name="6 Marcador de número de diapositiva"/>
          <p:cNvSpPr txBox="1">
            <a:spLocks/>
          </p:cNvSpPr>
          <p:nvPr/>
        </p:nvSpPr>
        <p:spPr bwMode="auto">
          <a:xfrm>
            <a:off x="8150225" y="6599238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CB2A981D-B3BA-4018-B0C5-B0F2A83F64BC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355976" y="3789040"/>
            <a:ext cx="449933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marL="355600" indent="-355600" algn="just" eaLnBrk="0" fontAlgn="auto" hangingPunct="0">
              <a:spcBef>
                <a:spcPts val="600"/>
              </a:spcBef>
              <a:spcAft>
                <a:spcPts val="600"/>
              </a:spcAft>
              <a:buFont typeface="Franklin Gothic Medium" pitchFamily="34" charset="0"/>
              <a:buAutoNum type="romanUcPeriod"/>
              <a:defRPr/>
            </a:pPr>
            <a:r>
              <a:rPr lang="es-MX" sz="2000" b="1" dirty="0">
                <a:latin typeface="Arial Narrow" pitchFamily="34" charset="0"/>
              </a:rPr>
              <a:t>Contexto</a:t>
            </a:r>
          </a:p>
          <a:p>
            <a:pPr marL="355600" indent="-355600" algn="just" eaLnBrk="0" fontAlgn="auto" hangingPunct="0">
              <a:spcBef>
                <a:spcPts val="600"/>
              </a:spcBef>
              <a:spcAft>
                <a:spcPts val="600"/>
              </a:spcAft>
              <a:buFont typeface="Franklin Gothic Medium" pitchFamily="34" charset="0"/>
              <a:buAutoNum type="romanUcPeriod"/>
              <a:defRPr/>
            </a:pPr>
            <a:r>
              <a:rPr lang="es-MX" sz="2000" b="1" dirty="0">
                <a:latin typeface="Arial Narrow" pitchFamily="34" charset="0"/>
              </a:rPr>
              <a:t>Política pública</a:t>
            </a:r>
          </a:p>
          <a:p>
            <a:pPr marL="355600" indent="-355600" algn="just" eaLnBrk="0" fontAlgn="auto" hangingPunct="0">
              <a:spcBef>
                <a:spcPts val="600"/>
              </a:spcBef>
              <a:spcAft>
                <a:spcPts val="600"/>
              </a:spcAft>
              <a:buFont typeface="Franklin Gothic Medium" pitchFamily="34" charset="0"/>
              <a:buAutoNum type="romanUcPeriod"/>
              <a:defRPr/>
            </a:pPr>
            <a:r>
              <a:rPr lang="es-MX" sz="2000" b="1" dirty="0" smtClean="0">
                <a:latin typeface="Arial Narrow" pitchFamily="34" charset="0"/>
              </a:rPr>
              <a:t>Resultados</a:t>
            </a:r>
          </a:p>
          <a:p>
            <a:pPr marL="355600" indent="-355600" algn="just" eaLnBrk="0" fontAlgn="auto" hangingPunct="0">
              <a:spcBef>
                <a:spcPts val="600"/>
              </a:spcBef>
              <a:spcAft>
                <a:spcPts val="600"/>
              </a:spcAft>
              <a:buFont typeface="Franklin Gothic Medium" pitchFamily="34" charset="0"/>
              <a:buAutoNum type="romanUcPeriod"/>
              <a:defRPr/>
            </a:pPr>
            <a:r>
              <a:rPr lang="es-MX" sz="2000" b="1" dirty="0" smtClean="0">
                <a:latin typeface="Arial Narrow" pitchFamily="34" charset="0"/>
              </a:rPr>
              <a:t>Consideraciones</a:t>
            </a:r>
          </a:p>
          <a:p>
            <a:pPr marL="355600" indent="-355600" algn="just" eaLnBrk="0" fontAlgn="auto" hangingPunct="0">
              <a:spcBef>
                <a:spcPts val="600"/>
              </a:spcBef>
              <a:spcAft>
                <a:spcPts val="600"/>
              </a:spcAft>
              <a:buFont typeface="Franklin Gothic Medium" pitchFamily="34" charset="0"/>
              <a:buAutoNum type="romanUcPeriod"/>
              <a:defRPr/>
            </a:pPr>
            <a:r>
              <a:rPr lang="es-MX" sz="2000" b="1" dirty="0" smtClean="0">
                <a:latin typeface="Arial Narrow" pitchFamily="34" charset="0"/>
              </a:rPr>
              <a:t>Cruzada Nacional Contra el Hambre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6 Imagen" descr="logoliconsa.jpg"/>
          <p:cNvPicPr>
            <a:picLocks noChangeAspect="1"/>
          </p:cNvPicPr>
          <p:nvPr/>
        </p:nvPicPr>
        <p:blipFill>
          <a:blip r:embed="rId3" cstate="print"/>
          <a:srcRect b="12628"/>
          <a:stretch>
            <a:fillRect/>
          </a:stretch>
        </p:blipFill>
        <p:spPr bwMode="auto">
          <a:xfrm>
            <a:off x="376518" y="2133600"/>
            <a:ext cx="3763682" cy="35052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9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8DAE356-4D84-4690-A362-793FA4FFA674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LICONSA se constituyó como una de las empresas coordinadas por la SEDESOL para asegurar que la leche llegara a la </a:t>
            </a:r>
            <a:r>
              <a:rPr lang="es-MX" sz="2000" b="1" dirty="0" err="1">
                <a:latin typeface="Arial Narrow" pitchFamily="34" charset="0"/>
                <a:cs typeface="Arial" pitchFamily="34" charset="0"/>
              </a:rPr>
              <a:t>po-blación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 más pobre y vulnerable del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país, mediante el Programa de Abasto Social de Leche.</a:t>
            </a:r>
            <a:endParaRPr lang="es-MX" sz="20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7901" name="11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2000" b="1" dirty="0">
                <a:latin typeface="Arial Narrow" pitchFamily="34" charset="0"/>
                <a:cs typeface="Arial" charset="0"/>
              </a:rPr>
              <a:t>DOF 1995: 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DOF: Diario Oficial de la Federación.</a:t>
            </a:r>
            <a:endParaRPr lang="es-ES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1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 descr="imag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20" y="2132821"/>
            <a:ext cx="3744680" cy="35059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92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584A265-634C-40F1-BAD0-3FC548384B16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Contribuir al desarrollo de capacidades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básicas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mejorando los niveles de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nutri-ción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la población en pobreza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patrimo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-nial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.</a:t>
            </a:r>
          </a:p>
        </p:txBody>
      </p:sp>
      <p:sp>
        <p:nvSpPr>
          <p:cNvPr id="38926" name="8 CuadroTexto"/>
          <p:cNvSpPr txBox="1">
            <a:spLocks noChangeArrowheads="1"/>
          </p:cNvSpPr>
          <p:nvPr/>
        </p:nvSpPr>
        <p:spPr bwMode="auto">
          <a:xfrm>
            <a:off x="4500563" y="115888"/>
            <a:ext cx="4321175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 smtClean="0">
                <a:latin typeface="Arial" charset="0"/>
                <a:cs typeface="Arial" charset="0"/>
              </a:rPr>
              <a:t>Objetivo</a:t>
            </a:r>
            <a:endParaRPr lang="es-MX" sz="2000" dirty="0">
              <a:latin typeface="Arial" charset="0"/>
              <a:cs typeface="Arial" charset="0"/>
            </a:endParaRPr>
          </a:p>
          <a:p>
            <a:pPr algn="r"/>
            <a:endParaRPr lang="es-MX" sz="2000" dirty="0">
              <a:latin typeface="Arial" charset="0"/>
              <a:cs typeface="Arial" charset="0"/>
            </a:endParaRPr>
          </a:p>
        </p:txBody>
      </p:sp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2000" b="1" dirty="0" smtClean="0">
                <a:latin typeface="Arial Narrow" pitchFamily="34" charset="0"/>
                <a:cs typeface="Arial" charset="0"/>
              </a:rPr>
              <a:t>RO del Programa de Abasto Social de Leche (PASL), 2010: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3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5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 descr="imagesCA2Q5O5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20" y="2132821"/>
            <a:ext cx="3744680" cy="35059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5" name="14 Imagen" descr="newsFileName_27964_licons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20" y="2132821"/>
            <a:ext cx="3744680" cy="35059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993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B61078F8-2014-49C9-8746-A023103AE204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Niñas y niños de 6 meses a 12 años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edad; mujeres de 13 a 15 años y de 45 a 59 años; mujeres en periodo de gestación o lactancia; enfermos crónicos y </a:t>
            </a:r>
            <a:r>
              <a:rPr lang="es-MX" sz="2000" b="1" spc="-100" dirty="0" smtClean="0">
                <a:latin typeface="Arial Narrow" pitchFamily="34" charset="0"/>
                <a:cs typeface="Arial" pitchFamily="34" charset="0"/>
              </a:rPr>
              <a:t>personas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con discapacidad mayores de 12 años, y adultos de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60 y más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años, en pobreza patrimonial.</a:t>
            </a:r>
            <a:endParaRPr lang="es-MX" sz="20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998" name="8 CuadroTexto"/>
          <p:cNvSpPr txBox="1">
            <a:spLocks noChangeArrowheads="1"/>
          </p:cNvSpPr>
          <p:nvPr/>
        </p:nvSpPr>
        <p:spPr bwMode="auto">
          <a:xfrm>
            <a:off x="4500563" y="115888"/>
            <a:ext cx="4321175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  <a:p>
            <a:pPr algn="r"/>
            <a:r>
              <a:rPr lang="es-MX" sz="2000">
                <a:latin typeface="Arial" charset="0"/>
                <a:cs typeface="Arial" charset="0"/>
              </a:rPr>
              <a:t>Población objetivo</a:t>
            </a:r>
          </a:p>
          <a:p>
            <a:pPr algn="r"/>
            <a:endParaRPr lang="es-MX" sz="2000">
              <a:latin typeface="Arial" charset="0"/>
              <a:cs typeface="Arial" charset="0"/>
            </a:endParaRPr>
          </a:p>
        </p:txBody>
      </p:sp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2000" b="1" dirty="0" smtClean="0">
                <a:latin typeface="Arial Narrow" pitchFamily="34" charset="0"/>
                <a:cs typeface="Arial" charset="0"/>
              </a:rPr>
              <a:t>RO del Programa de Abasto Social de Leche (PASL), 2010: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7" name="5 CuadroTexto"/>
          <p:cNvSpPr txBox="1">
            <a:spLocks noChangeArrowheads="1"/>
          </p:cNvSpPr>
          <p:nvPr/>
        </p:nvSpPr>
        <p:spPr bwMode="auto">
          <a:xfrm>
            <a:off x="198000" y="6000768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</a:p>
          <a:p>
            <a:pPr algn="just"/>
            <a:r>
              <a:rPr lang="es-MX" sz="1100" dirty="0" smtClean="0">
                <a:latin typeface="Arial Narrow" pitchFamily="34" charset="0"/>
              </a:rPr>
              <a:t>Hasta 2003 la población objetivo del PASL se integraba únicamente con los niños menores de 12 años.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7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s3.mm.bing.net/th?id=H.4890370983003262&amp;pid=1.7&amp;w=203&amp;h=149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9" y="2133600"/>
            <a:ext cx="3744912" cy="350520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13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680EA43D-C6B4-4117-80DA-B4F655AEAF32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Dotación semanal de leche fortificada de 4 litros por beneficiario y hasta 24 por familia.</a:t>
            </a:r>
          </a:p>
        </p:txBody>
      </p:sp>
      <p:sp>
        <p:nvSpPr>
          <p:cNvPr id="48141" name="8 CuadroTexto"/>
          <p:cNvSpPr txBox="1">
            <a:spLocks noChangeArrowheads="1"/>
          </p:cNvSpPr>
          <p:nvPr/>
        </p:nvSpPr>
        <p:spPr bwMode="auto">
          <a:xfrm>
            <a:off x="45005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>
                <a:latin typeface="Arial" charset="0"/>
                <a:cs typeface="Arial" charset="0"/>
              </a:rPr>
              <a:t>Apoyos</a:t>
            </a:r>
          </a:p>
        </p:txBody>
      </p: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2000" b="1" dirty="0" smtClean="0">
                <a:latin typeface="Arial Narrow" pitchFamily="34" charset="0"/>
                <a:cs typeface="Arial" charset="0"/>
              </a:rPr>
              <a:t>RO del Programa de Abasto Social de Leche (PASL), 2010: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37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212000" y="4845273"/>
            <a:ext cx="5567371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Programa de Abasto Rural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(PAR)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ts1.mm.bing.net/th?id=H.4688391622755110&amp;pid=1.9&amp;w=300&amp;h=30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20" y="2132820"/>
            <a:ext cx="3744420" cy="350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49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D366F55F-F338-4255-AFA5-31F077CEF7BB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393150" y="3789050"/>
            <a:ext cx="449933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Garantizar el abasto de productos </a:t>
            </a:r>
            <a:r>
              <a:rPr lang="es-MX" sz="2000" b="1" dirty="0" err="1" smtClean="0">
                <a:latin typeface="Arial Narrow" pitchFamily="34" charset="0"/>
                <a:cs typeface="Tahoma" pitchFamily="34" charset="0"/>
              </a:rPr>
              <a:t>bási-cos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, mediante la operación de tiendas comunitarias y la comercialización de productos básicos a precios menores que los que ofrecen las alternativas de abasto de la localidad.</a:t>
            </a:r>
            <a:endParaRPr lang="es-MX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275208" y="1131888"/>
            <a:ext cx="85592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En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1979, nace el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Programa CONASUPO/COPLAMAR, basado en un esquema de corresponsabilidad gobierno-comunidad y se integró a DICONSA, para empezar a operar en 1980.</a:t>
            </a:r>
            <a:endParaRPr lang="es-ES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2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MX" sz="2000" dirty="0" smtClean="0">
                <a:latin typeface="Arial" pitchFamily="34" charset="0"/>
                <a:cs typeface="Arial" pitchFamily="34" charset="0"/>
              </a:rPr>
              <a:t>Objetivo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9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://www.inforural.com.mx/IMG/arton37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20" y="2132820"/>
            <a:ext cx="3744420" cy="35059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49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D366F55F-F338-4255-AFA5-31F077CEF7BB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393150" y="3789050"/>
            <a:ext cx="449933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Tahoma" pitchFamily="34" charset="0"/>
              </a:rPr>
              <a:t>Contribuir al desarrollo de capacidades básicas mejorando la alimentación y la nutrición de la población que habita en localidades 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rurales, mediante el abasto de productos básicos complementarios de calidad.</a:t>
            </a:r>
            <a:endParaRPr lang="es-MX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63502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MX" sz="2000" dirty="0" smtClean="0">
                <a:latin typeface="Arial" pitchFamily="34" charset="0"/>
                <a:cs typeface="Arial" pitchFamily="34" charset="0"/>
              </a:rPr>
              <a:t>Objetivo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275208" y="1131888"/>
            <a:ext cx="85449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En 1994,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DICONSA, junto con el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Programa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de Abasto Rural (PAR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), fue </a:t>
            </a:r>
            <a:r>
              <a:rPr lang="es-MX" sz="2000" b="1" dirty="0" err="1" smtClean="0">
                <a:latin typeface="Arial Narrow" pitchFamily="34" charset="0"/>
                <a:cs typeface="Arial" charset="0"/>
              </a:rPr>
              <a:t>resectorizada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 en la SEDESOL: </a:t>
            </a:r>
            <a:endParaRPr lang="es-ES" sz="2000" b="1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 descr="BatopilasWeb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20" y="2132820"/>
            <a:ext cx="3744420" cy="35059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544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F1BAB19-6E3B-4096-BBCF-7265120A0F79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393150" y="3789050"/>
            <a:ext cx="449933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Tahoma" pitchFamily="34" charset="0"/>
              </a:rPr>
              <a:t>Localidades de alta y muy alta </a:t>
            </a:r>
            <a:r>
              <a:rPr lang="es-MX" sz="2000" b="1" dirty="0" err="1">
                <a:latin typeface="Arial Narrow" pitchFamily="34" charset="0"/>
                <a:cs typeface="Tahoma" pitchFamily="34" charset="0"/>
              </a:rPr>
              <a:t>margi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-nación, de entre 200 y 2,500 habitantes.</a:t>
            </a:r>
          </a:p>
        </p:txBody>
      </p:sp>
      <p:sp>
        <p:nvSpPr>
          <p:cNvPr id="65550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/>
          </a:p>
          <a:p>
            <a:pPr algn="r"/>
            <a:r>
              <a:rPr lang="es-MX" sz="2000">
                <a:latin typeface="Arial" charset="0"/>
                <a:cs typeface="Arial" charset="0"/>
              </a:rPr>
              <a:t>Localidades objetivo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282575" y="1142984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 smtClean="0">
                <a:latin typeface="Arial Narrow" pitchFamily="34" charset="0"/>
                <a:cs typeface="Arial" charset="0"/>
              </a:rPr>
              <a:t>RO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del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Programa de Abasto Rural (PAR), 2010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: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s2.mm.bing.net/th?id=H.4636860549237341&amp;pid=1.7&amp;w=206&amp;h=142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56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77ADE8CF-043A-48B2-8380-63A7BE4A9492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393150" y="3789050"/>
            <a:ext cx="449933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Tahoma" pitchFamily="34" charset="0"/>
              </a:rPr>
              <a:t>Un ahorro de por lo menos 10.0% en la adquisición de la canasta básica, </a:t>
            </a:r>
            <a:r>
              <a:rPr lang="es-MX" sz="2000" b="1" dirty="0" err="1">
                <a:latin typeface="Arial Narrow" pitchFamily="34" charset="0"/>
                <a:cs typeface="Tahoma" pitchFamily="34" charset="0"/>
              </a:rPr>
              <a:t>respec-to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 de las tiendas locales.</a:t>
            </a:r>
          </a:p>
        </p:txBody>
      </p:sp>
      <p:sp>
        <p:nvSpPr>
          <p:cNvPr id="66574" name="22 CuadroTexto"/>
          <p:cNvSpPr txBox="1">
            <a:spLocks noChangeArrowheads="1"/>
          </p:cNvSpPr>
          <p:nvPr/>
        </p:nvSpPr>
        <p:spPr bwMode="auto">
          <a:xfrm>
            <a:off x="4513263" y="115888"/>
            <a:ext cx="43211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dirty="0"/>
          </a:p>
          <a:p>
            <a:pPr algn="r"/>
            <a:r>
              <a:rPr lang="es-MX" sz="2000" dirty="0" smtClean="0">
                <a:latin typeface="Arial" charset="0"/>
                <a:cs typeface="Arial" charset="0"/>
              </a:rPr>
              <a:t>Apoyos</a:t>
            </a:r>
            <a:endParaRPr lang="es-MX" sz="2000" dirty="0">
              <a:latin typeface="Arial" charset="0"/>
              <a:cs typeface="Arial" charset="0"/>
            </a:endParaRPr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282575" y="1142984"/>
            <a:ext cx="8761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 smtClean="0">
                <a:latin typeface="Arial Narrow" pitchFamily="34" charset="0"/>
                <a:cs typeface="Arial" charset="0"/>
              </a:rPr>
              <a:t>RO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del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Programa de Abasto Rural (PAR), 2010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: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5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3780000" y="5061297"/>
            <a:ext cx="5567371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Progresa-Oportunidades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95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426719" y="5053013"/>
            <a:ext cx="4249737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I. Contexto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6 Marcador de número de diapositiva"/>
          <p:cNvSpPr txBox="1">
            <a:spLocks/>
          </p:cNvSpPr>
          <p:nvPr/>
        </p:nvSpPr>
        <p:spPr bwMode="auto">
          <a:xfrm>
            <a:off x="8150225" y="6599238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1BBF8524-84BF-45E1-9CD9-B112324BF4C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300" y="2132820"/>
            <a:ext cx="3784600" cy="349328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A4AD7474-14EF-4A5B-B1A3-96FDA927F4DB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782" name="8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2000" b="1" dirty="0" smtClean="0">
                <a:latin typeface="Arial Narrow" pitchFamily="34" charset="0"/>
                <a:cs typeface="Arial" charset="0"/>
              </a:rPr>
              <a:t>DOF, agosto de 1997: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 Política pública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4367750" y="3789050"/>
            <a:ext cx="455400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Se crea el Programa de Educación, Salud y Alimentación (Progresa), para mejorar las condiciones de educación, salud y </a:t>
            </a:r>
            <a:r>
              <a:rPr lang="es-MX" sz="2000" b="1" dirty="0" err="1" smtClean="0">
                <a:latin typeface="Arial Narrow" pitchFamily="34" charset="0"/>
                <a:cs typeface="Tahoma" pitchFamily="34" charset="0"/>
              </a:rPr>
              <a:t>ali-mentación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 de las familias pobres y </a:t>
            </a:r>
            <a:r>
              <a:rPr lang="es-MX" sz="2000" b="1" dirty="0" err="1" smtClean="0">
                <a:latin typeface="Arial Narrow" pitchFamily="34" charset="0"/>
                <a:cs typeface="Tahoma" pitchFamily="34" charset="0"/>
              </a:rPr>
              <a:t>vulne-rables</a:t>
            </a:r>
            <a:r>
              <a:rPr lang="es-MX" sz="2000" b="1" dirty="0" smtClean="0">
                <a:latin typeface="Arial Narrow" pitchFamily="34" charset="0"/>
                <a:cs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gremol.com/olmecadiario/wp-content/uploads/2010/10/FOTO-INTERNACIONAL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287" y="2081047"/>
            <a:ext cx="3753285" cy="3548787"/>
          </a:xfrm>
          <a:prstGeom prst="rect">
            <a:avLst/>
          </a:prstGeom>
          <a:noFill/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D2C10FA-B35A-4961-BD82-084E272C4DC0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205" name="8 Rectángulo"/>
          <p:cNvSpPr>
            <a:spLocks noChangeArrowheads="1"/>
          </p:cNvSpPr>
          <p:nvPr/>
        </p:nvSpPr>
        <p:spPr bwMode="auto">
          <a:xfrm>
            <a:off x="27679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OMS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:</a:t>
            </a:r>
            <a:endParaRPr lang="es-ES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250825" y="188913"/>
            <a:ext cx="1873250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desnutrición es el resultado de una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dieta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inadecuada, en cantidad o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calidad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, y se agudiza en las poblaciones con los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ni-veles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más altos de pobreza y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margina-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ción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OMS: Organización Mundial de la Salud.</a:t>
            </a:r>
          </a:p>
        </p:txBody>
      </p:sp>
    </p:spTree>
    <p:extLst>
      <p:ext uri="{BB962C8B-B14F-4D97-AF65-F5344CB8AC3E}">
        <p14:creationId xmlns:p14="http://schemas.microsoft.com/office/powerpoint/2010/main" val="148846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://contralinea.info/contraluz/pictures/BatopilasWeb022.jpg">
            <a:hlinkClick r:id="rId3"/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71" y="2133599"/>
            <a:ext cx="3772986" cy="349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7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BEF2BFD-DF7E-4674-9CA7-8B61D2E304CC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81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FAO</a:t>
            </a:r>
            <a:r>
              <a:rPr lang="es-MX" sz="1100" dirty="0">
                <a:latin typeface="Arial Narrow" pitchFamily="34" charset="0"/>
              </a:rPr>
              <a:t>: Organización de las Naciones Unidas para la Agricultura y la Alimentación</a:t>
            </a:r>
            <a:r>
              <a:rPr lang="es-MX" sz="1100" dirty="0" smtClean="0">
                <a:latin typeface="Arial Narrow" pitchFamily="34" charset="0"/>
              </a:rPr>
              <a:t>.</a:t>
            </a:r>
          </a:p>
        </p:txBody>
      </p:sp>
      <p:sp>
        <p:nvSpPr>
          <p:cNvPr id="7182" name="8 Rectángulo"/>
          <p:cNvSpPr>
            <a:spLocks noChangeArrowheads="1"/>
          </p:cNvSpPr>
          <p:nvPr/>
        </p:nvSpPr>
        <p:spPr bwMode="auto">
          <a:xfrm>
            <a:off x="277200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FAO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:</a:t>
            </a:r>
            <a:endParaRPr lang="es-ES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inseguridad alimentaria está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vinculada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con la pobreza y ésta es la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principal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causa de desnutrición.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cruzver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471" y="2132820"/>
            <a:ext cx="3767694" cy="349701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51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3473AC5-AF50-4928-AB44-02ABEC6232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Tahoma" pitchFamily="34" charset="0"/>
              </a:rPr>
              <a:t>El 53.1% de los 81.2 millones de mexica-nos se encontraba en situación de </a:t>
            </a:r>
            <a:r>
              <a:rPr lang="es-MX" sz="2000" b="1" dirty="0" err="1">
                <a:latin typeface="Arial Narrow" pitchFamily="34" charset="0"/>
                <a:cs typeface="Tahoma" pitchFamily="34" charset="0"/>
              </a:rPr>
              <a:t>po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-breza. En el ámbito rural este porcentaje era el 66.5% de los 34.6 millones que vivían en esas zonas. </a:t>
            </a:r>
          </a:p>
        </p:txBody>
      </p:sp>
      <p:sp>
        <p:nvSpPr>
          <p:cNvPr id="21517" name="8 Rectángulo"/>
          <p:cNvSpPr>
            <a:spLocks noChangeArrowheads="1"/>
          </p:cNvSpPr>
          <p:nvPr/>
        </p:nvSpPr>
        <p:spPr bwMode="auto">
          <a:xfrm>
            <a:off x="288000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CONEVAL 1992:</a:t>
            </a:r>
            <a:endParaRPr lang="es-ES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33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395288" y="2133600"/>
          <a:ext cx="3767137" cy="3495676"/>
        </p:xfrm>
        <a:graphic>
          <a:graphicData uri="http://schemas.openxmlformats.org/drawingml/2006/table">
            <a:tbl>
              <a:tblPr/>
              <a:tblGrid>
                <a:gridCol w="901700"/>
                <a:gridCol w="985837"/>
                <a:gridCol w="1052513"/>
                <a:gridCol w="827087"/>
              </a:tblGrid>
              <a:tr h="6397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Mexicanos en situación de pobreza, por ámbito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de ubicación, 2000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(Millones y porcentaje)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Ámbito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Millones de habitantes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Millones en situación de pobreza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Nacional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97.5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52.7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54.0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Urbano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59.2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26.2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43.7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38.3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26.5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69.2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7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F171E9C5-A042-454F-8E33-9EA90EDFCB7D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47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El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54.0%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los 97.5 millones de </a:t>
            </a:r>
            <a:r>
              <a:rPr lang="es-MX" sz="2000" b="1" dirty="0" err="1">
                <a:latin typeface="Arial Narrow" pitchFamily="34" charset="0"/>
                <a:cs typeface="Arial" pitchFamily="34" charset="0"/>
              </a:rPr>
              <a:t>mexi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-canos se encontraba en situación de pobreza; el 43.7% de los 59.2 millones, 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el ámbito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urbano, y el 69.2% de los 38.3 millones en el ámbito rural.</a:t>
            </a:r>
          </a:p>
        </p:txBody>
      </p:sp>
      <p:sp>
        <p:nvSpPr>
          <p:cNvPr id="10282" name="8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>
                <a:latin typeface="Arial Narrow" pitchFamily="34" charset="0"/>
                <a:cs typeface="Arial" charset="0"/>
              </a:rPr>
              <a:t>CONEVAL, 2000: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Social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t0.gstatic.com/images?q=tbn:ANd9GcS7qOT5rniY7arCsib-3tPrbGiu7vwb0HIDDBHN4EPS8i6f-v4z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421" y="2132820"/>
            <a:ext cx="3736022" cy="3500048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7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1498E1F-91E9-4FB5-997D-6DCCDF4B8A9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desnutrición infantil se concentró en los hogares más pobres: 3 de cada 4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ni-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ños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desnutridos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vivían en esos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hogares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278" name="8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>
                <a:latin typeface="Arial Narrow" pitchFamily="34" charset="0"/>
                <a:cs typeface="Arial" charset="0"/>
              </a:rPr>
              <a:t>ENSANUT 2006: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Nutrición.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36155" cy="349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5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B576E14-EB8D-4826-945D-7E3BB8D7B839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8" name="8 Rectángulo"/>
          <p:cNvSpPr>
            <a:spLocks noChangeArrowheads="1"/>
          </p:cNvSpPr>
          <p:nvPr/>
        </p:nvSpPr>
        <p:spPr bwMode="auto">
          <a:xfrm>
            <a:off x="27679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PSDS 2007-2012</a:t>
            </a:r>
            <a:r>
              <a:rPr lang="es-MX" sz="2000" b="1" dirty="0">
                <a:latin typeface="Arial Narrow" pitchFamily="34" charset="0"/>
                <a:cs typeface="Tahoma" pitchFamily="34" charset="0"/>
              </a:rPr>
              <a:t>:</a:t>
            </a:r>
            <a:endParaRPr lang="es-ES" sz="2000" b="1" dirty="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 Contexto</a:t>
            </a:r>
            <a:endParaRPr lang="es-MX" sz="22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tabLst>
                <a:tab pos="4124325" algn="l"/>
              </a:tabLs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condición de pobreza repercute en los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niveles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salud y nutrición de la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pobla-ción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.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 PSDS: Programa Sectorial de Desarrollo Social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itucio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9917</TotalTime>
  <Words>1446</Words>
  <Application>Microsoft Office PowerPoint</Application>
  <PresentationFormat>Presentación en pantalla (4:3)</PresentationFormat>
  <Paragraphs>243</Paragraphs>
  <Slides>30</Slides>
  <Notes>28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institucional</vt:lpstr>
      <vt:lpstr>Hoja de cálculo de Microsoft Excel 97-2003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Auditoría Superior de la Federación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Dirección General de Sistemas</dc:creator>
  <cp:lastModifiedBy>Roberto Jose Dominguez Moro</cp:lastModifiedBy>
  <cp:revision>986</cp:revision>
  <cp:lastPrinted>2013-05-08T16:32:24Z</cp:lastPrinted>
  <dcterms:created xsi:type="dcterms:W3CDTF">2012-10-19T23:10:11Z</dcterms:created>
  <dcterms:modified xsi:type="dcterms:W3CDTF">2013-05-09T15:00:09Z</dcterms:modified>
</cp:coreProperties>
</file>