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tiff" ContentType="image/tiff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981" r:id="rId1"/>
  </p:sldMasterIdLst>
  <p:notesMasterIdLst>
    <p:notesMasterId r:id="rId47"/>
  </p:notesMasterIdLst>
  <p:handoutMasterIdLst>
    <p:handoutMasterId r:id="rId48"/>
  </p:handoutMasterIdLst>
  <p:sldIdLst>
    <p:sldId id="256" r:id="rId2"/>
    <p:sldId id="484" r:id="rId3"/>
    <p:sldId id="343" r:id="rId4"/>
    <p:sldId id="258" r:id="rId5"/>
    <p:sldId id="474" r:id="rId6"/>
    <p:sldId id="481" r:id="rId7"/>
    <p:sldId id="476" r:id="rId8"/>
    <p:sldId id="486" r:id="rId9"/>
    <p:sldId id="482" r:id="rId10"/>
    <p:sldId id="487" r:id="rId11"/>
    <p:sldId id="369" r:id="rId12"/>
    <p:sldId id="259" r:id="rId13"/>
    <p:sldId id="345" r:id="rId14"/>
    <p:sldId id="291" r:id="rId15"/>
    <p:sldId id="263" r:id="rId16"/>
    <p:sldId id="473" r:id="rId17"/>
    <p:sldId id="430" r:id="rId18"/>
    <p:sldId id="483" r:id="rId19"/>
    <p:sldId id="344" r:id="rId20"/>
    <p:sldId id="471" r:id="rId21"/>
    <p:sldId id="348" r:id="rId22"/>
    <p:sldId id="349" r:id="rId23"/>
    <p:sldId id="352" r:id="rId24"/>
    <p:sldId id="356" r:id="rId25"/>
    <p:sldId id="468" r:id="rId26"/>
    <p:sldId id="466" r:id="rId27"/>
    <p:sldId id="467" r:id="rId28"/>
    <p:sldId id="469" r:id="rId29"/>
    <p:sldId id="470" r:id="rId30"/>
    <p:sldId id="350" r:id="rId31"/>
    <p:sldId id="359" r:id="rId32"/>
    <p:sldId id="421" r:id="rId33"/>
    <p:sldId id="351" r:id="rId34"/>
    <p:sldId id="440" r:id="rId35"/>
    <p:sldId id="375" r:id="rId36"/>
    <p:sldId id="355" r:id="rId37"/>
    <p:sldId id="365" r:id="rId38"/>
    <p:sldId id="361" r:id="rId39"/>
    <p:sldId id="367" r:id="rId40"/>
    <p:sldId id="472" r:id="rId41"/>
    <p:sldId id="445" r:id="rId42"/>
    <p:sldId id="463" r:id="rId43"/>
    <p:sldId id="464" r:id="rId44"/>
    <p:sldId id="465" r:id="rId45"/>
    <p:sldId id="347" r:id="rId46"/>
  </p:sldIdLst>
  <p:sldSz cx="9144000" cy="6858000" type="screen4x3"/>
  <p:notesSz cx="6858000" cy="9144000"/>
  <p:defaultTextStyle>
    <a:defPPr>
      <a:defRPr lang="es-ES_trad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essi Messi" initials="M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 xmlns:mv="urn:schemas-microsoft-com:mac:vml" xmlns:mc="http://schemas.openxmlformats.org/markup-compatibility/2006">
          <a:srgbClr val="FF0000"/>
        </p14:laserClr>
      </p:ext>
      <p:ext uri="{2FDB2607-1784-4EEB-B798-7EB5836EED8A}">
        <p14:showMediaCtrls xmlns="" xmlns:p14="http://schemas.microsoft.com/office/powerpoint/2010/main" xmlns:mv="urn:schemas-microsoft-com:mac:vml" xmlns:mc="http://schemas.openxmlformats.org/markup-compatibility/2006" val="1"/>
      </p:ext>
    </p:extLst>
  </p:showPr>
  <p:clrMru>
    <a:srgbClr val="FFD5D5"/>
    <a:srgbClr val="800000"/>
    <a:srgbClr val="CCECFF"/>
    <a:srgbClr val="339933"/>
    <a:srgbClr val="F8A968"/>
    <a:srgbClr val="FFAB57"/>
    <a:srgbClr val="FF9933"/>
    <a:srgbClr val="A9160B"/>
    <a:srgbClr val="0066CC"/>
    <a:srgbClr val="009999"/>
  </p:clrMru>
  <p:extLst>
    <p:ext uri="{E76CE94A-603C-4142-B9EB-6D1370010A27}">
      <p14:discardImageEditData xmlns="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71" autoAdjust="0"/>
    <p:restoredTop sz="98422" autoAdjust="0"/>
  </p:normalViewPr>
  <p:slideViewPr>
    <p:cSldViewPr snapToObjects="1">
      <p:cViewPr varScale="1">
        <p:scale>
          <a:sx n="116" d="100"/>
          <a:sy n="116" d="100"/>
        </p:scale>
        <p:origin x="-150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F:\Libro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istrador\Mis%20documentos\consar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MX"/>
  <c:style val="11"/>
  <c:chart>
    <c:autoTitleDeleted val="1"/>
    <c:plotArea>
      <c:layout/>
      <c:pieChart>
        <c:varyColors val="1"/>
        <c:ser>
          <c:idx val="0"/>
          <c:order val="0"/>
          <c:dPt>
            <c:idx val="1"/>
            <c:spPr>
              <a:solidFill>
                <a:schemeClr val="bg1">
                  <a:lumMod val="75000"/>
                </a:schemeClr>
              </a:solidFill>
            </c:spPr>
          </c:dPt>
          <c:dPt>
            <c:idx val="2"/>
            <c:spPr>
              <a:solidFill>
                <a:srgbClr val="CC0000"/>
              </a:solidFill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-1.8374961542734609E-2"/>
                  <c:y val="7.2041209064667103E-3"/>
                </c:manualLayout>
              </c:layout>
              <c:tx>
                <c:rich>
                  <a:bodyPr/>
                  <a:lstStyle/>
                  <a:p>
                    <a:pPr>
                      <a:defRPr lang="es-MX" sz="1400"/>
                    </a:pPr>
                    <a:r>
                      <a:rPr lang="es-MX" noProof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Población</a:t>
                    </a:r>
                    <a:r>
                      <a:rPr lang="en-US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 </a:t>
                    </a:r>
                    <a:r>
                      <a:rPr lang="es-MX" noProof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desocupada</a:t>
                    </a:r>
                  </a:p>
                  <a:p>
                    <a:pPr>
                      <a:defRPr lang="es-MX" sz="1400"/>
                    </a:pPr>
                    <a:r>
                      <a:rPr lang="en-US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2.4 </a:t>
                    </a:r>
                    <a:r>
                      <a:rPr lang="es-MX" noProof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millones</a:t>
                    </a:r>
                    <a:endParaRPr lang="es-MX" noProof="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c:rich>
              </c:tx>
              <c:numFmt formatCode="General" sourceLinked="0"/>
              <c:spPr/>
              <c:dLblPos val="bestFit"/>
              <c:showCatName val="1"/>
              <c:showPercent val="1"/>
            </c:dLbl>
            <c:dLbl>
              <c:idx val="2"/>
              <c:delete val="1"/>
            </c:dLbl>
            <c:numFmt formatCode="General" sourceLinked="0"/>
            <c:txPr>
              <a:bodyPr/>
              <a:lstStyle/>
              <a:p>
                <a:pPr>
                  <a:defRPr lang="es-MX"/>
                </a:pPr>
                <a:endParaRPr lang="es-MX"/>
              </a:p>
            </c:txPr>
            <c:dLblPos val="bestFit"/>
            <c:showCatName val="1"/>
            <c:showPercent val="1"/>
          </c:dLbls>
          <c:cat>
            <c:strRef>
              <c:f>Hoja3!$B$1:$B$3</c:f>
              <c:strCache>
                <c:ptCount val="3"/>
                <c:pt idx="0">
                  <c:v>Población ocupada con cobertura</c:v>
                </c:pt>
                <c:pt idx="1">
                  <c:v>Población desocupada</c:v>
                </c:pt>
                <c:pt idx="2">
                  <c:v>Población ocupada sin cobertura</c:v>
                </c:pt>
              </c:strCache>
            </c:strRef>
          </c:cat>
          <c:val>
            <c:numRef>
              <c:f>Hoja3!$C$1:$C$3</c:f>
              <c:numCache>
                <c:formatCode>General</c:formatCode>
                <c:ptCount val="3"/>
                <c:pt idx="0">
                  <c:v>18000000</c:v>
                </c:pt>
                <c:pt idx="1">
                  <c:v>2437408.9999999977</c:v>
                </c:pt>
                <c:pt idx="2">
                  <c:v>29836055.999999996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s-MX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MX"/>
  <c:chart>
    <c:autoTitleDeleted val="1"/>
    <c:plotArea>
      <c:layout/>
      <c:lineChart>
        <c:grouping val="standard"/>
        <c:ser>
          <c:idx val="0"/>
          <c:order val="0"/>
          <c:tx>
            <c:strRef>
              <c:f>Hoja1!$F$84</c:f>
              <c:strCache>
                <c:ptCount val="1"/>
                <c:pt idx="0">
                  <c:v>IMSS</c:v>
                </c:pt>
              </c:strCache>
            </c:strRef>
          </c:tx>
          <c:spPr>
            <a:ln w="19050">
              <a:solidFill>
                <a:srgbClr val="0070C0"/>
              </a:solidFill>
            </a:ln>
          </c:spPr>
          <c:marker>
            <c:symbol val="diamond"/>
            <c:size val="3"/>
          </c:marker>
          <c:dLbls>
            <c:dLbl>
              <c:idx val="1"/>
              <c:spPr/>
              <c:txPr>
                <a:bodyPr/>
                <a:lstStyle/>
                <a:p>
                  <a:pPr>
                    <a:defRPr sz="1400" b="1">
                      <a:solidFill>
                        <a:srgbClr val="002060"/>
                      </a:solidFill>
                    </a:defRPr>
                  </a:pPr>
                  <a:endParaRPr lang="es-MX"/>
                </a:p>
              </c:txPr>
            </c:dLbl>
            <c:dLbl>
              <c:idx val="2"/>
              <c:layout>
                <c:manualLayout>
                  <c:x val="-6.458860505565471E-2"/>
                  <c:y val="2.8187913504642292E-2"/>
                </c:manualLayout>
              </c:layout>
              <c:showVal val="1"/>
            </c:dLbl>
            <c:dLbl>
              <c:idx val="3"/>
              <c:layout>
                <c:manualLayout>
                  <c:x val="-3.5882558364252574E-2"/>
                  <c:y val="2.4161068718264841E-2"/>
                </c:manualLayout>
              </c:layout>
              <c:showVal val="1"/>
            </c:dLbl>
            <c:dLbl>
              <c:idx val="4"/>
              <c:layout>
                <c:manualLayout>
                  <c:x val="-4.7843411152337133E-3"/>
                  <c:y val="-1.6107379145509929E-2"/>
                </c:manualLayout>
              </c:layout>
              <c:showVal val="1"/>
            </c:dLbl>
            <c:dLbl>
              <c:idx val="5"/>
              <c:layout>
                <c:manualLayout>
                  <c:x val="-9.5686822304674266E-3"/>
                  <c:y val="-2.4161068718264841E-2"/>
                </c:manualLayout>
              </c:layout>
              <c:showVal val="1"/>
            </c:dLbl>
            <c:dLbl>
              <c:idx val="6"/>
              <c:layout>
                <c:manualLayout>
                  <c:x val="-2.3923589175032581E-3"/>
                  <c:y val="8.0536895727550111E-3"/>
                </c:manualLayout>
              </c:layout>
              <c:showVal val="1"/>
            </c:dLbl>
            <c:dLbl>
              <c:idx val="7"/>
              <c:layout>
                <c:manualLayout>
                  <c:x val="-9.5688705903537886E-3"/>
                  <c:y val="2.0134223931887338E-2"/>
                </c:manualLayout>
              </c:layout>
              <c:showVal val="1"/>
            </c:dLbl>
            <c:dLbl>
              <c:idx val="9"/>
              <c:layout>
                <c:manualLayout>
                  <c:x val="-9.5686822304674266E-3"/>
                  <c:y val="-2.1165143952143441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>
                    <a:solidFill>
                      <a:srgbClr val="002060"/>
                    </a:solidFill>
                  </a:defRPr>
                </a:pPr>
                <a:endParaRPr lang="es-MX"/>
              </a:p>
            </c:txPr>
            <c:showVal val="1"/>
          </c:dLbls>
          <c:cat>
            <c:strRef>
              <c:f>Hoja1!$E$85:$E$94</c:f>
              <c:strCache>
                <c:ptCount val="10"/>
                <c:pt idx="0">
                  <c:v>≤1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≥ 10</c:v>
                </c:pt>
              </c:strCache>
            </c:strRef>
          </c:cat>
          <c:val>
            <c:numRef>
              <c:f>Hoja1!$F$85:$F$94</c:f>
              <c:numCache>
                <c:formatCode>General</c:formatCode>
                <c:ptCount val="10"/>
                <c:pt idx="0">
                  <c:v>11.8</c:v>
                </c:pt>
                <c:pt idx="1">
                  <c:v>42.6</c:v>
                </c:pt>
                <c:pt idx="2">
                  <c:v>18.8</c:v>
                </c:pt>
                <c:pt idx="3">
                  <c:v>8.8000000000000007</c:v>
                </c:pt>
                <c:pt idx="4">
                  <c:v>4.9000000000000004</c:v>
                </c:pt>
                <c:pt idx="5">
                  <c:v>3.1</c:v>
                </c:pt>
                <c:pt idx="6">
                  <c:v>2</c:v>
                </c:pt>
                <c:pt idx="7">
                  <c:v>1.5</c:v>
                </c:pt>
                <c:pt idx="8">
                  <c:v>1.1000000000000001</c:v>
                </c:pt>
                <c:pt idx="9">
                  <c:v>5.4</c:v>
                </c:pt>
              </c:numCache>
            </c:numRef>
          </c:val>
        </c:ser>
        <c:ser>
          <c:idx val="1"/>
          <c:order val="1"/>
          <c:tx>
            <c:strRef>
              <c:f>Hoja1!$G$84</c:f>
              <c:strCache>
                <c:ptCount val="1"/>
                <c:pt idx="0">
                  <c:v>ISSSTE</c:v>
                </c:pt>
              </c:strCache>
            </c:strRef>
          </c:tx>
          <c:spPr>
            <a:ln w="19050">
              <a:solidFill>
                <a:srgbClr val="C00000"/>
              </a:solidFill>
            </a:ln>
          </c:spPr>
          <c:marker>
            <c:symbol val="square"/>
            <c:size val="3"/>
          </c:marker>
          <c:dLbls>
            <c:dLbl>
              <c:idx val="0"/>
              <c:layout>
                <c:manualLayout>
                  <c:x val="-3.1199998034645796E-2"/>
                  <c:y val="-2.4161068718264841E-2"/>
                </c:manualLayout>
              </c:layout>
              <c:showVal val="1"/>
            </c:dLbl>
            <c:dLbl>
              <c:idx val="1"/>
              <c:layout>
                <c:manualLayout>
                  <c:x val="-3.829055115232928E-2"/>
                  <c:y val="-3.2214758291019781E-2"/>
                </c:manualLayout>
              </c:layout>
              <c:showVal val="1"/>
            </c:dLbl>
            <c:dLbl>
              <c:idx val="2"/>
              <c:layout>
                <c:manualLayout>
                  <c:x val="-4.7843411152337133E-3"/>
                  <c:y val="-2.0134223931887338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rgbClr val="C00000"/>
                      </a:solidFill>
                    </a:defRPr>
                  </a:pPr>
                  <a:endParaRPr lang="es-MX"/>
                </a:p>
              </c:txPr>
              <c:showVal val="1"/>
            </c:dLbl>
            <c:dLbl>
              <c:idx val="3"/>
              <c:layout>
                <c:manualLayout>
                  <c:x val="-4.7843411152336751E-3"/>
                  <c:y val="-2.4161385792657444E-2"/>
                </c:manualLayout>
              </c:layout>
              <c:showVal val="1"/>
            </c:dLbl>
            <c:dLbl>
              <c:idx val="4"/>
              <c:layout>
                <c:manualLayout>
                  <c:x val="-5.7412093382804397E-2"/>
                  <c:y val="1.6107379145509929E-2"/>
                </c:manualLayout>
              </c:layout>
              <c:showVal val="1"/>
            </c:dLbl>
            <c:dLbl>
              <c:idx val="5"/>
              <c:layout>
                <c:manualLayout>
                  <c:x val="-5.0235581709953653E-2"/>
                  <c:y val="2.4161068718264841E-2"/>
                </c:manualLayout>
              </c:layout>
              <c:showVal val="1"/>
            </c:dLbl>
            <c:dLbl>
              <c:idx val="6"/>
              <c:layout>
                <c:manualLayout>
                  <c:x val="-4.7843411152337966E-3"/>
                  <c:y val="-1.6107379145509929E-2"/>
                </c:manualLayout>
              </c:layout>
              <c:showVal val="1"/>
            </c:dLbl>
            <c:dLbl>
              <c:idx val="7"/>
              <c:layout>
                <c:manualLayout>
                  <c:x val="-9.5688705903537886E-3"/>
                  <c:y val="-2.4161068718264841E-2"/>
                </c:manualLayout>
              </c:layout>
              <c:showVal val="1"/>
            </c:dLbl>
            <c:dLbl>
              <c:idx val="8"/>
              <c:layout>
                <c:manualLayout>
                  <c:x val="-2.1529535018551572E-2"/>
                  <c:y val="-2.469266794416735E-2"/>
                </c:manualLayout>
              </c:layout>
              <c:showVal val="1"/>
            </c:dLbl>
            <c:dLbl>
              <c:idx val="9"/>
              <c:layout>
                <c:manualLayout>
                  <c:x val="-7.1764283100868688E-3"/>
                  <c:y val="1.4525297387590039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>
                    <a:solidFill>
                      <a:srgbClr val="C00000"/>
                    </a:solidFill>
                  </a:defRPr>
                </a:pPr>
                <a:endParaRPr lang="es-MX"/>
              </a:p>
            </c:txPr>
            <c:showVal val="1"/>
          </c:dLbls>
          <c:cat>
            <c:strRef>
              <c:f>Hoja1!$E$85:$E$94</c:f>
              <c:strCache>
                <c:ptCount val="10"/>
                <c:pt idx="0">
                  <c:v>≤1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≥ 10</c:v>
                </c:pt>
              </c:strCache>
            </c:strRef>
          </c:cat>
          <c:val>
            <c:numRef>
              <c:f>Hoja1!$G$85:$G$94</c:f>
              <c:numCache>
                <c:formatCode>General</c:formatCode>
                <c:ptCount val="10"/>
                <c:pt idx="0">
                  <c:v>21.6</c:v>
                </c:pt>
                <c:pt idx="1">
                  <c:v>19.2</c:v>
                </c:pt>
                <c:pt idx="2">
                  <c:v>24.5</c:v>
                </c:pt>
                <c:pt idx="3">
                  <c:v>14.8</c:v>
                </c:pt>
                <c:pt idx="4">
                  <c:v>4.2</c:v>
                </c:pt>
                <c:pt idx="5">
                  <c:v>2.6</c:v>
                </c:pt>
                <c:pt idx="6">
                  <c:v>4.0999999999999996</c:v>
                </c:pt>
                <c:pt idx="7">
                  <c:v>2</c:v>
                </c:pt>
                <c:pt idx="8">
                  <c:v>2.4</c:v>
                </c:pt>
                <c:pt idx="9">
                  <c:v>4.5999999999999996</c:v>
                </c:pt>
              </c:numCache>
            </c:numRef>
          </c:val>
        </c:ser>
        <c:marker val="1"/>
        <c:axId val="56124928"/>
        <c:axId val="56126464"/>
      </c:lineChart>
      <c:catAx>
        <c:axId val="561249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 b="1"/>
            </a:pPr>
            <a:endParaRPr lang="es-MX"/>
          </a:p>
        </c:txPr>
        <c:crossAx val="56126464"/>
        <c:crosses val="autoZero"/>
        <c:auto val="1"/>
        <c:lblAlgn val="ctr"/>
        <c:lblOffset val="100"/>
      </c:catAx>
      <c:valAx>
        <c:axId val="56126464"/>
        <c:scaling>
          <c:orientation val="minMax"/>
        </c:scaling>
        <c:axPos val="l"/>
        <c:majorGridlines/>
        <c:numFmt formatCode="General" sourceLinked="0"/>
        <c:maj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400"/>
            </a:pPr>
            <a:endParaRPr lang="es-MX"/>
          </a:p>
        </c:txPr>
        <c:crossAx val="5612492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66419098060856341"/>
          <c:y val="4.890971315687153E-2"/>
          <c:w val="0.25250148474813838"/>
          <c:h val="6.6488055146650377E-2"/>
        </c:manualLayout>
      </c:layout>
      <c:txPr>
        <a:bodyPr/>
        <a:lstStyle/>
        <a:p>
          <a:pPr>
            <a:defRPr sz="1600" b="1"/>
          </a:pPr>
          <a:endParaRPr lang="es-MX"/>
        </a:p>
      </c:txPr>
    </c:legend>
    <c:plotVisOnly val="1"/>
  </c:chart>
  <c:externalData r:id="rId1"/>
</c:chartSpace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8.xml"/><Relationship Id="rId3" Type="http://schemas.openxmlformats.org/officeDocument/2006/relationships/slide" Target="../slides/slide30.xml"/><Relationship Id="rId7" Type="http://schemas.openxmlformats.org/officeDocument/2006/relationships/slide" Target="../slides/slide26.xml"/><Relationship Id="rId2" Type="http://schemas.openxmlformats.org/officeDocument/2006/relationships/slide" Target="../slides/slide22.xml"/><Relationship Id="rId1" Type="http://schemas.openxmlformats.org/officeDocument/2006/relationships/slide" Target="../slides/slide21.xml"/><Relationship Id="rId6" Type="http://schemas.openxmlformats.org/officeDocument/2006/relationships/slide" Target="../slides/slide25.xml"/><Relationship Id="rId5" Type="http://schemas.openxmlformats.org/officeDocument/2006/relationships/slide" Target="../slides/slide23.xml"/><Relationship Id="rId10" Type="http://schemas.openxmlformats.org/officeDocument/2006/relationships/slide" Target="../slides/slide38.xml"/><Relationship Id="rId4" Type="http://schemas.openxmlformats.org/officeDocument/2006/relationships/slide" Target="../slides/slide36.xml"/><Relationship Id="rId9" Type="http://schemas.openxmlformats.org/officeDocument/2006/relationships/slide" Target="../slides/slide3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B744B0-D3CF-F24E-85EE-40F47115EF39}" type="doc">
      <dgm:prSet loTypeId="urn:microsoft.com/office/officeart/2005/8/layout/cycle8" loCatId="cycle" qsTypeId="urn:microsoft.com/office/officeart/2005/8/quickstyle/3D2" qsCatId="3D" csTypeId="urn:microsoft.com/office/officeart/2005/8/colors/colorful1" csCatId="colorful" phldr="1"/>
      <dgm:spPr/>
    </dgm:pt>
    <dgm:pt modelId="{D830B10C-34D4-6847-A2AC-18730852F662}">
      <dgm:prSet phldrT="[Texto]" custT="1"/>
      <dgm:spPr/>
      <dgm:t>
        <a:bodyPr/>
        <a:lstStyle/>
        <a:p>
          <a:r>
            <a:rPr lang="es-ES_tradnl" sz="2600" b="1" dirty="0" smtClean="0"/>
            <a:t>Mejorar </a:t>
          </a:r>
          <a:r>
            <a:rPr lang="es-ES_tradnl" sz="2400" b="1" dirty="0" smtClean="0"/>
            <a:t>Pensiones </a:t>
          </a:r>
          <a:r>
            <a:rPr lang="es-ES_tradnl" sz="2600" b="1" dirty="0" smtClean="0"/>
            <a:t>SAR</a:t>
          </a:r>
          <a:endParaRPr lang="es-ES_tradnl" sz="2600" b="1" dirty="0"/>
        </a:p>
      </dgm:t>
    </dgm:pt>
    <dgm:pt modelId="{AAAFC79E-4193-4D4A-ABAE-5E26106E9CF4}" type="parTrans" cxnId="{7A009505-DD6C-1044-A672-ADCD3136E070}">
      <dgm:prSet/>
      <dgm:spPr/>
      <dgm:t>
        <a:bodyPr/>
        <a:lstStyle/>
        <a:p>
          <a:endParaRPr lang="es-ES_tradnl" sz="2600" b="1"/>
        </a:p>
      </dgm:t>
    </dgm:pt>
    <dgm:pt modelId="{36041BC1-B40F-8E4D-905F-9E0F535E0624}" type="sibTrans" cxnId="{7A009505-DD6C-1044-A672-ADCD3136E070}">
      <dgm:prSet/>
      <dgm:spPr/>
      <dgm:t>
        <a:bodyPr/>
        <a:lstStyle/>
        <a:p>
          <a:endParaRPr lang="es-ES_tradnl" sz="2600" b="1"/>
        </a:p>
      </dgm:t>
    </dgm:pt>
    <dgm:pt modelId="{BD15003F-F65B-4844-8DC6-D7AF1E10ADF1}">
      <dgm:prSet phldrT="[Texto]" custT="1"/>
      <dgm:spPr/>
      <dgm:t>
        <a:bodyPr/>
        <a:lstStyle/>
        <a:p>
          <a:r>
            <a:rPr lang="es-ES_tradnl" sz="3200" b="1" dirty="0" smtClean="0"/>
            <a:t>Cobertura Universal</a:t>
          </a:r>
          <a:endParaRPr lang="es-ES_tradnl" sz="3200" b="1" dirty="0"/>
        </a:p>
      </dgm:t>
    </dgm:pt>
    <dgm:pt modelId="{3C34CE7B-950A-2E4C-9025-5337B5771BB7}" type="parTrans" cxnId="{418250C5-31FD-4847-8AF5-91E924DC01EF}">
      <dgm:prSet/>
      <dgm:spPr/>
      <dgm:t>
        <a:bodyPr/>
        <a:lstStyle/>
        <a:p>
          <a:endParaRPr lang="es-ES_tradnl" sz="2600" b="1"/>
        </a:p>
      </dgm:t>
    </dgm:pt>
    <dgm:pt modelId="{E2CCB16C-6BED-BD49-A8C3-59784559E78F}" type="sibTrans" cxnId="{418250C5-31FD-4847-8AF5-91E924DC01EF}">
      <dgm:prSet/>
      <dgm:spPr/>
      <dgm:t>
        <a:bodyPr/>
        <a:lstStyle/>
        <a:p>
          <a:endParaRPr lang="es-ES_tradnl" sz="2600" b="1"/>
        </a:p>
      </dgm:t>
    </dgm:pt>
    <dgm:pt modelId="{2BBD41F2-92D8-2942-A3A4-334FDF7B5F3B}">
      <dgm:prSet phldrT="[Texto]" custT="1"/>
      <dgm:spPr/>
      <dgm:t>
        <a:bodyPr/>
        <a:lstStyle/>
        <a:p>
          <a:r>
            <a:rPr lang="es-ES_tradnl" sz="2400" b="1" dirty="0" smtClean="0"/>
            <a:t>Reformar 138+ sistemas</a:t>
          </a:r>
          <a:endParaRPr lang="es-ES_tradnl" sz="2400" b="1" dirty="0"/>
        </a:p>
      </dgm:t>
    </dgm:pt>
    <dgm:pt modelId="{3454A4D1-D4E8-FC45-AB7A-673300F8C0C9}" type="parTrans" cxnId="{44BB010B-F7CF-EC45-A3CC-17D551FBD54C}">
      <dgm:prSet/>
      <dgm:spPr/>
      <dgm:t>
        <a:bodyPr/>
        <a:lstStyle/>
        <a:p>
          <a:endParaRPr lang="es-ES_tradnl" sz="2600" b="1"/>
        </a:p>
      </dgm:t>
    </dgm:pt>
    <dgm:pt modelId="{B24AE475-2FB9-1242-8214-A7D4A6DB5A64}" type="sibTrans" cxnId="{44BB010B-F7CF-EC45-A3CC-17D551FBD54C}">
      <dgm:prSet/>
      <dgm:spPr/>
      <dgm:t>
        <a:bodyPr/>
        <a:lstStyle/>
        <a:p>
          <a:endParaRPr lang="es-ES_tradnl" sz="2600" b="1"/>
        </a:p>
      </dgm:t>
    </dgm:pt>
    <dgm:pt modelId="{5460510C-80B5-044A-A001-117B963BEC75}" type="pres">
      <dgm:prSet presAssocID="{9BB744B0-D3CF-F24E-85EE-40F47115EF39}" presName="compositeShape" presStyleCnt="0">
        <dgm:presLayoutVars>
          <dgm:chMax val="7"/>
          <dgm:dir/>
          <dgm:resizeHandles val="exact"/>
        </dgm:presLayoutVars>
      </dgm:prSet>
      <dgm:spPr/>
    </dgm:pt>
    <dgm:pt modelId="{1686EB2E-4B7D-0343-ADF3-0E7B8BF3F20D}" type="pres">
      <dgm:prSet presAssocID="{9BB744B0-D3CF-F24E-85EE-40F47115EF39}" presName="wedge1" presStyleLbl="node1" presStyleIdx="0" presStyleCnt="3" custScaleX="104114" custScaleY="109007"/>
      <dgm:spPr/>
      <dgm:t>
        <a:bodyPr/>
        <a:lstStyle/>
        <a:p>
          <a:endParaRPr lang="es-MX"/>
        </a:p>
      </dgm:t>
    </dgm:pt>
    <dgm:pt modelId="{9744E5E6-8666-4944-97B8-6810151BBC67}" type="pres">
      <dgm:prSet presAssocID="{9BB744B0-D3CF-F24E-85EE-40F47115EF39}" presName="dummy1a" presStyleCnt="0"/>
      <dgm:spPr/>
    </dgm:pt>
    <dgm:pt modelId="{7EEDB24D-115E-FE4F-86DA-7988595345E4}" type="pres">
      <dgm:prSet presAssocID="{9BB744B0-D3CF-F24E-85EE-40F47115EF39}" presName="dummy1b" presStyleCnt="0"/>
      <dgm:spPr/>
    </dgm:pt>
    <dgm:pt modelId="{D8878BCF-4C3B-C148-B551-88072CACEF38}" type="pres">
      <dgm:prSet presAssocID="{9BB744B0-D3CF-F24E-85EE-40F47115EF39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8547A3A-E52F-E841-8E81-93C2CF872EF5}" type="pres">
      <dgm:prSet presAssocID="{9BB744B0-D3CF-F24E-85EE-40F47115EF39}" presName="wedge2" presStyleLbl="node1" presStyleIdx="1" presStyleCnt="3"/>
      <dgm:spPr/>
      <dgm:t>
        <a:bodyPr/>
        <a:lstStyle/>
        <a:p>
          <a:endParaRPr lang="es-ES_tradnl"/>
        </a:p>
      </dgm:t>
    </dgm:pt>
    <dgm:pt modelId="{90D4EC65-BD1F-E545-AA6F-4979D99929CD}" type="pres">
      <dgm:prSet presAssocID="{9BB744B0-D3CF-F24E-85EE-40F47115EF39}" presName="dummy2a" presStyleCnt="0"/>
      <dgm:spPr/>
    </dgm:pt>
    <dgm:pt modelId="{FB59466F-DE2E-0346-9D26-95F53EA97B6A}" type="pres">
      <dgm:prSet presAssocID="{9BB744B0-D3CF-F24E-85EE-40F47115EF39}" presName="dummy2b" presStyleCnt="0"/>
      <dgm:spPr/>
    </dgm:pt>
    <dgm:pt modelId="{3D06128C-4595-1047-93E4-AC591475BB09}" type="pres">
      <dgm:prSet presAssocID="{9BB744B0-D3CF-F24E-85EE-40F47115EF39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51C9E782-9663-4A49-85C0-DB0E6D8EBE51}" type="pres">
      <dgm:prSet presAssocID="{9BB744B0-D3CF-F24E-85EE-40F47115EF39}" presName="wedge3" presStyleLbl="node1" presStyleIdx="2" presStyleCnt="3"/>
      <dgm:spPr/>
      <dgm:t>
        <a:bodyPr/>
        <a:lstStyle/>
        <a:p>
          <a:endParaRPr lang="es-ES_tradnl"/>
        </a:p>
      </dgm:t>
    </dgm:pt>
    <dgm:pt modelId="{0A883A78-6C25-3443-8138-BDD976E29F55}" type="pres">
      <dgm:prSet presAssocID="{9BB744B0-D3CF-F24E-85EE-40F47115EF39}" presName="dummy3a" presStyleCnt="0"/>
      <dgm:spPr/>
    </dgm:pt>
    <dgm:pt modelId="{258744EC-D4E4-2949-8EC5-9210F6E1182E}" type="pres">
      <dgm:prSet presAssocID="{9BB744B0-D3CF-F24E-85EE-40F47115EF39}" presName="dummy3b" presStyleCnt="0"/>
      <dgm:spPr/>
    </dgm:pt>
    <dgm:pt modelId="{C7D3DBCD-A7F5-DD42-89BA-9410320BC6A9}" type="pres">
      <dgm:prSet presAssocID="{9BB744B0-D3CF-F24E-85EE-40F47115EF39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CAD89800-C1FB-0F46-A16C-E5B15A8AFFB4}" type="pres">
      <dgm:prSet presAssocID="{36041BC1-B40F-8E4D-905F-9E0F535E0624}" presName="arrowWedge1" presStyleLbl="fgSibTrans2D1" presStyleIdx="0" presStyleCnt="3"/>
      <dgm:spPr/>
    </dgm:pt>
    <dgm:pt modelId="{8B1919F5-6A14-2740-A865-9080DA4CBF43}" type="pres">
      <dgm:prSet presAssocID="{E2CCB16C-6BED-BD49-A8C3-59784559E78F}" presName="arrowWedge2" presStyleLbl="fgSibTrans2D1" presStyleIdx="1" presStyleCnt="3"/>
      <dgm:spPr/>
    </dgm:pt>
    <dgm:pt modelId="{08B5AD88-C628-7442-94A1-0E71CA775282}" type="pres">
      <dgm:prSet presAssocID="{B24AE475-2FB9-1242-8214-A7D4A6DB5A64}" presName="arrowWedge3" presStyleLbl="fgSibTrans2D1" presStyleIdx="2" presStyleCnt="3"/>
      <dgm:spPr/>
    </dgm:pt>
  </dgm:ptLst>
  <dgm:cxnLst>
    <dgm:cxn modelId="{1AB2463F-2265-4373-9A06-6B7276E44D0B}" type="presOf" srcId="{BD15003F-F65B-4844-8DC6-D7AF1E10ADF1}" destId="{68547A3A-E52F-E841-8E81-93C2CF872EF5}" srcOrd="0" destOrd="0" presId="urn:microsoft.com/office/officeart/2005/8/layout/cycle8"/>
    <dgm:cxn modelId="{418250C5-31FD-4847-8AF5-91E924DC01EF}" srcId="{9BB744B0-D3CF-F24E-85EE-40F47115EF39}" destId="{BD15003F-F65B-4844-8DC6-D7AF1E10ADF1}" srcOrd="1" destOrd="0" parTransId="{3C34CE7B-950A-2E4C-9025-5337B5771BB7}" sibTransId="{E2CCB16C-6BED-BD49-A8C3-59784559E78F}"/>
    <dgm:cxn modelId="{81DCDECC-EC08-49B7-B203-E405E5AF42A0}" type="presOf" srcId="{D830B10C-34D4-6847-A2AC-18730852F662}" destId="{1686EB2E-4B7D-0343-ADF3-0E7B8BF3F20D}" srcOrd="0" destOrd="0" presId="urn:microsoft.com/office/officeart/2005/8/layout/cycle8"/>
    <dgm:cxn modelId="{E0A8D292-C94C-4C33-B28B-1F60FD78D569}" type="presOf" srcId="{2BBD41F2-92D8-2942-A3A4-334FDF7B5F3B}" destId="{C7D3DBCD-A7F5-DD42-89BA-9410320BC6A9}" srcOrd="1" destOrd="0" presId="urn:microsoft.com/office/officeart/2005/8/layout/cycle8"/>
    <dgm:cxn modelId="{2766BC63-5CE2-489B-8751-B2CFE4B4912A}" type="presOf" srcId="{D830B10C-34D4-6847-A2AC-18730852F662}" destId="{D8878BCF-4C3B-C148-B551-88072CACEF38}" srcOrd="1" destOrd="0" presId="urn:microsoft.com/office/officeart/2005/8/layout/cycle8"/>
    <dgm:cxn modelId="{44BB010B-F7CF-EC45-A3CC-17D551FBD54C}" srcId="{9BB744B0-D3CF-F24E-85EE-40F47115EF39}" destId="{2BBD41F2-92D8-2942-A3A4-334FDF7B5F3B}" srcOrd="2" destOrd="0" parTransId="{3454A4D1-D4E8-FC45-AB7A-673300F8C0C9}" sibTransId="{B24AE475-2FB9-1242-8214-A7D4A6DB5A64}"/>
    <dgm:cxn modelId="{30D3BD5E-646F-4C56-93E2-E414AE634101}" type="presOf" srcId="{2BBD41F2-92D8-2942-A3A4-334FDF7B5F3B}" destId="{51C9E782-9663-4A49-85C0-DB0E6D8EBE51}" srcOrd="0" destOrd="0" presId="urn:microsoft.com/office/officeart/2005/8/layout/cycle8"/>
    <dgm:cxn modelId="{29584B22-0B5A-43F0-B4FC-77859EC2133E}" type="presOf" srcId="{BD15003F-F65B-4844-8DC6-D7AF1E10ADF1}" destId="{3D06128C-4595-1047-93E4-AC591475BB09}" srcOrd="1" destOrd="0" presId="urn:microsoft.com/office/officeart/2005/8/layout/cycle8"/>
    <dgm:cxn modelId="{7A009505-DD6C-1044-A672-ADCD3136E070}" srcId="{9BB744B0-D3CF-F24E-85EE-40F47115EF39}" destId="{D830B10C-34D4-6847-A2AC-18730852F662}" srcOrd="0" destOrd="0" parTransId="{AAAFC79E-4193-4D4A-ABAE-5E26106E9CF4}" sibTransId="{36041BC1-B40F-8E4D-905F-9E0F535E0624}"/>
    <dgm:cxn modelId="{A0241B7E-AE58-4086-951A-318AAF6BBA85}" type="presOf" srcId="{9BB744B0-D3CF-F24E-85EE-40F47115EF39}" destId="{5460510C-80B5-044A-A001-117B963BEC75}" srcOrd="0" destOrd="0" presId="urn:microsoft.com/office/officeart/2005/8/layout/cycle8"/>
    <dgm:cxn modelId="{93254F95-2B3A-4C6F-BB72-E796904B46A4}" type="presParOf" srcId="{5460510C-80B5-044A-A001-117B963BEC75}" destId="{1686EB2E-4B7D-0343-ADF3-0E7B8BF3F20D}" srcOrd="0" destOrd="0" presId="urn:microsoft.com/office/officeart/2005/8/layout/cycle8"/>
    <dgm:cxn modelId="{2AD6BC1C-141C-4D4B-87A2-4EA597553688}" type="presParOf" srcId="{5460510C-80B5-044A-A001-117B963BEC75}" destId="{9744E5E6-8666-4944-97B8-6810151BBC67}" srcOrd="1" destOrd="0" presId="urn:microsoft.com/office/officeart/2005/8/layout/cycle8"/>
    <dgm:cxn modelId="{8FDDC717-5525-4F3C-8060-84E2CF24B120}" type="presParOf" srcId="{5460510C-80B5-044A-A001-117B963BEC75}" destId="{7EEDB24D-115E-FE4F-86DA-7988595345E4}" srcOrd="2" destOrd="0" presId="urn:microsoft.com/office/officeart/2005/8/layout/cycle8"/>
    <dgm:cxn modelId="{169EEFB3-2C57-4E24-B8C4-94F403572411}" type="presParOf" srcId="{5460510C-80B5-044A-A001-117B963BEC75}" destId="{D8878BCF-4C3B-C148-B551-88072CACEF38}" srcOrd="3" destOrd="0" presId="urn:microsoft.com/office/officeart/2005/8/layout/cycle8"/>
    <dgm:cxn modelId="{82D4D79F-D56D-4EDE-8B58-8878F812735F}" type="presParOf" srcId="{5460510C-80B5-044A-A001-117B963BEC75}" destId="{68547A3A-E52F-E841-8E81-93C2CF872EF5}" srcOrd="4" destOrd="0" presId="urn:microsoft.com/office/officeart/2005/8/layout/cycle8"/>
    <dgm:cxn modelId="{720FD562-3982-49AA-9985-E0C265675429}" type="presParOf" srcId="{5460510C-80B5-044A-A001-117B963BEC75}" destId="{90D4EC65-BD1F-E545-AA6F-4979D99929CD}" srcOrd="5" destOrd="0" presId="urn:microsoft.com/office/officeart/2005/8/layout/cycle8"/>
    <dgm:cxn modelId="{86990F18-839C-42E1-A825-A93B27817EEE}" type="presParOf" srcId="{5460510C-80B5-044A-A001-117B963BEC75}" destId="{FB59466F-DE2E-0346-9D26-95F53EA97B6A}" srcOrd="6" destOrd="0" presId="urn:microsoft.com/office/officeart/2005/8/layout/cycle8"/>
    <dgm:cxn modelId="{2564282C-3482-4A10-A80C-A44C82268C2C}" type="presParOf" srcId="{5460510C-80B5-044A-A001-117B963BEC75}" destId="{3D06128C-4595-1047-93E4-AC591475BB09}" srcOrd="7" destOrd="0" presId="urn:microsoft.com/office/officeart/2005/8/layout/cycle8"/>
    <dgm:cxn modelId="{FA3FCF92-35A0-4CE7-8B4B-9050E6C82591}" type="presParOf" srcId="{5460510C-80B5-044A-A001-117B963BEC75}" destId="{51C9E782-9663-4A49-85C0-DB0E6D8EBE51}" srcOrd="8" destOrd="0" presId="urn:microsoft.com/office/officeart/2005/8/layout/cycle8"/>
    <dgm:cxn modelId="{529A2954-F4C6-41A9-B071-CACC4FA67CA9}" type="presParOf" srcId="{5460510C-80B5-044A-A001-117B963BEC75}" destId="{0A883A78-6C25-3443-8138-BDD976E29F55}" srcOrd="9" destOrd="0" presId="urn:microsoft.com/office/officeart/2005/8/layout/cycle8"/>
    <dgm:cxn modelId="{6F0E3BA1-6A38-45BB-9661-5998D84C55F8}" type="presParOf" srcId="{5460510C-80B5-044A-A001-117B963BEC75}" destId="{258744EC-D4E4-2949-8EC5-9210F6E1182E}" srcOrd="10" destOrd="0" presId="urn:microsoft.com/office/officeart/2005/8/layout/cycle8"/>
    <dgm:cxn modelId="{EEA071C6-2B87-4031-9EAD-7521FBE7B6A7}" type="presParOf" srcId="{5460510C-80B5-044A-A001-117B963BEC75}" destId="{C7D3DBCD-A7F5-DD42-89BA-9410320BC6A9}" srcOrd="11" destOrd="0" presId="urn:microsoft.com/office/officeart/2005/8/layout/cycle8"/>
    <dgm:cxn modelId="{858D3022-2A32-454B-B749-549CA87135CD}" type="presParOf" srcId="{5460510C-80B5-044A-A001-117B963BEC75}" destId="{CAD89800-C1FB-0F46-A16C-E5B15A8AFFB4}" srcOrd="12" destOrd="0" presId="urn:microsoft.com/office/officeart/2005/8/layout/cycle8"/>
    <dgm:cxn modelId="{7BF5D052-F8EB-4159-A2C6-903C64FAAFD3}" type="presParOf" srcId="{5460510C-80B5-044A-A001-117B963BEC75}" destId="{8B1919F5-6A14-2740-A865-9080DA4CBF43}" srcOrd="13" destOrd="0" presId="urn:microsoft.com/office/officeart/2005/8/layout/cycle8"/>
    <dgm:cxn modelId="{A7982F11-6F50-4F0B-ACB9-83B3F1727B41}" type="presParOf" srcId="{5460510C-80B5-044A-A001-117B963BEC75}" destId="{08B5AD88-C628-7442-94A1-0E71CA775282}" srcOrd="14" destOrd="0" presId="urn:microsoft.com/office/officeart/2005/8/layout/cycle8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45C07D-96C7-4FAA-9DBC-787EED70554E}" type="doc">
      <dgm:prSet loTypeId="urn:microsoft.com/office/officeart/2005/8/layout/venn2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MX"/>
        </a:p>
      </dgm:t>
    </dgm:pt>
    <dgm:pt modelId="{5A6DDA43-273E-4680-8B47-0D699E124B71}">
      <dgm:prSet phldrT="[Texto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es-MX" sz="1600" dirty="0" smtClean="0">
            <a:latin typeface="Arial Narrow" pitchFamily="34" charset="0"/>
          </a:endParaRPr>
        </a:p>
      </dgm:t>
    </dgm:pt>
    <dgm:pt modelId="{35988D22-1F8B-4384-80C0-7FA09AD55EE5}" type="parTrans" cxnId="{B3608FFA-A8A5-4580-B792-1AC4E748AFD1}">
      <dgm:prSet/>
      <dgm:spPr/>
      <dgm:t>
        <a:bodyPr/>
        <a:lstStyle/>
        <a:p>
          <a:endParaRPr lang="es-MX" sz="1200">
            <a:latin typeface="Arial Narrow" pitchFamily="34" charset="0"/>
          </a:endParaRPr>
        </a:p>
      </dgm:t>
    </dgm:pt>
    <dgm:pt modelId="{225C7151-B758-4804-B793-161A13EBE410}" type="sibTrans" cxnId="{B3608FFA-A8A5-4580-B792-1AC4E748AFD1}">
      <dgm:prSet/>
      <dgm:spPr/>
      <dgm:t>
        <a:bodyPr/>
        <a:lstStyle/>
        <a:p>
          <a:endParaRPr lang="es-MX" sz="1200">
            <a:latin typeface="Arial Narrow" pitchFamily="34" charset="0"/>
          </a:endParaRPr>
        </a:p>
      </dgm:t>
    </dgm:pt>
    <dgm:pt modelId="{3348EA59-B545-4B42-AD36-B0CD935873E5}">
      <dgm:prSet phldrT="[Texto]" custT="1"/>
      <dgm:spPr/>
      <dgm:t>
        <a:bodyPr/>
        <a:lstStyle/>
        <a:p>
          <a:r>
            <a:rPr lang="es-MX" sz="1600" dirty="0" smtClean="0">
              <a:latin typeface="Arial Narrow" pitchFamily="34" charset="0"/>
            </a:rPr>
            <a:t>COTIZANTES: 38%</a:t>
          </a:r>
          <a:endParaRPr lang="es-MX" sz="1600" dirty="0">
            <a:latin typeface="Arial Narrow" pitchFamily="34" charset="0"/>
          </a:endParaRPr>
        </a:p>
      </dgm:t>
    </dgm:pt>
    <dgm:pt modelId="{079F7103-C608-41CA-AE7E-2B944DB64CDB}" type="parTrans" cxnId="{23E39914-450D-4295-B950-97546F19AF22}">
      <dgm:prSet/>
      <dgm:spPr/>
      <dgm:t>
        <a:bodyPr/>
        <a:lstStyle/>
        <a:p>
          <a:endParaRPr lang="es-MX" sz="1200">
            <a:latin typeface="Arial Narrow" pitchFamily="34" charset="0"/>
          </a:endParaRPr>
        </a:p>
      </dgm:t>
    </dgm:pt>
    <dgm:pt modelId="{F6CC32C4-A927-4020-89AB-0B5C5AFE47E5}" type="sibTrans" cxnId="{23E39914-450D-4295-B950-97546F19AF22}">
      <dgm:prSet/>
      <dgm:spPr/>
      <dgm:t>
        <a:bodyPr/>
        <a:lstStyle/>
        <a:p>
          <a:endParaRPr lang="es-MX" sz="1200">
            <a:latin typeface="Arial Narrow" pitchFamily="34" charset="0"/>
          </a:endParaRPr>
        </a:p>
      </dgm:t>
    </dgm:pt>
    <dgm:pt modelId="{04E9CF11-9DDA-4E84-9352-DC2087FA0F8A}">
      <dgm:prSet phldrT="[Texto]" custT="1"/>
      <dgm:spPr/>
      <dgm:t>
        <a:bodyPr/>
        <a:lstStyle/>
        <a:p>
          <a:r>
            <a:rPr lang="es-MX" sz="1600" b="0" spc="120" baseline="0" dirty="0" smtClean="0">
              <a:latin typeface="Arial Narrow" pitchFamily="34" charset="0"/>
            </a:rPr>
            <a:t>≤ 3 SALARIOS MÍNIMOS: 70%</a:t>
          </a:r>
          <a:endParaRPr lang="es-MX" sz="1600" b="0" spc="120" baseline="0" dirty="0">
            <a:latin typeface="Arial Narrow" pitchFamily="34" charset="0"/>
          </a:endParaRPr>
        </a:p>
      </dgm:t>
    </dgm:pt>
    <dgm:pt modelId="{624C62FC-E177-4B64-A5B3-5F1BC166FF53}" type="parTrans" cxnId="{20ACE082-6B85-4646-BA42-7583A9ADFAD8}">
      <dgm:prSet/>
      <dgm:spPr/>
      <dgm:t>
        <a:bodyPr/>
        <a:lstStyle/>
        <a:p>
          <a:endParaRPr lang="es-MX" sz="1200">
            <a:latin typeface="Arial Narrow" pitchFamily="34" charset="0"/>
          </a:endParaRPr>
        </a:p>
      </dgm:t>
    </dgm:pt>
    <dgm:pt modelId="{3E0D33B6-BA1A-471E-A893-D9E981BB37B4}" type="sibTrans" cxnId="{20ACE082-6B85-4646-BA42-7583A9ADFAD8}">
      <dgm:prSet/>
      <dgm:spPr/>
      <dgm:t>
        <a:bodyPr/>
        <a:lstStyle/>
        <a:p>
          <a:endParaRPr lang="es-MX" sz="1200">
            <a:latin typeface="Arial Narrow" pitchFamily="34" charset="0"/>
          </a:endParaRPr>
        </a:p>
      </dgm:t>
    </dgm:pt>
    <dgm:pt modelId="{352E6652-408E-4E83-93DC-E2C48D2274C8}">
      <dgm:prSet phldrT="[Texto]" custT="1"/>
      <dgm:spPr/>
      <dgm:t>
        <a:bodyPr/>
        <a:lstStyle/>
        <a:p>
          <a:endParaRPr lang="es-MX" sz="1200" dirty="0" smtClean="0">
            <a:latin typeface="Arial Narrow" pitchFamily="34" charset="0"/>
          </a:endParaRPr>
        </a:p>
        <a:p>
          <a:r>
            <a:rPr lang="es-MX" sz="1600" dirty="0" smtClean="0">
              <a:latin typeface="Arial Narrow" pitchFamily="34" charset="0"/>
            </a:rPr>
            <a:t>DENSIDAD DE COTIZACIÓN </a:t>
          </a:r>
          <a:r>
            <a:rPr lang="es-MX" sz="1550" b="1" spc="110" baseline="0" dirty="0" smtClean="0">
              <a:latin typeface="Arial Narrow" pitchFamily="34" charset="0"/>
            </a:rPr>
            <a:t>INSUFICIENTE</a:t>
          </a:r>
          <a:endParaRPr lang="es-MX" sz="1550" b="1" spc="110" baseline="0" dirty="0">
            <a:latin typeface="Arial Narrow" pitchFamily="34" charset="0"/>
          </a:endParaRPr>
        </a:p>
      </dgm:t>
    </dgm:pt>
    <dgm:pt modelId="{C17FA679-56FB-4558-A08D-235E70C8A5BB}" type="parTrans" cxnId="{C133BD21-2A6B-474F-859B-0D14D9DE0944}">
      <dgm:prSet/>
      <dgm:spPr/>
      <dgm:t>
        <a:bodyPr/>
        <a:lstStyle/>
        <a:p>
          <a:endParaRPr lang="es-MX" sz="1200">
            <a:latin typeface="Arial Narrow" pitchFamily="34" charset="0"/>
          </a:endParaRPr>
        </a:p>
      </dgm:t>
    </dgm:pt>
    <dgm:pt modelId="{6325AD25-D8B2-4A72-801E-956DBD5B4FD2}" type="sibTrans" cxnId="{C133BD21-2A6B-474F-859B-0D14D9DE0944}">
      <dgm:prSet/>
      <dgm:spPr/>
      <dgm:t>
        <a:bodyPr/>
        <a:lstStyle/>
        <a:p>
          <a:endParaRPr lang="es-MX" sz="1200">
            <a:latin typeface="Arial Narrow" pitchFamily="34" charset="0"/>
          </a:endParaRPr>
        </a:p>
      </dgm:t>
    </dgm:pt>
    <dgm:pt modelId="{25EC6629-A8F1-4934-B465-37C517DB1021}">
      <dgm:prSet custT="1"/>
      <dgm:spPr/>
      <dgm:t>
        <a:bodyPr/>
        <a:lstStyle/>
        <a:p>
          <a:r>
            <a:rPr lang="es-MX" sz="1200" dirty="0" smtClean="0">
              <a:latin typeface="Arial Narrow" pitchFamily="34" charset="0"/>
            </a:rPr>
            <a:t/>
          </a:r>
          <a:br>
            <a:rPr lang="es-MX" sz="1200" dirty="0" smtClean="0">
              <a:latin typeface="Arial Narrow" pitchFamily="34" charset="0"/>
            </a:rPr>
          </a:br>
          <a:endParaRPr lang="es-MX" sz="1100" dirty="0">
            <a:latin typeface="Arial Narrow" pitchFamily="34" charset="0"/>
          </a:endParaRPr>
        </a:p>
      </dgm:t>
    </dgm:pt>
    <dgm:pt modelId="{E441C207-57EF-4EB5-AC87-51353D17E3C4}" type="parTrans" cxnId="{3F56D358-CB44-499C-9071-9D9DA3464FA9}">
      <dgm:prSet/>
      <dgm:spPr/>
      <dgm:t>
        <a:bodyPr/>
        <a:lstStyle/>
        <a:p>
          <a:endParaRPr lang="es-MX" sz="1200">
            <a:latin typeface="Arial Narrow" pitchFamily="34" charset="0"/>
          </a:endParaRPr>
        </a:p>
      </dgm:t>
    </dgm:pt>
    <dgm:pt modelId="{DBF5B75E-FDE4-487F-9181-3ED8656047E0}" type="sibTrans" cxnId="{3F56D358-CB44-499C-9071-9D9DA3464FA9}">
      <dgm:prSet/>
      <dgm:spPr/>
      <dgm:t>
        <a:bodyPr/>
        <a:lstStyle/>
        <a:p>
          <a:endParaRPr lang="es-MX" sz="1200">
            <a:latin typeface="Arial Narrow" pitchFamily="34" charset="0"/>
          </a:endParaRPr>
        </a:p>
      </dgm:t>
    </dgm:pt>
    <dgm:pt modelId="{BD9F79DD-6300-4AC6-A84C-02155572F98F}" type="pres">
      <dgm:prSet presAssocID="{0C45C07D-96C7-4FAA-9DBC-787EED70554E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0B95D510-E644-40A6-AD66-AC18828870CC}" type="pres">
      <dgm:prSet presAssocID="{0C45C07D-96C7-4FAA-9DBC-787EED70554E}" presName="comp1" presStyleCnt="0"/>
      <dgm:spPr/>
      <dgm:t>
        <a:bodyPr/>
        <a:lstStyle/>
        <a:p>
          <a:endParaRPr lang="es-MX"/>
        </a:p>
      </dgm:t>
    </dgm:pt>
    <dgm:pt modelId="{2DB7813D-D3CD-4AFE-A8C9-FFFC4EBF9329}" type="pres">
      <dgm:prSet presAssocID="{0C45C07D-96C7-4FAA-9DBC-787EED70554E}" presName="circle1" presStyleLbl="node1" presStyleIdx="0" presStyleCnt="5" custLinFactNeighborX="1067" custLinFactNeighborY="3559"/>
      <dgm:spPr/>
      <dgm:t>
        <a:bodyPr/>
        <a:lstStyle/>
        <a:p>
          <a:endParaRPr lang="es-MX"/>
        </a:p>
      </dgm:t>
    </dgm:pt>
    <dgm:pt modelId="{534DF83F-C2D2-40E4-85FF-CE214F40BF46}" type="pres">
      <dgm:prSet presAssocID="{0C45C07D-96C7-4FAA-9DBC-787EED70554E}" presName="c1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9DB2959-5268-4381-9F7B-46EE517615AF}" type="pres">
      <dgm:prSet presAssocID="{0C45C07D-96C7-4FAA-9DBC-787EED70554E}" presName="comp2" presStyleCnt="0"/>
      <dgm:spPr/>
      <dgm:t>
        <a:bodyPr/>
        <a:lstStyle/>
        <a:p>
          <a:endParaRPr lang="es-MX"/>
        </a:p>
      </dgm:t>
    </dgm:pt>
    <dgm:pt modelId="{5E1DEEA0-75FA-445C-B58B-33C6B2BA368D}" type="pres">
      <dgm:prSet presAssocID="{0C45C07D-96C7-4FAA-9DBC-787EED70554E}" presName="circle2" presStyleLbl="node1" presStyleIdx="1" presStyleCnt="5"/>
      <dgm:spPr/>
      <dgm:t>
        <a:bodyPr/>
        <a:lstStyle/>
        <a:p>
          <a:endParaRPr lang="es-MX"/>
        </a:p>
      </dgm:t>
    </dgm:pt>
    <dgm:pt modelId="{8D0AC523-2798-4AE9-A018-EB012349F932}" type="pres">
      <dgm:prSet presAssocID="{0C45C07D-96C7-4FAA-9DBC-787EED70554E}" presName="c2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B2A4E5F-50D3-430D-ADCF-40B8EA28BC57}" type="pres">
      <dgm:prSet presAssocID="{0C45C07D-96C7-4FAA-9DBC-787EED70554E}" presName="comp3" presStyleCnt="0"/>
      <dgm:spPr/>
      <dgm:t>
        <a:bodyPr/>
        <a:lstStyle/>
        <a:p>
          <a:endParaRPr lang="es-MX"/>
        </a:p>
      </dgm:t>
    </dgm:pt>
    <dgm:pt modelId="{9C61D25C-AB94-4772-9AB5-9C4B407CE93D}" type="pres">
      <dgm:prSet presAssocID="{0C45C07D-96C7-4FAA-9DBC-787EED70554E}" presName="circle3" presStyleLbl="node1" presStyleIdx="2" presStyleCnt="5"/>
      <dgm:spPr/>
      <dgm:t>
        <a:bodyPr/>
        <a:lstStyle/>
        <a:p>
          <a:endParaRPr lang="es-MX"/>
        </a:p>
      </dgm:t>
    </dgm:pt>
    <dgm:pt modelId="{A93F31C2-280D-40C1-81E0-17EEB095A11E}" type="pres">
      <dgm:prSet presAssocID="{0C45C07D-96C7-4FAA-9DBC-787EED70554E}" presName="c3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840659F-A41E-4DDA-89BF-F0692DB4C7C9}" type="pres">
      <dgm:prSet presAssocID="{0C45C07D-96C7-4FAA-9DBC-787EED70554E}" presName="comp4" presStyleCnt="0"/>
      <dgm:spPr/>
      <dgm:t>
        <a:bodyPr/>
        <a:lstStyle/>
        <a:p>
          <a:endParaRPr lang="es-MX"/>
        </a:p>
      </dgm:t>
    </dgm:pt>
    <dgm:pt modelId="{0296741E-5B23-4120-BBB4-F91E9BDA3469}" type="pres">
      <dgm:prSet presAssocID="{0C45C07D-96C7-4FAA-9DBC-787EED70554E}" presName="circle4" presStyleLbl="node1" presStyleIdx="3" presStyleCnt="5"/>
      <dgm:spPr/>
      <dgm:t>
        <a:bodyPr/>
        <a:lstStyle/>
        <a:p>
          <a:endParaRPr lang="es-MX"/>
        </a:p>
      </dgm:t>
    </dgm:pt>
    <dgm:pt modelId="{2ABFA1B6-CA63-4D9B-8F09-A42D01BAC858}" type="pres">
      <dgm:prSet presAssocID="{0C45C07D-96C7-4FAA-9DBC-787EED70554E}" presName="c4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67EA036-0B1F-47CF-BB0A-68CD44988541}" type="pres">
      <dgm:prSet presAssocID="{0C45C07D-96C7-4FAA-9DBC-787EED70554E}" presName="comp5" presStyleCnt="0"/>
      <dgm:spPr/>
      <dgm:t>
        <a:bodyPr/>
        <a:lstStyle/>
        <a:p>
          <a:endParaRPr lang="es-MX"/>
        </a:p>
      </dgm:t>
    </dgm:pt>
    <dgm:pt modelId="{1853AD96-5BA2-4022-944B-A3DC303008E6}" type="pres">
      <dgm:prSet presAssocID="{0C45C07D-96C7-4FAA-9DBC-787EED70554E}" presName="circle5" presStyleLbl="node1" presStyleIdx="4" presStyleCnt="5" custScaleX="84925" custScaleY="84332" custLinFactNeighborY="7221"/>
      <dgm:spPr/>
      <dgm:t>
        <a:bodyPr/>
        <a:lstStyle/>
        <a:p>
          <a:endParaRPr lang="es-MX"/>
        </a:p>
      </dgm:t>
    </dgm:pt>
    <dgm:pt modelId="{D65616E1-C4A9-4952-A890-CCA66D3A60A6}" type="pres">
      <dgm:prSet presAssocID="{0C45C07D-96C7-4FAA-9DBC-787EED70554E}" presName="c5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64C4CFDF-C3B6-4F13-A7DD-2049AE6F1439}" type="presOf" srcId="{04E9CF11-9DDA-4E84-9352-DC2087FA0F8A}" destId="{A93F31C2-280D-40C1-81E0-17EEB095A11E}" srcOrd="1" destOrd="0" presId="urn:microsoft.com/office/officeart/2005/8/layout/venn2"/>
    <dgm:cxn modelId="{23E39914-450D-4295-B950-97546F19AF22}" srcId="{0C45C07D-96C7-4FAA-9DBC-787EED70554E}" destId="{3348EA59-B545-4B42-AD36-B0CD935873E5}" srcOrd="1" destOrd="0" parTransId="{079F7103-C608-41CA-AE7E-2B944DB64CDB}" sibTransId="{F6CC32C4-A927-4020-89AB-0B5C5AFE47E5}"/>
    <dgm:cxn modelId="{00B1931D-03B1-4ADF-B094-F28027253DB4}" type="presOf" srcId="{0C45C07D-96C7-4FAA-9DBC-787EED70554E}" destId="{BD9F79DD-6300-4AC6-A84C-02155572F98F}" srcOrd="0" destOrd="0" presId="urn:microsoft.com/office/officeart/2005/8/layout/venn2"/>
    <dgm:cxn modelId="{10205373-9650-4170-B015-49A703B27A77}" type="presOf" srcId="{352E6652-408E-4E83-93DC-E2C48D2274C8}" destId="{0296741E-5B23-4120-BBB4-F91E9BDA3469}" srcOrd="0" destOrd="0" presId="urn:microsoft.com/office/officeart/2005/8/layout/venn2"/>
    <dgm:cxn modelId="{0FF706BF-FA47-4C2E-AB2B-2D5EE22DD67D}" type="presOf" srcId="{25EC6629-A8F1-4934-B465-37C517DB1021}" destId="{D65616E1-C4A9-4952-A890-CCA66D3A60A6}" srcOrd="1" destOrd="0" presId="urn:microsoft.com/office/officeart/2005/8/layout/venn2"/>
    <dgm:cxn modelId="{1B06973F-B4DD-4302-9229-87CA854E00C2}" type="presOf" srcId="{3348EA59-B545-4B42-AD36-B0CD935873E5}" destId="{5E1DEEA0-75FA-445C-B58B-33C6B2BA368D}" srcOrd="0" destOrd="0" presId="urn:microsoft.com/office/officeart/2005/8/layout/venn2"/>
    <dgm:cxn modelId="{3A4453C7-CC66-41C5-85BC-C1FC5B7292C7}" type="presOf" srcId="{5A6DDA43-273E-4680-8B47-0D699E124B71}" destId="{534DF83F-C2D2-40E4-85FF-CE214F40BF46}" srcOrd="1" destOrd="0" presId="urn:microsoft.com/office/officeart/2005/8/layout/venn2"/>
    <dgm:cxn modelId="{E29A8256-06C6-41A6-AE42-73AFA9A8263E}" type="presOf" srcId="{04E9CF11-9DDA-4E84-9352-DC2087FA0F8A}" destId="{9C61D25C-AB94-4772-9AB5-9C4B407CE93D}" srcOrd="0" destOrd="0" presId="urn:microsoft.com/office/officeart/2005/8/layout/venn2"/>
    <dgm:cxn modelId="{C133BD21-2A6B-474F-859B-0D14D9DE0944}" srcId="{0C45C07D-96C7-4FAA-9DBC-787EED70554E}" destId="{352E6652-408E-4E83-93DC-E2C48D2274C8}" srcOrd="3" destOrd="0" parTransId="{C17FA679-56FB-4558-A08D-235E70C8A5BB}" sibTransId="{6325AD25-D8B2-4A72-801E-956DBD5B4FD2}"/>
    <dgm:cxn modelId="{5D62ABE6-2FAF-47B4-B4DB-DC2D85E09BBB}" type="presOf" srcId="{3348EA59-B545-4B42-AD36-B0CD935873E5}" destId="{8D0AC523-2798-4AE9-A018-EB012349F932}" srcOrd="1" destOrd="0" presId="urn:microsoft.com/office/officeart/2005/8/layout/venn2"/>
    <dgm:cxn modelId="{BE47A2C6-A065-4D48-86C1-3D2CB4AEF6C4}" type="presOf" srcId="{352E6652-408E-4E83-93DC-E2C48D2274C8}" destId="{2ABFA1B6-CA63-4D9B-8F09-A42D01BAC858}" srcOrd="1" destOrd="0" presId="urn:microsoft.com/office/officeart/2005/8/layout/venn2"/>
    <dgm:cxn modelId="{B8DA5ADB-2B89-412D-A498-DC0D820658F5}" type="presOf" srcId="{25EC6629-A8F1-4934-B465-37C517DB1021}" destId="{1853AD96-5BA2-4022-944B-A3DC303008E6}" srcOrd="0" destOrd="0" presId="urn:microsoft.com/office/officeart/2005/8/layout/venn2"/>
    <dgm:cxn modelId="{20ACE082-6B85-4646-BA42-7583A9ADFAD8}" srcId="{0C45C07D-96C7-4FAA-9DBC-787EED70554E}" destId="{04E9CF11-9DDA-4E84-9352-DC2087FA0F8A}" srcOrd="2" destOrd="0" parTransId="{624C62FC-E177-4B64-A5B3-5F1BC166FF53}" sibTransId="{3E0D33B6-BA1A-471E-A893-D9E981BB37B4}"/>
    <dgm:cxn modelId="{90EF1B7F-2B43-4DA1-BB15-BB3410FC7132}" type="presOf" srcId="{5A6DDA43-273E-4680-8B47-0D699E124B71}" destId="{2DB7813D-D3CD-4AFE-A8C9-FFFC4EBF9329}" srcOrd="0" destOrd="0" presId="urn:microsoft.com/office/officeart/2005/8/layout/venn2"/>
    <dgm:cxn modelId="{3F56D358-CB44-499C-9071-9D9DA3464FA9}" srcId="{0C45C07D-96C7-4FAA-9DBC-787EED70554E}" destId="{25EC6629-A8F1-4934-B465-37C517DB1021}" srcOrd="4" destOrd="0" parTransId="{E441C207-57EF-4EB5-AC87-51353D17E3C4}" sibTransId="{DBF5B75E-FDE4-487F-9181-3ED8656047E0}"/>
    <dgm:cxn modelId="{B3608FFA-A8A5-4580-B792-1AC4E748AFD1}" srcId="{0C45C07D-96C7-4FAA-9DBC-787EED70554E}" destId="{5A6DDA43-273E-4680-8B47-0D699E124B71}" srcOrd="0" destOrd="0" parTransId="{35988D22-1F8B-4384-80C0-7FA09AD55EE5}" sibTransId="{225C7151-B758-4804-B793-161A13EBE410}"/>
    <dgm:cxn modelId="{C56DA357-38D1-4D36-92B0-67C881B09E29}" type="presParOf" srcId="{BD9F79DD-6300-4AC6-A84C-02155572F98F}" destId="{0B95D510-E644-40A6-AD66-AC18828870CC}" srcOrd="0" destOrd="0" presId="urn:microsoft.com/office/officeart/2005/8/layout/venn2"/>
    <dgm:cxn modelId="{56ADC37D-2B5D-4407-8CB4-56F8B90E0295}" type="presParOf" srcId="{0B95D510-E644-40A6-AD66-AC18828870CC}" destId="{2DB7813D-D3CD-4AFE-A8C9-FFFC4EBF9329}" srcOrd="0" destOrd="0" presId="urn:microsoft.com/office/officeart/2005/8/layout/venn2"/>
    <dgm:cxn modelId="{1618CBDA-3ADC-486E-A8E5-81DE5BD81289}" type="presParOf" srcId="{0B95D510-E644-40A6-AD66-AC18828870CC}" destId="{534DF83F-C2D2-40E4-85FF-CE214F40BF46}" srcOrd="1" destOrd="0" presId="urn:microsoft.com/office/officeart/2005/8/layout/venn2"/>
    <dgm:cxn modelId="{7989D0D9-4BEA-4CA5-8150-FDA1E178EC1A}" type="presParOf" srcId="{BD9F79DD-6300-4AC6-A84C-02155572F98F}" destId="{29DB2959-5268-4381-9F7B-46EE517615AF}" srcOrd="1" destOrd="0" presId="urn:microsoft.com/office/officeart/2005/8/layout/venn2"/>
    <dgm:cxn modelId="{33E86181-0F59-403B-825F-8E6BF3C1F06F}" type="presParOf" srcId="{29DB2959-5268-4381-9F7B-46EE517615AF}" destId="{5E1DEEA0-75FA-445C-B58B-33C6B2BA368D}" srcOrd="0" destOrd="0" presId="urn:microsoft.com/office/officeart/2005/8/layout/venn2"/>
    <dgm:cxn modelId="{8E9EF47D-5AD2-458A-BB1D-BB9CE8F0CC6B}" type="presParOf" srcId="{29DB2959-5268-4381-9F7B-46EE517615AF}" destId="{8D0AC523-2798-4AE9-A018-EB012349F932}" srcOrd="1" destOrd="0" presId="urn:microsoft.com/office/officeart/2005/8/layout/venn2"/>
    <dgm:cxn modelId="{347BE483-9E8D-4E32-8502-F6D760D4024A}" type="presParOf" srcId="{BD9F79DD-6300-4AC6-A84C-02155572F98F}" destId="{FB2A4E5F-50D3-430D-ADCF-40B8EA28BC57}" srcOrd="2" destOrd="0" presId="urn:microsoft.com/office/officeart/2005/8/layout/venn2"/>
    <dgm:cxn modelId="{40DA7AF2-850B-4CD3-8941-DB1C116BE605}" type="presParOf" srcId="{FB2A4E5F-50D3-430D-ADCF-40B8EA28BC57}" destId="{9C61D25C-AB94-4772-9AB5-9C4B407CE93D}" srcOrd="0" destOrd="0" presId="urn:microsoft.com/office/officeart/2005/8/layout/venn2"/>
    <dgm:cxn modelId="{D06E23CA-B542-4F77-A4AB-B03B9B7903B9}" type="presParOf" srcId="{FB2A4E5F-50D3-430D-ADCF-40B8EA28BC57}" destId="{A93F31C2-280D-40C1-81E0-17EEB095A11E}" srcOrd="1" destOrd="0" presId="urn:microsoft.com/office/officeart/2005/8/layout/venn2"/>
    <dgm:cxn modelId="{AD7EC139-EFDF-476A-9A4F-B039EFAC28F4}" type="presParOf" srcId="{BD9F79DD-6300-4AC6-A84C-02155572F98F}" destId="{F840659F-A41E-4DDA-89BF-F0692DB4C7C9}" srcOrd="3" destOrd="0" presId="urn:microsoft.com/office/officeart/2005/8/layout/venn2"/>
    <dgm:cxn modelId="{33B21943-FBDB-44A0-A2E1-D4AE20841E69}" type="presParOf" srcId="{F840659F-A41E-4DDA-89BF-F0692DB4C7C9}" destId="{0296741E-5B23-4120-BBB4-F91E9BDA3469}" srcOrd="0" destOrd="0" presId="urn:microsoft.com/office/officeart/2005/8/layout/venn2"/>
    <dgm:cxn modelId="{F142BA0A-97EF-4876-A90B-DD55E3D45E90}" type="presParOf" srcId="{F840659F-A41E-4DDA-89BF-F0692DB4C7C9}" destId="{2ABFA1B6-CA63-4D9B-8F09-A42D01BAC858}" srcOrd="1" destOrd="0" presId="urn:microsoft.com/office/officeart/2005/8/layout/venn2"/>
    <dgm:cxn modelId="{5C09C697-82BF-41EF-984B-7B4208009C42}" type="presParOf" srcId="{BD9F79DD-6300-4AC6-A84C-02155572F98F}" destId="{E67EA036-0B1F-47CF-BB0A-68CD44988541}" srcOrd="4" destOrd="0" presId="urn:microsoft.com/office/officeart/2005/8/layout/venn2"/>
    <dgm:cxn modelId="{646D5814-1193-43D2-8592-B9284E115A2B}" type="presParOf" srcId="{E67EA036-0B1F-47CF-BB0A-68CD44988541}" destId="{1853AD96-5BA2-4022-944B-A3DC303008E6}" srcOrd="0" destOrd="0" presId="urn:microsoft.com/office/officeart/2005/8/layout/venn2"/>
    <dgm:cxn modelId="{E524E600-767E-49DC-A59C-BEA75B6C6A27}" type="presParOf" srcId="{E67EA036-0B1F-47CF-BB0A-68CD44988541}" destId="{D65616E1-C4A9-4952-A890-CCA66D3A60A6}" srcOrd="1" destOrd="0" presId="urn:microsoft.com/office/officeart/2005/8/layout/venn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B744B0-D3CF-F24E-85EE-40F47115EF39}" type="doc">
      <dgm:prSet loTypeId="urn:microsoft.com/office/officeart/2005/8/layout/cycle8" loCatId="cycle" qsTypeId="urn:microsoft.com/office/officeart/2005/8/quickstyle/3D2" qsCatId="3D" csTypeId="urn:microsoft.com/office/officeart/2005/8/colors/colorful1" csCatId="colorful" phldr="1"/>
      <dgm:spPr/>
    </dgm:pt>
    <dgm:pt modelId="{D830B10C-34D4-6847-A2AC-18730852F662}">
      <dgm:prSet phldrT="[Texto]" custT="1"/>
      <dgm:spPr/>
      <dgm:t>
        <a:bodyPr/>
        <a:lstStyle/>
        <a:p>
          <a:r>
            <a:rPr lang="es-ES_tradnl" sz="2600" b="1" dirty="0" smtClean="0"/>
            <a:t>Mejorar </a:t>
          </a:r>
          <a:r>
            <a:rPr lang="es-ES_tradnl" sz="2400" b="1" dirty="0" smtClean="0"/>
            <a:t>Pensiones </a:t>
          </a:r>
          <a:r>
            <a:rPr lang="es-ES_tradnl" sz="2600" b="1" dirty="0" smtClean="0"/>
            <a:t>SAR</a:t>
          </a:r>
          <a:endParaRPr lang="es-ES_tradnl" sz="2600" b="1" dirty="0"/>
        </a:p>
      </dgm:t>
    </dgm:pt>
    <dgm:pt modelId="{AAAFC79E-4193-4D4A-ABAE-5E26106E9CF4}" type="parTrans" cxnId="{7A009505-DD6C-1044-A672-ADCD3136E070}">
      <dgm:prSet/>
      <dgm:spPr/>
      <dgm:t>
        <a:bodyPr/>
        <a:lstStyle/>
        <a:p>
          <a:endParaRPr lang="es-ES_tradnl" sz="2600" b="1"/>
        </a:p>
      </dgm:t>
    </dgm:pt>
    <dgm:pt modelId="{36041BC1-B40F-8E4D-905F-9E0F535E0624}" type="sibTrans" cxnId="{7A009505-DD6C-1044-A672-ADCD3136E070}">
      <dgm:prSet/>
      <dgm:spPr/>
      <dgm:t>
        <a:bodyPr/>
        <a:lstStyle/>
        <a:p>
          <a:endParaRPr lang="es-ES_tradnl" sz="2600" b="1"/>
        </a:p>
      </dgm:t>
    </dgm:pt>
    <dgm:pt modelId="{BD15003F-F65B-4844-8DC6-D7AF1E10ADF1}">
      <dgm:prSet phldrT="[Texto]" custT="1"/>
      <dgm:spPr/>
      <dgm:t>
        <a:bodyPr/>
        <a:lstStyle/>
        <a:p>
          <a:r>
            <a:rPr lang="es-ES_tradnl" sz="3200" b="1" dirty="0" smtClean="0"/>
            <a:t>Cobertura Universal</a:t>
          </a:r>
          <a:endParaRPr lang="es-ES_tradnl" sz="3200" b="1" dirty="0"/>
        </a:p>
      </dgm:t>
    </dgm:pt>
    <dgm:pt modelId="{3C34CE7B-950A-2E4C-9025-5337B5771BB7}" type="parTrans" cxnId="{418250C5-31FD-4847-8AF5-91E924DC01EF}">
      <dgm:prSet/>
      <dgm:spPr/>
      <dgm:t>
        <a:bodyPr/>
        <a:lstStyle/>
        <a:p>
          <a:endParaRPr lang="es-ES_tradnl" sz="2600" b="1"/>
        </a:p>
      </dgm:t>
    </dgm:pt>
    <dgm:pt modelId="{E2CCB16C-6BED-BD49-A8C3-59784559E78F}" type="sibTrans" cxnId="{418250C5-31FD-4847-8AF5-91E924DC01EF}">
      <dgm:prSet/>
      <dgm:spPr/>
      <dgm:t>
        <a:bodyPr/>
        <a:lstStyle/>
        <a:p>
          <a:endParaRPr lang="es-ES_tradnl" sz="2600" b="1"/>
        </a:p>
      </dgm:t>
    </dgm:pt>
    <dgm:pt modelId="{2BBD41F2-92D8-2942-A3A4-334FDF7B5F3B}">
      <dgm:prSet phldrT="[Texto]" custT="1"/>
      <dgm:spPr/>
      <dgm:t>
        <a:bodyPr/>
        <a:lstStyle/>
        <a:p>
          <a:r>
            <a:rPr lang="es-ES_tradnl" sz="2400" b="1" dirty="0" smtClean="0"/>
            <a:t>Reformar 138+ sistemas</a:t>
          </a:r>
          <a:endParaRPr lang="es-ES_tradnl" sz="2400" b="1" dirty="0"/>
        </a:p>
      </dgm:t>
    </dgm:pt>
    <dgm:pt modelId="{3454A4D1-D4E8-FC45-AB7A-673300F8C0C9}" type="parTrans" cxnId="{44BB010B-F7CF-EC45-A3CC-17D551FBD54C}">
      <dgm:prSet/>
      <dgm:spPr/>
      <dgm:t>
        <a:bodyPr/>
        <a:lstStyle/>
        <a:p>
          <a:endParaRPr lang="es-ES_tradnl" sz="2600" b="1"/>
        </a:p>
      </dgm:t>
    </dgm:pt>
    <dgm:pt modelId="{B24AE475-2FB9-1242-8214-A7D4A6DB5A64}" type="sibTrans" cxnId="{44BB010B-F7CF-EC45-A3CC-17D551FBD54C}">
      <dgm:prSet/>
      <dgm:spPr/>
      <dgm:t>
        <a:bodyPr/>
        <a:lstStyle/>
        <a:p>
          <a:endParaRPr lang="es-ES_tradnl" sz="2600" b="1"/>
        </a:p>
      </dgm:t>
    </dgm:pt>
    <dgm:pt modelId="{5460510C-80B5-044A-A001-117B963BEC75}" type="pres">
      <dgm:prSet presAssocID="{9BB744B0-D3CF-F24E-85EE-40F47115EF39}" presName="compositeShape" presStyleCnt="0">
        <dgm:presLayoutVars>
          <dgm:chMax val="7"/>
          <dgm:dir/>
          <dgm:resizeHandles val="exact"/>
        </dgm:presLayoutVars>
      </dgm:prSet>
      <dgm:spPr/>
    </dgm:pt>
    <dgm:pt modelId="{1686EB2E-4B7D-0343-ADF3-0E7B8BF3F20D}" type="pres">
      <dgm:prSet presAssocID="{9BB744B0-D3CF-F24E-85EE-40F47115EF39}" presName="wedge1" presStyleLbl="node1" presStyleIdx="0" presStyleCnt="3" custScaleX="104114" custScaleY="109007"/>
      <dgm:spPr/>
      <dgm:t>
        <a:bodyPr/>
        <a:lstStyle/>
        <a:p>
          <a:endParaRPr lang="es-MX"/>
        </a:p>
      </dgm:t>
    </dgm:pt>
    <dgm:pt modelId="{9744E5E6-8666-4944-97B8-6810151BBC67}" type="pres">
      <dgm:prSet presAssocID="{9BB744B0-D3CF-F24E-85EE-40F47115EF39}" presName="dummy1a" presStyleCnt="0"/>
      <dgm:spPr/>
    </dgm:pt>
    <dgm:pt modelId="{7EEDB24D-115E-FE4F-86DA-7988595345E4}" type="pres">
      <dgm:prSet presAssocID="{9BB744B0-D3CF-F24E-85EE-40F47115EF39}" presName="dummy1b" presStyleCnt="0"/>
      <dgm:spPr/>
    </dgm:pt>
    <dgm:pt modelId="{D8878BCF-4C3B-C148-B551-88072CACEF38}" type="pres">
      <dgm:prSet presAssocID="{9BB744B0-D3CF-F24E-85EE-40F47115EF39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8547A3A-E52F-E841-8E81-93C2CF872EF5}" type="pres">
      <dgm:prSet presAssocID="{9BB744B0-D3CF-F24E-85EE-40F47115EF39}" presName="wedge2" presStyleLbl="node1" presStyleIdx="1" presStyleCnt="3"/>
      <dgm:spPr/>
      <dgm:t>
        <a:bodyPr/>
        <a:lstStyle/>
        <a:p>
          <a:endParaRPr lang="es-ES_tradnl"/>
        </a:p>
      </dgm:t>
    </dgm:pt>
    <dgm:pt modelId="{90D4EC65-BD1F-E545-AA6F-4979D99929CD}" type="pres">
      <dgm:prSet presAssocID="{9BB744B0-D3CF-F24E-85EE-40F47115EF39}" presName="dummy2a" presStyleCnt="0"/>
      <dgm:spPr/>
    </dgm:pt>
    <dgm:pt modelId="{FB59466F-DE2E-0346-9D26-95F53EA97B6A}" type="pres">
      <dgm:prSet presAssocID="{9BB744B0-D3CF-F24E-85EE-40F47115EF39}" presName="dummy2b" presStyleCnt="0"/>
      <dgm:spPr/>
    </dgm:pt>
    <dgm:pt modelId="{3D06128C-4595-1047-93E4-AC591475BB09}" type="pres">
      <dgm:prSet presAssocID="{9BB744B0-D3CF-F24E-85EE-40F47115EF39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51C9E782-9663-4A49-85C0-DB0E6D8EBE51}" type="pres">
      <dgm:prSet presAssocID="{9BB744B0-D3CF-F24E-85EE-40F47115EF39}" presName="wedge3" presStyleLbl="node1" presStyleIdx="2" presStyleCnt="3"/>
      <dgm:spPr/>
      <dgm:t>
        <a:bodyPr/>
        <a:lstStyle/>
        <a:p>
          <a:endParaRPr lang="es-ES_tradnl"/>
        </a:p>
      </dgm:t>
    </dgm:pt>
    <dgm:pt modelId="{0A883A78-6C25-3443-8138-BDD976E29F55}" type="pres">
      <dgm:prSet presAssocID="{9BB744B0-D3CF-F24E-85EE-40F47115EF39}" presName="dummy3a" presStyleCnt="0"/>
      <dgm:spPr/>
    </dgm:pt>
    <dgm:pt modelId="{258744EC-D4E4-2949-8EC5-9210F6E1182E}" type="pres">
      <dgm:prSet presAssocID="{9BB744B0-D3CF-F24E-85EE-40F47115EF39}" presName="dummy3b" presStyleCnt="0"/>
      <dgm:spPr/>
    </dgm:pt>
    <dgm:pt modelId="{C7D3DBCD-A7F5-DD42-89BA-9410320BC6A9}" type="pres">
      <dgm:prSet presAssocID="{9BB744B0-D3CF-F24E-85EE-40F47115EF39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CAD89800-C1FB-0F46-A16C-E5B15A8AFFB4}" type="pres">
      <dgm:prSet presAssocID="{36041BC1-B40F-8E4D-905F-9E0F535E0624}" presName="arrowWedge1" presStyleLbl="fgSibTrans2D1" presStyleIdx="0" presStyleCnt="3"/>
      <dgm:spPr/>
    </dgm:pt>
    <dgm:pt modelId="{8B1919F5-6A14-2740-A865-9080DA4CBF43}" type="pres">
      <dgm:prSet presAssocID="{E2CCB16C-6BED-BD49-A8C3-59784559E78F}" presName="arrowWedge2" presStyleLbl="fgSibTrans2D1" presStyleIdx="1" presStyleCnt="3"/>
      <dgm:spPr/>
    </dgm:pt>
    <dgm:pt modelId="{08B5AD88-C628-7442-94A1-0E71CA775282}" type="pres">
      <dgm:prSet presAssocID="{B24AE475-2FB9-1242-8214-A7D4A6DB5A64}" presName="arrowWedge3" presStyleLbl="fgSibTrans2D1" presStyleIdx="2" presStyleCnt="3"/>
      <dgm:spPr/>
    </dgm:pt>
  </dgm:ptLst>
  <dgm:cxnLst>
    <dgm:cxn modelId="{418250C5-31FD-4847-8AF5-91E924DC01EF}" srcId="{9BB744B0-D3CF-F24E-85EE-40F47115EF39}" destId="{BD15003F-F65B-4844-8DC6-D7AF1E10ADF1}" srcOrd="1" destOrd="0" parTransId="{3C34CE7B-950A-2E4C-9025-5337B5771BB7}" sibTransId="{E2CCB16C-6BED-BD49-A8C3-59784559E78F}"/>
    <dgm:cxn modelId="{AADE92F8-1B77-4511-A0DF-43DCD140B20A}" type="presOf" srcId="{BD15003F-F65B-4844-8DC6-D7AF1E10ADF1}" destId="{68547A3A-E52F-E841-8E81-93C2CF872EF5}" srcOrd="0" destOrd="0" presId="urn:microsoft.com/office/officeart/2005/8/layout/cycle8"/>
    <dgm:cxn modelId="{B5229672-8E0B-4E03-9339-18FC606ADEE1}" type="presOf" srcId="{9BB744B0-D3CF-F24E-85EE-40F47115EF39}" destId="{5460510C-80B5-044A-A001-117B963BEC75}" srcOrd="0" destOrd="0" presId="urn:microsoft.com/office/officeart/2005/8/layout/cycle8"/>
    <dgm:cxn modelId="{357A575D-E08C-4060-AD84-B67CFFCC9C52}" type="presOf" srcId="{D830B10C-34D4-6847-A2AC-18730852F662}" destId="{D8878BCF-4C3B-C148-B551-88072CACEF38}" srcOrd="1" destOrd="0" presId="urn:microsoft.com/office/officeart/2005/8/layout/cycle8"/>
    <dgm:cxn modelId="{999CB75C-DB9B-4BF3-910A-FC561674A5EA}" type="presOf" srcId="{D830B10C-34D4-6847-A2AC-18730852F662}" destId="{1686EB2E-4B7D-0343-ADF3-0E7B8BF3F20D}" srcOrd="0" destOrd="0" presId="urn:microsoft.com/office/officeart/2005/8/layout/cycle8"/>
    <dgm:cxn modelId="{AFF5EC3A-F37B-476C-AC28-A34122989260}" type="presOf" srcId="{BD15003F-F65B-4844-8DC6-D7AF1E10ADF1}" destId="{3D06128C-4595-1047-93E4-AC591475BB09}" srcOrd="1" destOrd="0" presId="urn:microsoft.com/office/officeart/2005/8/layout/cycle8"/>
    <dgm:cxn modelId="{44BB010B-F7CF-EC45-A3CC-17D551FBD54C}" srcId="{9BB744B0-D3CF-F24E-85EE-40F47115EF39}" destId="{2BBD41F2-92D8-2942-A3A4-334FDF7B5F3B}" srcOrd="2" destOrd="0" parTransId="{3454A4D1-D4E8-FC45-AB7A-673300F8C0C9}" sibTransId="{B24AE475-2FB9-1242-8214-A7D4A6DB5A64}"/>
    <dgm:cxn modelId="{7A009505-DD6C-1044-A672-ADCD3136E070}" srcId="{9BB744B0-D3CF-F24E-85EE-40F47115EF39}" destId="{D830B10C-34D4-6847-A2AC-18730852F662}" srcOrd="0" destOrd="0" parTransId="{AAAFC79E-4193-4D4A-ABAE-5E26106E9CF4}" sibTransId="{36041BC1-B40F-8E4D-905F-9E0F535E0624}"/>
    <dgm:cxn modelId="{7D721D6D-1A2E-4E2F-BFDA-C25BD74CD6D1}" type="presOf" srcId="{2BBD41F2-92D8-2942-A3A4-334FDF7B5F3B}" destId="{C7D3DBCD-A7F5-DD42-89BA-9410320BC6A9}" srcOrd="1" destOrd="0" presId="urn:microsoft.com/office/officeart/2005/8/layout/cycle8"/>
    <dgm:cxn modelId="{90A592EC-216B-4AEB-BC01-0AD16861E4E4}" type="presOf" srcId="{2BBD41F2-92D8-2942-A3A4-334FDF7B5F3B}" destId="{51C9E782-9663-4A49-85C0-DB0E6D8EBE51}" srcOrd="0" destOrd="0" presId="urn:microsoft.com/office/officeart/2005/8/layout/cycle8"/>
    <dgm:cxn modelId="{0DEF2468-5892-49B7-8118-355231DF2B8A}" type="presParOf" srcId="{5460510C-80B5-044A-A001-117B963BEC75}" destId="{1686EB2E-4B7D-0343-ADF3-0E7B8BF3F20D}" srcOrd="0" destOrd="0" presId="urn:microsoft.com/office/officeart/2005/8/layout/cycle8"/>
    <dgm:cxn modelId="{C5791860-EA1E-44E9-A8E1-97F29E25AF55}" type="presParOf" srcId="{5460510C-80B5-044A-A001-117B963BEC75}" destId="{9744E5E6-8666-4944-97B8-6810151BBC67}" srcOrd="1" destOrd="0" presId="urn:microsoft.com/office/officeart/2005/8/layout/cycle8"/>
    <dgm:cxn modelId="{DE2E0D4D-3B70-46CE-AC66-17FFE3BB842E}" type="presParOf" srcId="{5460510C-80B5-044A-A001-117B963BEC75}" destId="{7EEDB24D-115E-FE4F-86DA-7988595345E4}" srcOrd="2" destOrd="0" presId="urn:microsoft.com/office/officeart/2005/8/layout/cycle8"/>
    <dgm:cxn modelId="{D9197755-F11D-420E-9C63-55C03CF8E32E}" type="presParOf" srcId="{5460510C-80B5-044A-A001-117B963BEC75}" destId="{D8878BCF-4C3B-C148-B551-88072CACEF38}" srcOrd="3" destOrd="0" presId="urn:microsoft.com/office/officeart/2005/8/layout/cycle8"/>
    <dgm:cxn modelId="{48B91307-3673-413E-B773-A3B2A3B19E94}" type="presParOf" srcId="{5460510C-80B5-044A-A001-117B963BEC75}" destId="{68547A3A-E52F-E841-8E81-93C2CF872EF5}" srcOrd="4" destOrd="0" presId="urn:microsoft.com/office/officeart/2005/8/layout/cycle8"/>
    <dgm:cxn modelId="{5108B94E-B16C-4F86-B2C1-6028DF85F62C}" type="presParOf" srcId="{5460510C-80B5-044A-A001-117B963BEC75}" destId="{90D4EC65-BD1F-E545-AA6F-4979D99929CD}" srcOrd="5" destOrd="0" presId="urn:microsoft.com/office/officeart/2005/8/layout/cycle8"/>
    <dgm:cxn modelId="{2CD1DF6D-8580-461E-B007-5ADAF3A35CE6}" type="presParOf" srcId="{5460510C-80B5-044A-A001-117B963BEC75}" destId="{FB59466F-DE2E-0346-9D26-95F53EA97B6A}" srcOrd="6" destOrd="0" presId="urn:microsoft.com/office/officeart/2005/8/layout/cycle8"/>
    <dgm:cxn modelId="{E255A824-0D5F-4C94-A6DB-83166929AE64}" type="presParOf" srcId="{5460510C-80B5-044A-A001-117B963BEC75}" destId="{3D06128C-4595-1047-93E4-AC591475BB09}" srcOrd="7" destOrd="0" presId="urn:microsoft.com/office/officeart/2005/8/layout/cycle8"/>
    <dgm:cxn modelId="{89145043-B433-4A23-87EF-93E5C428D861}" type="presParOf" srcId="{5460510C-80B5-044A-A001-117B963BEC75}" destId="{51C9E782-9663-4A49-85C0-DB0E6D8EBE51}" srcOrd="8" destOrd="0" presId="urn:microsoft.com/office/officeart/2005/8/layout/cycle8"/>
    <dgm:cxn modelId="{295367DA-9510-445B-B612-AD3B94F33FEE}" type="presParOf" srcId="{5460510C-80B5-044A-A001-117B963BEC75}" destId="{0A883A78-6C25-3443-8138-BDD976E29F55}" srcOrd="9" destOrd="0" presId="urn:microsoft.com/office/officeart/2005/8/layout/cycle8"/>
    <dgm:cxn modelId="{73A9DDC3-E143-4081-8153-C21DEC0F2A6B}" type="presParOf" srcId="{5460510C-80B5-044A-A001-117B963BEC75}" destId="{258744EC-D4E4-2949-8EC5-9210F6E1182E}" srcOrd="10" destOrd="0" presId="urn:microsoft.com/office/officeart/2005/8/layout/cycle8"/>
    <dgm:cxn modelId="{8D5E903E-9F4F-4118-805B-538E8B973277}" type="presParOf" srcId="{5460510C-80B5-044A-A001-117B963BEC75}" destId="{C7D3DBCD-A7F5-DD42-89BA-9410320BC6A9}" srcOrd="11" destOrd="0" presId="urn:microsoft.com/office/officeart/2005/8/layout/cycle8"/>
    <dgm:cxn modelId="{5E5550B1-4954-4194-B17F-BB6E30AEF2E7}" type="presParOf" srcId="{5460510C-80B5-044A-A001-117B963BEC75}" destId="{CAD89800-C1FB-0F46-A16C-E5B15A8AFFB4}" srcOrd="12" destOrd="0" presId="urn:microsoft.com/office/officeart/2005/8/layout/cycle8"/>
    <dgm:cxn modelId="{042988C5-720C-49D7-AA6C-C0E022BDEE84}" type="presParOf" srcId="{5460510C-80B5-044A-A001-117B963BEC75}" destId="{8B1919F5-6A14-2740-A865-9080DA4CBF43}" srcOrd="13" destOrd="0" presId="urn:microsoft.com/office/officeart/2005/8/layout/cycle8"/>
    <dgm:cxn modelId="{7ACAEF49-5809-47F1-A922-964B6CEF043B}" type="presParOf" srcId="{5460510C-80B5-044A-A001-117B963BEC75}" destId="{08B5AD88-C628-7442-94A1-0E71CA775282}" srcOrd="14" destOrd="0" presId="urn:microsoft.com/office/officeart/2005/8/layout/cycle8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3A14262-0A5B-4D71-87C8-BF7E7F1B0E59}" type="doc">
      <dgm:prSet loTypeId="urn:microsoft.com/office/officeart/2005/8/layout/cycle6" loCatId="cycle" qsTypeId="urn:microsoft.com/office/officeart/2005/8/quickstyle/3d4" qsCatId="3D" csTypeId="urn:microsoft.com/office/officeart/2005/8/colors/accent1_1" csCatId="accent1" phldr="1"/>
      <dgm:spPr/>
      <dgm:t>
        <a:bodyPr/>
        <a:lstStyle/>
        <a:p>
          <a:endParaRPr lang="es-MX"/>
        </a:p>
      </dgm:t>
    </dgm:pt>
    <dgm:pt modelId="{C4E5BECC-B3D1-4CDD-AEE2-EB7EA6A3D640}">
      <dgm:prSet phldrT="[Texto]" custT="1"/>
      <dgm:spPr/>
      <dgm:t>
        <a:bodyPr/>
        <a:lstStyle/>
        <a:p>
          <a:r>
            <a:rPr lang="es-MX" sz="1700" b="1" dirty="0" smtClean="0">
              <a:hlinkClick xmlns:r="http://schemas.openxmlformats.org/officeDocument/2006/relationships" r:id="rId1" action="ppaction://hlinksldjump"/>
            </a:rPr>
            <a:t>Difusión</a:t>
          </a:r>
          <a:endParaRPr lang="es-MX" sz="1700" b="1" dirty="0"/>
        </a:p>
      </dgm:t>
    </dgm:pt>
    <dgm:pt modelId="{40B94D6C-F3AA-487F-A30F-B8C15FE40F66}" type="parTrans" cxnId="{9138CEE9-087A-4832-8855-34EB1A462AC1}">
      <dgm:prSet/>
      <dgm:spPr/>
      <dgm:t>
        <a:bodyPr/>
        <a:lstStyle/>
        <a:p>
          <a:endParaRPr lang="es-MX" sz="1700"/>
        </a:p>
      </dgm:t>
    </dgm:pt>
    <dgm:pt modelId="{68B8FA79-65CF-45BA-8EA1-6B4531EA7B7D}" type="sibTrans" cxnId="{9138CEE9-087A-4832-8855-34EB1A462AC1}">
      <dgm:prSet/>
      <dgm:spPr>
        <a:solidFill>
          <a:schemeClr val="accent1"/>
        </a:solidFill>
        <a:ln w="25400">
          <a:solidFill>
            <a:srgbClr val="0070C0"/>
          </a:solidFill>
        </a:ln>
      </dgm:spPr>
      <dgm:t>
        <a:bodyPr/>
        <a:lstStyle/>
        <a:p>
          <a:endParaRPr lang="es-MX" sz="1700"/>
        </a:p>
      </dgm:t>
    </dgm:pt>
    <dgm:pt modelId="{8CE96423-3904-4D61-AF20-72A618DCA79A}">
      <dgm:prSet phldrT="[Texto]" custT="1"/>
      <dgm:spPr/>
      <dgm:t>
        <a:bodyPr/>
        <a:lstStyle/>
        <a:p>
          <a:r>
            <a:rPr lang="es-MX" sz="1700" b="1" dirty="0" smtClean="0">
              <a:hlinkClick xmlns:r="http://schemas.openxmlformats.org/officeDocument/2006/relationships" r:id="rId2" action="ppaction://hlinksldjump"/>
            </a:rPr>
            <a:t>Pacto político</a:t>
          </a:r>
          <a:endParaRPr lang="es-MX" sz="1700" b="1" dirty="0"/>
        </a:p>
      </dgm:t>
    </dgm:pt>
    <dgm:pt modelId="{E5CC8D2C-3DFD-4CD9-835E-57124606EF24}" type="parTrans" cxnId="{B503BFA7-BAA2-43D0-B4B4-04CC0CA08FDE}">
      <dgm:prSet/>
      <dgm:spPr/>
      <dgm:t>
        <a:bodyPr/>
        <a:lstStyle/>
        <a:p>
          <a:endParaRPr lang="es-MX" sz="1700"/>
        </a:p>
      </dgm:t>
    </dgm:pt>
    <dgm:pt modelId="{6E4060FA-B57E-4D92-99B4-7137BD8EA68D}" type="sibTrans" cxnId="{B503BFA7-BAA2-43D0-B4B4-04CC0CA08FDE}">
      <dgm:prSet/>
      <dgm:spPr>
        <a:solidFill>
          <a:schemeClr val="accent1"/>
        </a:solidFill>
        <a:ln w="25400">
          <a:solidFill>
            <a:srgbClr val="0070C0"/>
          </a:solidFill>
        </a:ln>
      </dgm:spPr>
      <dgm:t>
        <a:bodyPr/>
        <a:lstStyle/>
        <a:p>
          <a:endParaRPr lang="es-MX" sz="1700"/>
        </a:p>
      </dgm:t>
    </dgm:pt>
    <dgm:pt modelId="{EAD7FBA7-6266-4329-AE68-E52DCB21FA30}">
      <dgm:prSet phldrT="[Texto]" custT="1"/>
      <dgm:spPr/>
      <dgm:t>
        <a:bodyPr/>
        <a:lstStyle/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dirty="0" smtClean="0">
              <a:hlinkClick xmlns:r="http://schemas.openxmlformats.org/officeDocument/2006/relationships" r:id="rId3" action="ppaction://hlinksldjump"/>
            </a:rPr>
            <a:t>Derechos Sociales</a:t>
          </a:r>
          <a:endParaRPr lang="es-MX" sz="1700" b="1" dirty="0"/>
        </a:p>
      </dgm:t>
    </dgm:pt>
    <dgm:pt modelId="{79D4C063-66E4-4B06-9DB3-3C61B836EBF3}" type="parTrans" cxnId="{768275CF-A539-47EC-BD9D-429DACD15376}">
      <dgm:prSet/>
      <dgm:spPr/>
      <dgm:t>
        <a:bodyPr/>
        <a:lstStyle/>
        <a:p>
          <a:endParaRPr lang="es-MX" sz="1700"/>
        </a:p>
      </dgm:t>
    </dgm:pt>
    <dgm:pt modelId="{B206DAAE-7247-4074-BB96-0753FA9A7FF2}" type="sibTrans" cxnId="{768275CF-A539-47EC-BD9D-429DACD15376}">
      <dgm:prSet/>
      <dgm:spPr>
        <a:ln w="25400">
          <a:solidFill>
            <a:srgbClr val="800000"/>
          </a:solidFill>
        </a:ln>
      </dgm:spPr>
      <dgm:t>
        <a:bodyPr/>
        <a:lstStyle/>
        <a:p>
          <a:endParaRPr lang="es-MX" sz="1700" dirty="0"/>
        </a:p>
      </dgm:t>
    </dgm:pt>
    <dgm:pt modelId="{71F49061-5C20-430A-977A-FD075A4CAE68}">
      <dgm:prSet phldrT="[Texto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700" b="1" dirty="0" smtClean="0">
              <a:hlinkClick xmlns:r="http://schemas.openxmlformats.org/officeDocument/2006/relationships" r:id="rId4" action="ppaction://hlinksldjump"/>
            </a:rPr>
            <a:t>Separación </a:t>
          </a:r>
          <a:br>
            <a:rPr lang="es-ES_tradnl" sz="1700" b="1" dirty="0" smtClean="0">
              <a:hlinkClick xmlns:r="http://schemas.openxmlformats.org/officeDocument/2006/relationships" r:id="rId4" action="ppaction://hlinksldjump"/>
            </a:rPr>
          </a:br>
          <a:r>
            <a:rPr lang="es-ES_tradnl" sz="1700" b="1" dirty="0" smtClean="0">
              <a:hlinkClick xmlns:r="http://schemas.openxmlformats.org/officeDocument/2006/relationships" r:id="rId4" action="ppaction://hlinksldjump"/>
            </a:rPr>
            <a:t>Salud-Ingreso</a:t>
          </a:r>
          <a:endParaRPr lang="es-MX" sz="1700" b="1" dirty="0" smtClean="0"/>
        </a:p>
      </dgm:t>
    </dgm:pt>
    <dgm:pt modelId="{35E38978-B033-40B2-AD26-1B9BD36D2A8A}" type="parTrans" cxnId="{0E587939-CED5-4B75-BD96-AAE1F78656D7}">
      <dgm:prSet/>
      <dgm:spPr/>
      <dgm:t>
        <a:bodyPr/>
        <a:lstStyle/>
        <a:p>
          <a:endParaRPr lang="es-MX" sz="1700"/>
        </a:p>
      </dgm:t>
    </dgm:pt>
    <dgm:pt modelId="{791E7149-D733-423D-AFEC-65D68E9EB285}" type="sibTrans" cxnId="{0E587939-CED5-4B75-BD96-AAE1F78656D7}">
      <dgm:prSet/>
      <dgm:spPr>
        <a:ln w="25400">
          <a:solidFill>
            <a:srgbClr val="800000"/>
          </a:solidFill>
        </a:ln>
      </dgm:spPr>
      <dgm:t>
        <a:bodyPr/>
        <a:lstStyle/>
        <a:p>
          <a:endParaRPr lang="es-MX" sz="1700"/>
        </a:p>
      </dgm:t>
    </dgm:pt>
    <dgm:pt modelId="{C7848BA8-940E-4A4A-A0B3-0073D1FB47F4}">
      <dgm:prSet custT="1"/>
      <dgm:spPr/>
      <dgm:t>
        <a:bodyPr/>
        <a:lstStyle/>
        <a:p>
          <a:r>
            <a:rPr lang="es-MX" sz="1700" b="1" dirty="0" smtClean="0">
              <a:hlinkClick xmlns:r="http://schemas.openxmlformats.org/officeDocument/2006/relationships" r:id="rId5" action="ppaction://hlinksldjump"/>
            </a:rPr>
            <a:t>Regla de Orden </a:t>
          </a:r>
          <a:endParaRPr lang="es-MX" sz="1700" b="1" dirty="0"/>
        </a:p>
      </dgm:t>
    </dgm:pt>
    <dgm:pt modelId="{271B3455-E746-45AC-BB5D-395183EB0807}" type="parTrans" cxnId="{7F2887D9-4A8B-4469-BE55-53512EEE1B0D}">
      <dgm:prSet/>
      <dgm:spPr/>
      <dgm:t>
        <a:bodyPr/>
        <a:lstStyle/>
        <a:p>
          <a:endParaRPr lang="es-MX" sz="1700"/>
        </a:p>
      </dgm:t>
    </dgm:pt>
    <dgm:pt modelId="{D60C5D83-80F1-483F-9660-92CAA5C4E12A}" type="sibTrans" cxnId="{7F2887D9-4A8B-4469-BE55-53512EEE1B0D}">
      <dgm:prSet/>
      <dgm:spPr>
        <a:ln w="25400">
          <a:solidFill>
            <a:srgbClr val="0070C0"/>
          </a:solidFill>
        </a:ln>
      </dgm:spPr>
      <dgm:t>
        <a:bodyPr/>
        <a:lstStyle/>
        <a:p>
          <a:endParaRPr lang="es-MX" sz="1700"/>
        </a:p>
      </dgm:t>
    </dgm:pt>
    <dgm:pt modelId="{A9A78838-77FD-40E2-9F3A-0F63820229CC}">
      <dgm:prSet custT="1"/>
      <dgm:spPr/>
      <dgm:t>
        <a:bodyPr/>
        <a:lstStyle/>
        <a:p>
          <a:r>
            <a:rPr lang="es-MX" sz="1700" b="1" dirty="0" smtClean="0">
              <a:hlinkClick xmlns:r="http://schemas.openxmlformats.org/officeDocument/2006/relationships" r:id="rId6" action="ppaction://hlinksldjump"/>
            </a:rPr>
            <a:t>Etapa de Transición</a:t>
          </a:r>
          <a:endParaRPr lang="es-MX" sz="1700" b="1" dirty="0"/>
        </a:p>
      </dgm:t>
    </dgm:pt>
    <dgm:pt modelId="{0051B5AE-9460-4130-89EF-B997828EBCB4}" type="parTrans" cxnId="{41BD55E6-04E6-4137-8C9A-ED80091649A6}">
      <dgm:prSet/>
      <dgm:spPr/>
      <dgm:t>
        <a:bodyPr/>
        <a:lstStyle/>
        <a:p>
          <a:endParaRPr lang="es-MX" sz="1700"/>
        </a:p>
      </dgm:t>
    </dgm:pt>
    <dgm:pt modelId="{5164B6E3-B1CF-4736-9A41-AB5E856F9698}" type="sibTrans" cxnId="{41BD55E6-04E6-4137-8C9A-ED80091649A6}">
      <dgm:prSet/>
      <dgm:spPr>
        <a:ln w="25400">
          <a:solidFill>
            <a:srgbClr val="0066CC"/>
          </a:solidFill>
        </a:ln>
      </dgm:spPr>
      <dgm:t>
        <a:bodyPr/>
        <a:lstStyle/>
        <a:p>
          <a:endParaRPr lang="es-MX" sz="1700" dirty="0"/>
        </a:p>
      </dgm:t>
    </dgm:pt>
    <dgm:pt modelId="{92ACB1BA-3018-4901-A403-4A2B3556317A}">
      <dgm:prSet custT="1"/>
      <dgm:spPr/>
      <dgm:t>
        <a:bodyPr/>
        <a:lstStyle/>
        <a:p>
          <a:r>
            <a:rPr lang="es-MX" sz="1700" b="1" dirty="0" smtClean="0">
              <a:hlinkClick xmlns:r="http://schemas.openxmlformats.org/officeDocument/2006/relationships" r:id="rId7" action="ppaction://hlinksldjump"/>
            </a:rPr>
            <a:t>Fondos de apoyo</a:t>
          </a:r>
          <a:endParaRPr lang="es-MX" sz="1700" b="1" dirty="0"/>
        </a:p>
      </dgm:t>
    </dgm:pt>
    <dgm:pt modelId="{D471FA56-5638-4CEB-B6F7-CE03C8B49E7E}" type="parTrans" cxnId="{24763A04-28E7-440E-8F74-E98D92306348}">
      <dgm:prSet/>
      <dgm:spPr/>
      <dgm:t>
        <a:bodyPr/>
        <a:lstStyle/>
        <a:p>
          <a:endParaRPr lang="es-MX" sz="1700"/>
        </a:p>
      </dgm:t>
    </dgm:pt>
    <dgm:pt modelId="{C938AED0-D22A-4022-A107-B8FF9CCECD65}" type="sibTrans" cxnId="{24763A04-28E7-440E-8F74-E98D92306348}">
      <dgm:prSet/>
      <dgm:spPr>
        <a:ln w="25400">
          <a:solidFill>
            <a:srgbClr val="0066CC"/>
          </a:solidFill>
        </a:ln>
      </dgm:spPr>
      <dgm:t>
        <a:bodyPr/>
        <a:lstStyle/>
        <a:p>
          <a:endParaRPr lang="es-MX" sz="1700" dirty="0"/>
        </a:p>
      </dgm:t>
    </dgm:pt>
    <dgm:pt modelId="{51CDF031-6D12-411D-AA44-399D574F8FD5}">
      <dgm:prSet custT="1"/>
      <dgm:spPr/>
      <dgm:t>
        <a:bodyPr/>
        <a:lstStyle/>
        <a:p>
          <a:r>
            <a:rPr lang="es-ES_tradnl" sz="1600" b="1" dirty="0" smtClean="0">
              <a:hlinkClick xmlns:r="http://schemas.openxmlformats.org/officeDocument/2006/relationships" r:id="rId8" action="ppaction://hlinksldjump"/>
            </a:rPr>
            <a:t>GARANTESOL</a:t>
          </a:r>
          <a:endParaRPr lang="es-MX" sz="1600" b="1" dirty="0"/>
        </a:p>
      </dgm:t>
    </dgm:pt>
    <dgm:pt modelId="{D502E931-E283-464B-B43B-4CA3ABF5BA2A}" type="parTrans" cxnId="{2ED06B64-D20D-49C5-ACE6-7833FB8E7993}">
      <dgm:prSet/>
      <dgm:spPr/>
      <dgm:t>
        <a:bodyPr/>
        <a:lstStyle/>
        <a:p>
          <a:endParaRPr lang="es-MX" sz="1700"/>
        </a:p>
      </dgm:t>
    </dgm:pt>
    <dgm:pt modelId="{7FFE4497-CDBB-4282-AE1B-756E31EEC0C1}" type="sibTrans" cxnId="{2ED06B64-D20D-49C5-ACE6-7833FB8E7993}">
      <dgm:prSet/>
      <dgm:spPr>
        <a:ln w="25400">
          <a:solidFill>
            <a:srgbClr val="800000"/>
          </a:solidFill>
        </a:ln>
      </dgm:spPr>
      <dgm:t>
        <a:bodyPr/>
        <a:lstStyle/>
        <a:p>
          <a:endParaRPr lang="es-MX" sz="1700" dirty="0"/>
        </a:p>
      </dgm:t>
    </dgm:pt>
    <dgm:pt modelId="{6ADABAF0-D2CF-4689-86AD-2D57E2DE5904}">
      <dgm:prSet custT="1"/>
      <dgm:spPr/>
      <dgm:t>
        <a:bodyPr/>
        <a:lstStyle/>
        <a:p>
          <a:r>
            <a:rPr lang="es-MX" sz="1600" b="1" dirty="0" smtClean="0">
              <a:hlinkClick xmlns:r="http://schemas.openxmlformats.org/officeDocument/2006/relationships" r:id="rId9" action="ppaction://hlinksldjump"/>
            </a:rPr>
            <a:t>Obligaciones Base del Edo.</a:t>
          </a:r>
          <a:endParaRPr lang="es-ES_tradnl" sz="1600" b="1" dirty="0" smtClean="0"/>
        </a:p>
      </dgm:t>
    </dgm:pt>
    <dgm:pt modelId="{07B704F5-AC8C-481C-954E-9BFF99D6C166}" type="parTrans" cxnId="{8351C2BF-0036-4363-A904-5C63A328D955}">
      <dgm:prSet/>
      <dgm:spPr/>
      <dgm:t>
        <a:bodyPr/>
        <a:lstStyle/>
        <a:p>
          <a:endParaRPr lang="es-MX" sz="1700"/>
        </a:p>
      </dgm:t>
    </dgm:pt>
    <dgm:pt modelId="{4B176F51-721C-40CF-92AD-0621A78A5C35}" type="sibTrans" cxnId="{8351C2BF-0036-4363-A904-5C63A328D955}">
      <dgm:prSet/>
      <dgm:spPr>
        <a:ln w="25400">
          <a:solidFill>
            <a:srgbClr val="800000"/>
          </a:solidFill>
        </a:ln>
      </dgm:spPr>
      <dgm:t>
        <a:bodyPr/>
        <a:lstStyle/>
        <a:p>
          <a:endParaRPr lang="es-MX" sz="1700"/>
        </a:p>
      </dgm:t>
    </dgm:pt>
    <dgm:pt modelId="{28A8AA20-85E1-4C4E-9521-0C3771E9279E}">
      <dgm:prSet custT="1"/>
      <dgm:spPr/>
      <dgm:t>
        <a:bodyPr/>
        <a:lstStyle/>
        <a:p>
          <a:r>
            <a:rPr lang="es-MX" sz="1700" b="1" dirty="0" smtClean="0">
              <a:hlinkClick xmlns:r="http://schemas.openxmlformats.org/officeDocument/2006/relationships" r:id="rId10" action="ppaction://hlinksldjump"/>
            </a:rPr>
            <a:t>Organismo Recaudador</a:t>
          </a:r>
          <a:endParaRPr lang="es-MX" sz="1700" dirty="0"/>
        </a:p>
      </dgm:t>
    </dgm:pt>
    <dgm:pt modelId="{14848A1D-E3E4-4D6A-B61C-BD6950063FE4}" type="parTrans" cxnId="{A65E3351-1493-44EF-A0BF-570C962A362B}">
      <dgm:prSet/>
      <dgm:spPr/>
      <dgm:t>
        <a:bodyPr/>
        <a:lstStyle/>
        <a:p>
          <a:endParaRPr lang="es-MX" sz="1700"/>
        </a:p>
      </dgm:t>
    </dgm:pt>
    <dgm:pt modelId="{14E4DE01-104F-44E1-9914-C8413CA45016}" type="sibTrans" cxnId="{A65E3351-1493-44EF-A0BF-570C962A362B}">
      <dgm:prSet/>
      <dgm:spPr>
        <a:ln w="25400">
          <a:solidFill>
            <a:srgbClr val="A9160B"/>
          </a:solidFill>
        </a:ln>
      </dgm:spPr>
      <dgm:t>
        <a:bodyPr/>
        <a:lstStyle/>
        <a:p>
          <a:endParaRPr lang="es-MX" sz="1700"/>
        </a:p>
      </dgm:t>
    </dgm:pt>
    <dgm:pt modelId="{42332B05-8C27-4386-A0E3-E56B3E263C3A}" type="pres">
      <dgm:prSet presAssocID="{33A14262-0A5B-4D71-87C8-BF7E7F1B0E5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361E3322-3E43-4690-A890-4230BD31F9D7}" type="pres">
      <dgm:prSet presAssocID="{C4E5BECC-B3D1-4CDD-AEE2-EB7EA6A3D640}" presName="node" presStyleLbl="node1" presStyleIdx="0" presStyleCnt="10" custScaleX="13374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90C15FB-E1A6-4CE4-ACFE-BF60BFE47FA7}" type="pres">
      <dgm:prSet presAssocID="{C4E5BECC-B3D1-4CDD-AEE2-EB7EA6A3D640}" presName="spNode" presStyleCnt="0"/>
      <dgm:spPr/>
    </dgm:pt>
    <dgm:pt modelId="{F79B3ACE-8211-4545-9E63-FE24851FD506}" type="pres">
      <dgm:prSet presAssocID="{68B8FA79-65CF-45BA-8EA1-6B4531EA7B7D}" presName="sibTrans" presStyleLbl="sibTrans1D1" presStyleIdx="0" presStyleCnt="10"/>
      <dgm:spPr/>
      <dgm:t>
        <a:bodyPr/>
        <a:lstStyle/>
        <a:p>
          <a:endParaRPr lang="es-MX"/>
        </a:p>
      </dgm:t>
    </dgm:pt>
    <dgm:pt modelId="{295A0442-C8D2-488C-9C6E-3E924E7367CD}" type="pres">
      <dgm:prSet presAssocID="{8CE96423-3904-4D61-AF20-72A618DCA79A}" presName="node" presStyleLbl="node1" presStyleIdx="1" presStyleCnt="10" custScaleX="152051" custRadScaleRad="101358" custRadScaleInc="1817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DA8D905-80ED-4FBF-89E8-1382099BA554}" type="pres">
      <dgm:prSet presAssocID="{8CE96423-3904-4D61-AF20-72A618DCA79A}" presName="spNode" presStyleCnt="0"/>
      <dgm:spPr/>
    </dgm:pt>
    <dgm:pt modelId="{B2A53BEC-2309-494C-84C0-BB325B460B7D}" type="pres">
      <dgm:prSet presAssocID="{6E4060FA-B57E-4D92-99B4-7137BD8EA68D}" presName="sibTrans" presStyleLbl="sibTrans1D1" presStyleIdx="1" presStyleCnt="10"/>
      <dgm:spPr/>
      <dgm:t>
        <a:bodyPr/>
        <a:lstStyle/>
        <a:p>
          <a:endParaRPr lang="es-MX"/>
        </a:p>
      </dgm:t>
    </dgm:pt>
    <dgm:pt modelId="{DBBFE66F-7DBF-4765-99B0-EC0FA98485C7}" type="pres">
      <dgm:prSet presAssocID="{C7848BA8-940E-4A4A-A0B3-0073D1FB47F4}" presName="node" presStyleLbl="node1" presStyleIdx="2" presStyleCnt="10" custScaleX="142281" custRadScaleRad="103356" custRadScaleInc="-1351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D3C0ADF-6AFC-4DC5-AC3D-5AF0EDE7FDB0}" type="pres">
      <dgm:prSet presAssocID="{C7848BA8-940E-4A4A-A0B3-0073D1FB47F4}" presName="spNode" presStyleCnt="0"/>
      <dgm:spPr/>
    </dgm:pt>
    <dgm:pt modelId="{1CC9CFDF-A4D7-4158-8DF4-16654E5D6DA4}" type="pres">
      <dgm:prSet presAssocID="{D60C5D83-80F1-483F-9660-92CAA5C4E12A}" presName="sibTrans" presStyleLbl="sibTrans1D1" presStyleIdx="2" presStyleCnt="10"/>
      <dgm:spPr/>
      <dgm:t>
        <a:bodyPr/>
        <a:lstStyle/>
        <a:p>
          <a:endParaRPr lang="es-MX"/>
        </a:p>
      </dgm:t>
    </dgm:pt>
    <dgm:pt modelId="{6C98CEF5-2571-43C8-B878-58695C0D5227}" type="pres">
      <dgm:prSet presAssocID="{A9A78838-77FD-40E2-9F3A-0F63820229CC}" presName="node" presStyleLbl="node1" presStyleIdx="3" presStyleCnt="10" custScaleX="164295" custRadScaleRad="105324" custRadScaleInc="-1965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42EDB68-3719-43CF-900A-8F7A36E82F4F}" type="pres">
      <dgm:prSet presAssocID="{A9A78838-77FD-40E2-9F3A-0F63820229CC}" presName="spNode" presStyleCnt="0"/>
      <dgm:spPr/>
    </dgm:pt>
    <dgm:pt modelId="{8C26DDAC-160B-4996-B6A2-2949EDF6BD58}" type="pres">
      <dgm:prSet presAssocID="{5164B6E3-B1CF-4736-9A41-AB5E856F9698}" presName="sibTrans" presStyleLbl="sibTrans1D1" presStyleIdx="3" presStyleCnt="10"/>
      <dgm:spPr/>
      <dgm:t>
        <a:bodyPr/>
        <a:lstStyle/>
        <a:p>
          <a:endParaRPr lang="es-MX"/>
        </a:p>
      </dgm:t>
    </dgm:pt>
    <dgm:pt modelId="{745B1585-6331-416C-8C8F-BF02C1CC08A2}" type="pres">
      <dgm:prSet presAssocID="{92ACB1BA-3018-4901-A403-4A2B3556317A}" presName="node" presStyleLbl="node1" presStyleIdx="4" presStyleCnt="10" custScaleX="175523" custRadScaleRad="105045" custRadScaleInc="-10920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44DBB10-552B-4870-AFB9-DA8B7C6A4B6D}" type="pres">
      <dgm:prSet presAssocID="{92ACB1BA-3018-4901-A403-4A2B3556317A}" presName="spNode" presStyleCnt="0"/>
      <dgm:spPr/>
    </dgm:pt>
    <dgm:pt modelId="{7454C69B-E8F3-4DA6-8A1A-D5687E6E1FFD}" type="pres">
      <dgm:prSet presAssocID="{C938AED0-D22A-4022-A107-B8FF9CCECD65}" presName="sibTrans" presStyleLbl="sibTrans1D1" presStyleIdx="4" presStyleCnt="10"/>
      <dgm:spPr/>
      <dgm:t>
        <a:bodyPr/>
        <a:lstStyle/>
        <a:p>
          <a:endParaRPr lang="es-MX"/>
        </a:p>
      </dgm:t>
    </dgm:pt>
    <dgm:pt modelId="{3E228FEA-5AE3-4974-BADF-E219008CB398}" type="pres">
      <dgm:prSet presAssocID="{51CDF031-6D12-411D-AA44-399D574F8FD5}" presName="node" presStyleLbl="node1" presStyleIdx="5" presStyleCnt="10" custScaleX="169721" custRadScaleRad="100304" custRadScaleInc="-3312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9752698-43C9-427B-ACC5-7DE1326DF2AD}" type="pres">
      <dgm:prSet presAssocID="{51CDF031-6D12-411D-AA44-399D574F8FD5}" presName="spNode" presStyleCnt="0"/>
      <dgm:spPr/>
    </dgm:pt>
    <dgm:pt modelId="{89B93E90-BD7C-4CA4-B829-820812293C90}" type="pres">
      <dgm:prSet presAssocID="{7FFE4497-CDBB-4282-AE1B-756E31EEC0C1}" presName="sibTrans" presStyleLbl="sibTrans1D1" presStyleIdx="5" presStyleCnt="10"/>
      <dgm:spPr/>
      <dgm:t>
        <a:bodyPr/>
        <a:lstStyle/>
        <a:p>
          <a:endParaRPr lang="es-MX"/>
        </a:p>
      </dgm:t>
    </dgm:pt>
    <dgm:pt modelId="{35D39B5C-00DD-4A23-A417-952F29251E02}" type="pres">
      <dgm:prSet presAssocID="{EAD7FBA7-6266-4329-AE68-E52DCB21FA30}" presName="node" presStyleLbl="node1" presStyleIdx="6" presStyleCnt="10" custScaleX="157550" custRadScaleRad="101655" custRadScaleInc="2101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2EE756C-1DB7-41E8-BCB0-77397B856959}" type="pres">
      <dgm:prSet presAssocID="{EAD7FBA7-6266-4329-AE68-E52DCB21FA30}" presName="spNode" presStyleCnt="0"/>
      <dgm:spPr/>
    </dgm:pt>
    <dgm:pt modelId="{5E284FD2-392D-4214-BAAB-C0DD45163955}" type="pres">
      <dgm:prSet presAssocID="{B206DAAE-7247-4074-BB96-0753FA9A7FF2}" presName="sibTrans" presStyleLbl="sibTrans1D1" presStyleIdx="6" presStyleCnt="10"/>
      <dgm:spPr/>
      <dgm:t>
        <a:bodyPr/>
        <a:lstStyle/>
        <a:p>
          <a:endParaRPr lang="es-MX"/>
        </a:p>
      </dgm:t>
    </dgm:pt>
    <dgm:pt modelId="{AACA0162-CD96-45E8-9D88-B872A8D54933}" type="pres">
      <dgm:prSet presAssocID="{6ADABAF0-D2CF-4689-86AD-2D57E2DE5904}" presName="node" presStyleLbl="node1" presStyleIdx="7" presStyleCnt="10" custScaleX="155126" custRadScaleRad="101009" custRadScaleInc="-75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F2F720D-5372-447F-A8A7-D6382C1B57B2}" type="pres">
      <dgm:prSet presAssocID="{6ADABAF0-D2CF-4689-86AD-2D57E2DE5904}" presName="spNode" presStyleCnt="0"/>
      <dgm:spPr/>
    </dgm:pt>
    <dgm:pt modelId="{E56E8C91-B289-4F30-A950-52F819D701B5}" type="pres">
      <dgm:prSet presAssocID="{4B176F51-721C-40CF-92AD-0621A78A5C35}" presName="sibTrans" presStyleLbl="sibTrans1D1" presStyleIdx="7" presStyleCnt="10"/>
      <dgm:spPr/>
      <dgm:t>
        <a:bodyPr/>
        <a:lstStyle/>
        <a:p>
          <a:endParaRPr lang="es-MX"/>
        </a:p>
      </dgm:t>
    </dgm:pt>
    <dgm:pt modelId="{F7BDFBF8-70F9-4239-A326-3795E9EE366B}" type="pres">
      <dgm:prSet presAssocID="{71F49061-5C20-430A-977A-FD075A4CAE68}" presName="node" presStyleLbl="node1" presStyleIdx="8" presStyleCnt="10" custScaleX="176564" custRadScaleRad="102961" custRadScaleInc="-2129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3B7C65F-3E9F-4746-918F-7E70853DA499}" type="pres">
      <dgm:prSet presAssocID="{71F49061-5C20-430A-977A-FD075A4CAE68}" presName="spNode" presStyleCnt="0"/>
      <dgm:spPr/>
    </dgm:pt>
    <dgm:pt modelId="{B72A118E-A68B-4BF0-B7F5-5290448C7BAA}" type="pres">
      <dgm:prSet presAssocID="{791E7149-D733-423D-AFEC-65D68E9EB285}" presName="sibTrans" presStyleLbl="sibTrans1D1" presStyleIdx="8" presStyleCnt="10"/>
      <dgm:spPr/>
      <dgm:t>
        <a:bodyPr/>
        <a:lstStyle/>
        <a:p>
          <a:endParaRPr lang="es-MX"/>
        </a:p>
      </dgm:t>
    </dgm:pt>
    <dgm:pt modelId="{D3FE704E-4477-4F03-BBB2-745E966138EA}" type="pres">
      <dgm:prSet presAssocID="{28A8AA20-85E1-4C4E-9521-0C3771E9279E}" presName="node" presStyleLbl="node1" presStyleIdx="9" presStyleCnt="10" custScaleX="187749" custRadScaleRad="103986" custRadScaleInc="-4307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981362A-2DBA-4552-A51C-913756E2F697}" type="pres">
      <dgm:prSet presAssocID="{28A8AA20-85E1-4C4E-9521-0C3771E9279E}" presName="spNode" presStyleCnt="0"/>
      <dgm:spPr/>
    </dgm:pt>
    <dgm:pt modelId="{F7EAA8FD-2C81-4025-8C00-E54D88479D2E}" type="pres">
      <dgm:prSet presAssocID="{14E4DE01-104F-44E1-9914-C8413CA45016}" presName="sibTrans" presStyleLbl="sibTrans1D1" presStyleIdx="9" presStyleCnt="10"/>
      <dgm:spPr/>
      <dgm:t>
        <a:bodyPr/>
        <a:lstStyle/>
        <a:p>
          <a:endParaRPr lang="es-MX"/>
        </a:p>
      </dgm:t>
    </dgm:pt>
  </dgm:ptLst>
  <dgm:cxnLst>
    <dgm:cxn modelId="{346FF6F9-E530-410A-B6BC-4628B36878D6}" type="presOf" srcId="{51CDF031-6D12-411D-AA44-399D574F8FD5}" destId="{3E228FEA-5AE3-4974-BADF-E219008CB398}" srcOrd="0" destOrd="0" presId="urn:microsoft.com/office/officeart/2005/8/layout/cycle6"/>
    <dgm:cxn modelId="{3A958F3B-ADDE-4451-A6DD-20F5DD811EA3}" type="presOf" srcId="{A9A78838-77FD-40E2-9F3A-0F63820229CC}" destId="{6C98CEF5-2571-43C8-B878-58695C0D5227}" srcOrd="0" destOrd="0" presId="urn:microsoft.com/office/officeart/2005/8/layout/cycle6"/>
    <dgm:cxn modelId="{24763A04-28E7-440E-8F74-E98D92306348}" srcId="{33A14262-0A5B-4D71-87C8-BF7E7F1B0E59}" destId="{92ACB1BA-3018-4901-A403-4A2B3556317A}" srcOrd="4" destOrd="0" parTransId="{D471FA56-5638-4CEB-B6F7-CE03C8B49E7E}" sibTransId="{C938AED0-D22A-4022-A107-B8FF9CCECD65}"/>
    <dgm:cxn modelId="{9990281D-EE82-4553-B2FF-B272A7E70F10}" type="presOf" srcId="{6ADABAF0-D2CF-4689-86AD-2D57E2DE5904}" destId="{AACA0162-CD96-45E8-9D88-B872A8D54933}" srcOrd="0" destOrd="0" presId="urn:microsoft.com/office/officeart/2005/8/layout/cycle6"/>
    <dgm:cxn modelId="{8F669AD0-5800-4BCC-9B32-0A2F83177167}" type="presOf" srcId="{7FFE4497-CDBB-4282-AE1B-756E31EEC0C1}" destId="{89B93E90-BD7C-4CA4-B829-820812293C90}" srcOrd="0" destOrd="0" presId="urn:microsoft.com/office/officeart/2005/8/layout/cycle6"/>
    <dgm:cxn modelId="{341A9ECA-60AC-4B94-9284-767F36847813}" type="presOf" srcId="{5164B6E3-B1CF-4736-9A41-AB5E856F9698}" destId="{8C26DDAC-160B-4996-B6A2-2949EDF6BD58}" srcOrd="0" destOrd="0" presId="urn:microsoft.com/office/officeart/2005/8/layout/cycle6"/>
    <dgm:cxn modelId="{56847F0C-8E25-4E7F-B9D1-45D831D86F9C}" type="presOf" srcId="{C938AED0-D22A-4022-A107-B8FF9CCECD65}" destId="{7454C69B-E8F3-4DA6-8A1A-D5687E6E1FFD}" srcOrd="0" destOrd="0" presId="urn:microsoft.com/office/officeart/2005/8/layout/cycle6"/>
    <dgm:cxn modelId="{271C74AE-60DE-48D7-A7DD-4E98DA005B00}" type="presOf" srcId="{C7848BA8-940E-4A4A-A0B3-0073D1FB47F4}" destId="{DBBFE66F-7DBF-4765-99B0-EC0FA98485C7}" srcOrd="0" destOrd="0" presId="urn:microsoft.com/office/officeart/2005/8/layout/cycle6"/>
    <dgm:cxn modelId="{B503BFA7-BAA2-43D0-B4B4-04CC0CA08FDE}" srcId="{33A14262-0A5B-4D71-87C8-BF7E7F1B0E59}" destId="{8CE96423-3904-4D61-AF20-72A618DCA79A}" srcOrd="1" destOrd="0" parTransId="{E5CC8D2C-3DFD-4CD9-835E-57124606EF24}" sibTransId="{6E4060FA-B57E-4D92-99B4-7137BD8EA68D}"/>
    <dgm:cxn modelId="{5C5E93D6-50FE-4E46-BF51-6EB6A69617F2}" type="presOf" srcId="{92ACB1BA-3018-4901-A403-4A2B3556317A}" destId="{745B1585-6331-416C-8C8F-BF02C1CC08A2}" srcOrd="0" destOrd="0" presId="urn:microsoft.com/office/officeart/2005/8/layout/cycle6"/>
    <dgm:cxn modelId="{C8CBB068-2826-47CD-A18D-37DE793D1EA8}" type="presOf" srcId="{8CE96423-3904-4D61-AF20-72A618DCA79A}" destId="{295A0442-C8D2-488C-9C6E-3E924E7367CD}" srcOrd="0" destOrd="0" presId="urn:microsoft.com/office/officeart/2005/8/layout/cycle6"/>
    <dgm:cxn modelId="{24761D81-263E-42F8-9731-F2D8B4002E74}" type="presOf" srcId="{68B8FA79-65CF-45BA-8EA1-6B4531EA7B7D}" destId="{F79B3ACE-8211-4545-9E63-FE24851FD506}" srcOrd="0" destOrd="0" presId="urn:microsoft.com/office/officeart/2005/8/layout/cycle6"/>
    <dgm:cxn modelId="{71185D06-64BE-49C8-86CE-3CFD0B76C291}" type="presOf" srcId="{6E4060FA-B57E-4D92-99B4-7137BD8EA68D}" destId="{B2A53BEC-2309-494C-84C0-BB325B460B7D}" srcOrd="0" destOrd="0" presId="urn:microsoft.com/office/officeart/2005/8/layout/cycle6"/>
    <dgm:cxn modelId="{A65E3351-1493-44EF-A0BF-570C962A362B}" srcId="{33A14262-0A5B-4D71-87C8-BF7E7F1B0E59}" destId="{28A8AA20-85E1-4C4E-9521-0C3771E9279E}" srcOrd="9" destOrd="0" parTransId="{14848A1D-E3E4-4D6A-B61C-BD6950063FE4}" sibTransId="{14E4DE01-104F-44E1-9914-C8413CA45016}"/>
    <dgm:cxn modelId="{2ED06B64-D20D-49C5-ACE6-7833FB8E7993}" srcId="{33A14262-0A5B-4D71-87C8-BF7E7F1B0E59}" destId="{51CDF031-6D12-411D-AA44-399D574F8FD5}" srcOrd="5" destOrd="0" parTransId="{D502E931-E283-464B-B43B-4CA3ABF5BA2A}" sibTransId="{7FFE4497-CDBB-4282-AE1B-756E31EEC0C1}"/>
    <dgm:cxn modelId="{9138CEE9-087A-4832-8855-34EB1A462AC1}" srcId="{33A14262-0A5B-4D71-87C8-BF7E7F1B0E59}" destId="{C4E5BECC-B3D1-4CDD-AEE2-EB7EA6A3D640}" srcOrd="0" destOrd="0" parTransId="{40B94D6C-F3AA-487F-A30F-B8C15FE40F66}" sibTransId="{68B8FA79-65CF-45BA-8EA1-6B4531EA7B7D}"/>
    <dgm:cxn modelId="{6BDAAC2D-E550-4793-8F54-5B39C0264E0A}" type="presOf" srcId="{71F49061-5C20-430A-977A-FD075A4CAE68}" destId="{F7BDFBF8-70F9-4239-A326-3795E9EE366B}" srcOrd="0" destOrd="0" presId="urn:microsoft.com/office/officeart/2005/8/layout/cycle6"/>
    <dgm:cxn modelId="{768275CF-A539-47EC-BD9D-429DACD15376}" srcId="{33A14262-0A5B-4D71-87C8-BF7E7F1B0E59}" destId="{EAD7FBA7-6266-4329-AE68-E52DCB21FA30}" srcOrd="6" destOrd="0" parTransId="{79D4C063-66E4-4B06-9DB3-3C61B836EBF3}" sibTransId="{B206DAAE-7247-4074-BB96-0753FA9A7FF2}"/>
    <dgm:cxn modelId="{B3F4DCD1-0265-44BF-BEAC-3A150025DDE6}" type="presOf" srcId="{28A8AA20-85E1-4C4E-9521-0C3771E9279E}" destId="{D3FE704E-4477-4F03-BBB2-745E966138EA}" srcOrd="0" destOrd="0" presId="urn:microsoft.com/office/officeart/2005/8/layout/cycle6"/>
    <dgm:cxn modelId="{17CD65AB-5131-46DD-9D9C-082266D9A6FC}" type="presOf" srcId="{4B176F51-721C-40CF-92AD-0621A78A5C35}" destId="{E56E8C91-B289-4F30-A950-52F819D701B5}" srcOrd="0" destOrd="0" presId="urn:microsoft.com/office/officeart/2005/8/layout/cycle6"/>
    <dgm:cxn modelId="{41BD55E6-04E6-4137-8C9A-ED80091649A6}" srcId="{33A14262-0A5B-4D71-87C8-BF7E7F1B0E59}" destId="{A9A78838-77FD-40E2-9F3A-0F63820229CC}" srcOrd="3" destOrd="0" parTransId="{0051B5AE-9460-4130-89EF-B997828EBCB4}" sibTransId="{5164B6E3-B1CF-4736-9A41-AB5E856F9698}"/>
    <dgm:cxn modelId="{29AF4134-AF9D-4F9B-A078-F82F32849428}" type="presOf" srcId="{B206DAAE-7247-4074-BB96-0753FA9A7FF2}" destId="{5E284FD2-392D-4214-BAAB-C0DD45163955}" srcOrd="0" destOrd="0" presId="urn:microsoft.com/office/officeart/2005/8/layout/cycle6"/>
    <dgm:cxn modelId="{8DCE9274-8E9C-4814-976E-91F87E8B14FD}" type="presOf" srcId="{EAD7FBA7-6266-4329-AE68-E52DCB21FA30}" destId="{35D39B5C-00DD-4A23-A417-952F29251E02}" srcOrd="0" destOrd="0" presId="urn:microsoft.com/office/officeart/2005/8/layout/cycle6"/>
    <dgm:cxn modelId="{0F2FDB75-BB92-4C9A-A2E2-FDC73F17F210}" type="presOf" srcId="{14E4DE01-104F-44E1-9914-C8413CA45016}" destId="{F7EAA8FD-2C81-4025-8C00-E54D88479D2E}" srcOrd="0" destOrd="0" presId="urn:microsoft.com/office/officeart/2005/8/layout/cycle6"/>
    <dgm:cxn modelId="{728C7BFF-62CE-46CE-BEAA-60CFCFC4B3B1}" type="presOf" srcId="{C4E5BECC-B3D1-4CDD-AEE2-EB7EA6A3D640}" destId="{361E3322-3E43-4690-A890-4230BD31F9D7}" srcOrd="0" destOrd="0" presId="urn:microsoft.com/office/officeart/2005/8/layout/cycle6"/>
    <dgm:cxn modelId="{8B941C56-239C-4EB4-A6D3-AA5DFB6D62CE}" type="presOf" srcId="{791E7149-D733-423D-AFEC-65D68E9EB285}" destId="{B72A118E-A68B-4BF0-B7F5-5290448C7BAA}" srcOrd="0" destOrd="0" presId="urn:microsoft.com/office/officeart/2005/8/layout/cycle6"/>
    <dgm:cxn modelId="{AA67642D-AC06-45B1-8F99-86A61BE8EB7C}" type="presOf" srcId="{D60C5D83-80F1-483F-9660-92CAA5C4E12A}" destId="{1CC9CFDF-A4D7-4158-8DF4-16654E5D6DA4}" srcOrd="0" destOrd="0" presId="urn:microsoft.com/office/officeart/2005/8/layout/cycle6"/>
    <dgm:cxn modelId="{8351C2BF-0036-4363-A904-5C63A328D955}" srcId="{33A14262-0A5B-4D71-87C8-BF7E7F1B0E59}" destId="{6ADABAF0-D2CF-4689-86AD-2D57E2DE5904}" srcOrd="7" destOrd="0" parTransId="{07B704F5-AC8C-481C-954E-9BFF99D6C166}" sibTransId="{4B176F51-721C-40CF-92AD-0621A78A5C35}"/>
    <dgm:cxn modelId="{0E587939-CED5-4B75-BD96-AAE1F78656D7}" srcId="{33A14262-0A5B-4D71-87C8-BF7E7F1B0E59}" destId="{71F49061-5C20-430A-977A-FD075A4CAE68}" srcOrd="8" destOrd="0" parTransId="{35E38978-B033-40B2-AD26-1B9BD36D2A8A}" sibTransId="{791E7149-D733-423D-AFEC-65D68E9EB285}"/>
    <dgm:cxn modelId="{8F8056BA-FC14-40B4-940B-45303906B786}" type="presOf" srcId="{33A14262-0A5B-4D71-87C8-BF7E7F1B0E59}" destId="{42332B05-8C27-4386-A0E3-E56B3E263C3A}" srcOrd="0" destOrd="0" presId="urn:microsoft.com/office/officeart/2005/8/layout/cycle6"/>
    <dgm:cxn modelId="{7F2887D9-4A8B-4469-BE55-53512EEE1B0D}" srcId="{33A14262-0A5B-4D71-87C8-BF7E7F1B0E59}" destId="{C7848BA8-940E-4A4A-A0B3-0073D1FB47F4}" srcOrd="2" destOrd="0" parTransId="{271B3455-E746-45AC-BB5D-395183EB0807}" sibTransId="{D60C5D83-80F1-483F-9660-92CAA5C4E12A}"/>
    <dgm:cxn modelId="{7737ABFC-4577-43DC-84BB-47F97A549542}" type="presParOf" srcId="{42332B05-8C27-4386-A0E3-E56B3E263C3A}" destId="{361E3322-3E43-4690-A890-4230BD31F9D7}" srcOrd="0" destOrd="0" presId="urn:microsoft.com/office/officeart/2005/8/layout/cycle6"/>
    <dgm:cxn modelId="{24FA5990-62F9-496B-AB90-4222BD5DE3F5}" type="presParOf" srcId="{42332B05-8C27-4386-A0E3-E56B3E263C3A}" destId="{F90C15FB-E1A6-4CE4-ACFE-BF60BFE47FA7}" srcOrd="1" destOrd="0" presId="urn:microsoft.com/office/officeart/2005/8/layout/cycle6"/>
    <dgm:cxn modelId="{16EA0A47-0E88-4977-9735-3F489E430C60}" type="presParOf" srcId="{42332B05-8C27-4386-A0E3-E56B3E263C3A}" destId="{F79B3ACE-8211-4545-9E63-FE24851FD506}" srcOrd="2" destOrd="0" presId="urn:microsoft.com/office/officeart/2005/8/layout/cycle6"/>
    <dgm:cxn modelId="{837637A8-DA72-4EED-939B-BA49CFB9F52A}" type="presParOf" srcId="{42332B05-8C27-4386-A0E3-E56B3E263C3A}" destId="{295A0442-C8D2-488C-9C6E-3E924E7367CD}" srcOrd="3" destOrd="0" presId="urn:microsoft.com/office/officeart/2005/8/layout/cycle6"/>
    <dgm:cxn modelId="{8E37D573-4CCF-4D5E-A03D-968E1729C653}" type="presParOf" srcId="{42332B05-8C27-4386-A0E3-E56B3E263C3A}" destId="{EDA8D905-80ED-4FBF-89E8-1382099BA554}" srcOrd="4" destOrd="0" presId="urn:microsoft.com/office/officeart/2005/8/layout/cycle6"/>
    <dgm:cxn modelId="{8B502B8D-98A0-4258-900A-5652C5DE4B1D}" type="presParOf" srcId="{42332B05-8C27-4386-A0E3-E56B3E263C3A}" destId="{B2A53BEC-2309-494C-84C0-BB325B460B7D}" srcOrd="5" destOrd="0" presId="urn:microsoft.com/office/officeart/2005/8/layout/cycle6"/>
    <dgm:cxn modelId="{9C7D57A0-DDB0-4315-B8FD-6E20483F4133}" type="presParOf" srcId="{42332B05-8C27-4386-A0E3-E56B3E263C3A}" destId="{DBBFE66F-7DBF-4765-99B0-EC0FA98485C7}" srcOrd="6" destOrd="0" presId="urn:microsoft.com/office/officeart/2005/8/layout/cycle6"/>
    <dgm:cxn modelId="{022068D7-9E76-441C-8913-4E743BE2EDFB}" type="presParOf" srcId="{42332B05-8C27-4386-A0E3-E56B3E263C3A}" destId="{8D3C0ADF-6AFC-4DC5-AC3D-5AF0EDE7FDB0}" srcOrd="7" destOrd="0" presId="urn:microsoft.com/office/officeart/2005/8/layout/cycle6"/>
    <dgm:cxn modelId="{47981037-D37E-4CBA-99C1-B779CBB3DB50}" type="presParOf" srcId="{42332B05-8C27-4386-A0E3-E56B3E263C3A}" destId="{1CC9CFDF-A4D7-4158-8DF4-16654E5D6DA4}" srcOrd="8" destOrd="0" presId="urn:microsoft.com/office/officeart/2005/8/layout/cycle6"/>
    <dgm:cxn modelId="{6021B44D-5713-4591-88FE-4C1E682788BF}" type="presParOf" srcId="{42332B05-8C27-4386-A0E3-E56B3E263C3A}" destId="{6C98CEF5-2571-43C8-B878-58695C0D5227}" srcOrd="9" destOrd="0" presId="urn:microsoft.com/office/officeart/2005/8/layout/cycle6"/>
    <dgm:cxn modelId="{B644CF84-D608-4B24-AB98-1B54CFEDC493}" type="presParOf" srcId="{42332B05-8C27-4386-A0E3-E56B3E263C3A}" destId="{142EDB68-3719-43CF-900A-8F7A36E82F4F}" srcOrd="10" destOrd="0" presId="urn:microsoft.com/office/officeart/2005/8/layout/cycle6"/>
    <dgm:cxn modelId="{B3D7C666-D74B-4608-83A3-54ACE315FB47}" type="presParOf" srcId="{42332B05-8C27-4386-A0E3-E56B3E263C3A}" destId="{8C26DDAC-160B-4996-B6A2-2949EDF6BD58}" srcOrd="11" destOrd="0" presId="urn:microsoft.com/office/officeart/2005/8/layout/cycle6"/>
    <dgm:cxn modelId="{3A60A8AF-E7C4-4A1D-A882-AE634C332D4A}" type="presParOf" srcId="{42332B05-8C27-4386-A0E3-E56B3E263C3A}" destId="{745B1585-6331-416C-8C8F-BF02C1CC08A2}" srcOrd="12" destOrd="0" presId="urn:microsoft.com/office/officeart/2005/8/layout/cycle6"/>
    <dgm:cxn modelId="{CFCEF7A5-8020-4BAD-995A-A209A17504D9}" type="presParOf" srcId="{42332B05-8C27-4386-A0E3-E56B3E263C3A}" destId="{444DBB10-552B-4870-AFB9-DA8B7C6A4B6D}" srcOrd="13" destOrd="0" presId="urn:microsoft.com/office/officeart/2005/8/layout/cycle6"/>
    <dgm:cxn modelId="{25D462B7-4251-4211-BD1C-131023A8DDA6}" type="presParOf" srcId="{42332B05-8C27-4386-A0E3-E56B3E263C3A}" destId="{7454C69B-E8F3-4DA6-8A1A-D5687E6E1FFD}" srcOrd="14" destOrd="0" presId="urn:microsoft.com/office/officeart/2005/8/layout/cycle6"/>
    <dgm:cxn modelId="{7261D9B1-9A30-4441-B123-AE9A4C47681D}" type="presParOf" srcId="{42332B05-8C27-4386-A0E3-E56B3E263C3A}" destId="{3E228FEA-5AE3-4974-BADF-E219008CB398}" srcOrd="15" destOrd="0" presId="urn:microsoft.com/office/officeart/2005/8/layout/cycle6"/>
    <dgm:cxn modelId="{7A0FB4A0-74F6-4245-8965-9ACBADF85953}" type="presParOf" srcId="{42332B05-8C27-4386-A0E3-E56B3E263C3A}" destId="{D9752698-43C9-427B-ACC5-7DE1326DF2AD}" srcOrd="16" destOrd="0" presId="urn:microsoft.com/office/officeart/2005/8/layout/cycle6"/>
    <dgm:cxn modelId="{7A059215-3F80-45E5-B4C6-358B18630D74}" type="presParOf" srcId="{42332B05-8C27-4386-A0E3-E56B3E263C3A}" destId="{89B93E90-BD7C-4CA4-B829-820812293C90}" srcOrd="17" destOrd="0" presId="urn:microsoft.com/office/officeart/2005/8/layout/cycle6"/>
    <dgm:cxn modelId="{66961C1B-F154-4E0C-903A-12B1681E1AA5}" type="presParOf" srcId="{42332B05-8C27-4386-A0E3-E56B3E263C3A}" destId="{35D39B5C-00DD-4A23-A417-952F29251E02}" srcOrd="18" destOrd="0" presId="urn:microsoft.com/office/officeart/2005/8/layout/cycle6"/>
    <dgm:cxn modelId="{C9D129FF-0D54-4438-881B-161A1581E08E}" type="presParOf" srcId="{42332B05-8C27-4386-A0E3-E56B3E263C3A}" destId="{E2EE756C-1DB7-41E8-BCB0-77397B856959}" srcOrd="19" destOrd="0" presId="urn:microsoft.com/office/officeart/2005/8/layout/cycle6"/>
    <dgm:cxn modelId="{8FB5847B-0882-473F-8B80-6302DCE7E5BE}" type="presParOf" srcId="{42332B05-8C27-4386-A0E3-E56B3E263C3A}" destId="{5E284FD2-392D-4214-BAAB-C0DD45163955}" srcOrd="20" destOrd="0" presId="urn:microsoft.com/office/officeart/2005/8/layout/cycle6"/>
    <dgm:cxn modelId="{B3F6579D-6637-4070-A97B-26E848F998FA}" type="presParOf" srcId="{42332B05-8C27-4386-A0E3-E56B3E263C3A}" destId="{AACA0162-CD96-45E8-9D88-B872A8D54933}" srcOrd="21" destOrd="0" presId="urn:microsoft.com/office/officeart/2005/8/layout/cycle6"/>
    <dgm:cxn modelId="{C20D52EC-2BB7-4C0D-8B24-E2F4E4F845A1}" type="presParOf" srcId="{42332B05-8C27-4386-A0E3-E56B3E263C3A}" destId="{7F2F720D-5372-447F-A8A7-D6382C1B57B2}" srcOrd="22" destOrd="0" presId="urn:microsoft.com/office/officeart/2005/8/layout/cycle6"/>
    <dgm:cxn modelId="{CA557207-5734-462E-8131-3B782F4EE9C9}" type="presParOf" srcId="{42332B05-8C27-4386-A0E3-E56B3E263C3A}" destId="{E56E8C91-B289-4F30-A950-52F819D701B5}" srcOrd="23" destOrd="0" presId="urn:microsoft.com/office/officeart/2005/8/layout/cycle6"/>
    <dgm:cxn modelId="{3B3E1D5A-D766-485B-894D-0D85B781F44B}" type="presParOf" srcId="{42332B05-8C27-4386-A0E3-E56B3E263C3A}" destId="{F7BDFBF8-70F9-4239-A326-3795E9EE366B}" srcOrd="24" destOrd="0" presId="urn:microsoft.com/office/officeart/2005/8/layout/cycle6"/>
    <dgm:cxn modelId="{2957AB25-CE61-46CD-9F24-89AA473BB0B3}" type="presParOf" srcId="{42332B05-8C27-4386-A0E3-E56B3E263C3A}" destId="{C3B7C65F-3E9F-4746-918F-7E70853DA499}" srcOrd="25" destOrd="0" presId="urn:microsoft.com/office/officeart/2005/8/layout/cycle6"/>
    <dgm:cxn modelId="{17BD2642-D727-47D7-8391-F2700D09847C}" type="presParOf" srcId="{42332B05-8C27-4386-A0E3-E56B3E263C3A}" destId="{B72A118E-A68B-4BF0-B7F5-5290448C7BAA}" srcOrd="26" destOrd="0" presId="urn:microsoft.com/office/officeart/2005/8/layout/cycle6"/>
    <dgm:cxn modelId="{6AFEFDDB-8943-44E5-B4A8-7518736CF62E}" type="presParOf" srcId="{42332B05-8C27-4386-A0E3-E56B3E263C3A}" destId="{D3FE704E-4477-4F03-BBB2-745E966138EA}" srcOrd="27" destOrd="0" presId="urn:microsoft.com/office/officeart/2005/8/layout/cycle6"/>
    <dgm:cxn modelId="{313C2DEC-B027-4EC9-B4E0-51E1B280CBA1}" type="presParOf" srcId="{42332B05-8C27-4386-A0E3-E56B3E263C3A}" destId="{A981362A-2DBA-4552-A51C-913756E2F697}" srcOrd="28" destOrd="0" presId="urn:microsoft.com/office/officeart/2005/8/layout/cycle6"/>
    <dgm:cxn modelId="{42277C1E-8DEA-4FDB-995D-4321F45D8B98}" type="presParOf" srcId="{42332B05-8C27-4386-A0E3-E56B3E263C3A}" destId="{F7EAA8FD-2C81-4025-8C00-E54D88479D2E}" srcOrd="29" destOrd="0" presId="urn:microsoft.com/office/officeart/2005/8/layout/cycle6"/>
  </dgm:cxnLst>
  <dgm:bg/>
  <dgm:whole>
    <a:ln w="25400"/>
  </dgm:whole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3A14262-0A5B-4D71-87C8-BF7E7F1B0E59}" type="doc">
      <dgm:prSet loTypeId="urn:microsoft.com/office/officeart/2005/8/layout/cycle6" loCatId="cycle" qsTypeId="urn:microsoft.com/office/officeart/2005/8/quickstyle/3d4" qsCatId="3D" csTypeId="urn:microsoft.com/office/officeart/2005/8/colors/accent1_1" csCatId="accent1" phldr="1"/>
      <dgm:spPr/>
      <dgm:t>
        <a:bodyPr/>
        <a:lstStyle/>
        <a:p>
          <a:endParaRPr lang="es-MX"/>
        </a:p>
      </dgm:t>
    </dgm:pt>
    <dgm:pt modelId="{C4E5BECC-B3D1-4CDD-AEE2-EB7EA6A3D640}">
      <dgm:prSet phldrT="[Texto]" custT="1"/>
      <dgm:spPr/>
      <dgm:t>
        <a:bodyPr/>
        <a:lstStyle/>
        <a:p>
          <a:r>
            <a:rPr lang="es-MX" sz="1700" b="1" dirty="0" smtClean="0"/>
            <a:t>Difusión</a:t>
          </a:r>
          <a:endParaRPr lang="es-MX" sz="1700" b="1" dirty="0"/>
        </a:p>
      </dgm:t>
    </dgm:pt>
    <dgm:pt modelId="{40B94D6C-F3AA-487F-A30F-B8C15FE40F66}" type="parTrans" cxnId="{9138CEE9-087A-4832-8855-34EB1A462AC1}">
      <dgm:prSet/>
      <dgm:spPr/>
      <dgm:t>
        <a:bodyPr/>
        <a:lstStyle/>
        <a:p>
          <a:endParaRPr lang="es-MX" sz="1700"/>
        </a:p>
      </dgm:t>
    </dgm:pt>
    <dgm:pt modelId="{68B8FA79-65CF-45BA-8EA1-6B4531EA7B7D}" type="sibTrans" cxnId="{9138CEE9-087A-4832-8855-34EB1A462AC1}">
      <dgm:prSet/>
      <dgm:spPr>
        <a:solidFill>
          <a:schemeClr val="accent1"/>
        </a:solidFill>
        <a:ln w="25400">
          <a:solidFill>
            <a:srgbClr val="0070C0"/>
          </a:solidFill>
        </a:ln>
      </dgm:spPr>
      <dgm:t>
        <a:bodyPr/>
        <a:lstStyle/>
        <a:p>
          <a:endParaRPr lang="es-MX" sz="1700"/>
        </a:p>
      </dgm:t>
    </dgm:pt>
    <dgm:pt modelId="{8CE96423-3904-4D61-AF20-72A618DCA79A}">
      <dgm:prSet phldrT="[Texto]" custT="1"/>
      <dgm:spPr/>
      <dgm:t>
        <a:bodyPr/>
        <a:lstStyle/>
        <a:p>
          <a:r>
            <a:rPr lang="es-MX" sz="1700" b="1" dirty="0" smtClean="0"/>
            <a:t>Pacto político</a:t>
          </a:r>
          <a:endParaRPr lang="es-MX" sz="1700" b="1" dirty="0"/>
        </a:p>
      </dgm:t>
    </dgm:pt>
    <dgm:pt modelId="{E5CC8D2C-3DFD-4CD9-835E-57124606EF24}" type="parTrans" cxnId="{B503BFA7-BAA2-43D0-B4B4-04CC0CA08FDE}">
      <dgm:prSet/>
      <dgm:spPr/>
      <dgm:t>
        <a:bodyPr/>
        <a:lstStyle/>
        <a:p>
          <a:endParaRPr lang="es-MX" sz="1700"/>
        </a:p>
      </dgm:t>
    </dgm:pt>
    <dgm:pt modelId="{6E4060FA-B57E-4D92-99B4-7137BD8EA68D}" type="sibTrans" cxnId="{B503BFA7-BAA2-43D0-B4B4-04CC0CA08FDE}">
      <dgm:prSet/>
      <dgm:spPr>
        <a:solidFill>
          <a:schemeClr val="accent1"/>
        </a:solidFill>
        <a:ln w="25400">
          <a:solidFill>
            <a:srgbClr val="0070C0"/>
          </a:solidFill>
        </a:ln>
      </dgm:spPr>
      <dgm:t>
        <a:bodyPr/>
        <a:lstStyle/>
        <a:p>
          <a:endParaRPr lang="es-MX" sz="1700"/>
        </a:p>
      </dgm:t>
    </dgm:pt>
    <dgm:pt modelId="{EAD7FBA7-6266-4329-AE68-E52DCB21FA30}">
      <dgm:prSet phldrT="[Texto]" custT="1"/>
      <dgm:spPr/>
      <dgm:t>
        <a:bodyPr/>
        <a:lstStyle/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dirty="0" smtClean="0"/>
            <a:t>Derechos Sociales</a:t>
          </a:r>
          <a:endParaRPr lang="es-MX" sz="1700" b="1" dirty="0"/>
        </a:p>
      </dgm:t>
    </dgm:pt>
    <dgm:pt modelId="{79D4C063-66E4-4B06-9DB3-3C61B836EBF3}" type="parTrans" cxnId="{768275CF-A539-47EC-BD9D-429DACD15376}">
      <dgm:prSet/>
      <dgm:spPr/>
      <dgm:t>
        <a:bodyPr/>
        <a:lstStyle/>
        <a:p>
          <a:endParaRPr lang="es-MX" sz="1700"/>
        </a:p>
      </dgm:t>
    </dgm:pt>
    <dgm:pt modelId="{B206DAAE-7247-4074-BB96-0753FA9A7FF2}" type="sibTrans" cxnId="{768275CF-A539-47EC-BD9D-429DACD15376}">
      <dgm:prSet/>
      <dgm:spPr>
        <a:ln w="25400">
          <a:solidFill>
            <a:srgbClr val="800000"/>
          </a:solidFill>
        </a:ln>
      </dgm:spPr>
      <dgm:t>
        <a:bodyPr/>
        <a:lstStyle/>
        <a:p>
          <a:endParaRPr lang="es-MX" sz="1700" dirty="0"/>
        </a:p>
      </dgm:t>
    </dgm:pt>
    <dgm:pt modelId="{71F49061-5C20-430A-977A-FD075A4CAE68}">
      <dgm:prSet phldrT="[Texto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700" b="1" dirty="0" smtClean="0"/>
            <a:t>Separación </a:t>
          </a:r>
          <a:br>
            <a:rPr lang="es-ES_tradnl" sz="1700" b="1" dirty="0" smtClean="0"/>
          </a:br>
          <a:r>
            <a:rPr lang="es-ES_tradnl" sz="1700" b="1" dirty="0" smtClean="0"/>
            <a:t>Salud-Ingreso</a:t>
          </a:r>
          <a:endParaRPr lang="es-MX" sz="1700" b="1" dirty="0" smtClean="0"/>
        </a:p>
      </dgm:t>
    </dgm:pt>
    <dgm:pt modelId="{35E38978-B033-40B2-AD26-1B9BD36D2A8A}" type="parTrans" cxnId="{0E587939-CED5-4B75-BD96-AAE1F78656D7}">
      <dgm:prSet/>
      <dgm:spPr/>
      <dgm:t>
        <a:bodyPr/>
        <a:lstStyle/>
        <a:p>
          <a:endParaRPr lang="es-MX" sz="1700"/>
        </a:p>
      </dgm:t>
    </dgm:pt>
    <dgm:pt modelId="{791E7149-D733-423D-AFEC-65D68E9EB285}" type="sibTrans" cxnId="{0E587939-CED5-4B75-BD96-AAE1F78656D7}">
      <dgm:prSet/>
      <dgm:spPr>
        <a:ln w="25400">
          <a:solidFill>
            <a:srgbClr val="800000"/>
          </a:solidFill>
        </a:ln>
      </dgm:spPr>
      <dgm:t>
        <a:bodyPr/>
        <a:lstStyle/>
        <a:p>
          <a:endParaRPr lang="es-MX" sz="1700"/>
        </a:p>
      </dgm:t>
    </dgm:pt>
    <dgm:pt modelId="{C7848BA8-940E-4A4A-A0B3-0073D1FB47F4}">
      <dgm:prSet custT="1"/>
      <dgm:spPr/>
      <dgm:t>
        <a:bodyPr/>
        <a:lstStyle/>
        <a:p>
          <a:r>
            <a:rPr lang="es-MX" sz="1700" b="1" dirty="0" smtClean="0"/>
            <a:t>Regla de Orden </a:t>
          </a:r>
          <a:endParaRPr lang="es-MX" sz="1700" b="1" dirty="0"/>
        </a:p>
      </dgm:t>
    </dgm:pt>
    <dgm:pt modelId="{271B3455-E746-45AC-BB5D-395183EB0807}" type="parTrans" cxnId="{7F2887D9-4A8B-4469-BE55-53512EEE1B0D}">
      <dgm:prSet/>
      <dgm:spPr/>
      <dgm:t>
        <a:bodyPr/>
        <a:lstStyle/>
        <a:p>
          <a:endParaRPr lang="es-MX" sz="1700"/>
        </a:p>
      </dgm:t>
    </dgm:pt>
    <dgm:pt modelId="{D60C5D83-80F1-483F-9660-92CAA5C4E12A}" type="sibTrans" cxnId="{7F2887D9-4A8B-4469-BE55-53512EEE1B0D}">
      <dgm:prSet/>
      <dgm:spPr>
        <a:ln w="25400">
          <a:solidFill>
            <a:srgbClr val="0070C0"/>
          </a:solidFill>
        </a:ln>
      </dgm:spPr>
      <dgm:t>
        <a:bodyPr/>
        <a:lstStyle/>
        <a:p>
          <a:endParaRPr lang="es-MX" sz="1700"/>
        </a:p>
      </dgm:t>
    </dgm:pt>
    <dgm:pt modelId="{A9A78838-77FD-40E2-9F3A-0F63820229CC}">
      <dgm:prSet custT="1"/>
      <dgm:spPr/>
      <dgm:t>
        <a:bodyPr/>
        <a:lstStyle/>
        <a:p>
          <a:r>
            <a:rPr lang="es-MX" sz="1700" b="1" dirty="0" smtClean="0"/>
            <a:t>Etapa de Transición</a:t>
          </a:r>
          <a:endParaRPr lang="es-MX" sz="1700" b="1" dirty="0"/>
        </a:p>
      </dgm:t>
    </dgm:pt>
    <dgm:pt modelId="{0051B5AE-9460-4130-89EF-B997828EBCB4}" type="parTrans" cxnId="{41BD55E6-04E6-4137-8C9A-ED80091649A6}">
      <dgm:prSet/>
      <dgm:spPr/>
      <dgm:t>
        <a:bodyPr/>
        <a:lstStyle/>
        <a:p>
          <a:endParaRPr lang="es-MX" sz="1700"/>
        </a:p>
      </dgm:t>
    </dgm:pt>
    <dgm:pt modelId="{5164B6E3-B1CF-4736-9A41-AB5E856F9698}" type="sibTrans" cxnId="{41BD55E6-04E6-4137-8C9A-ED80091649A6}">
      <dgm:prSet/>
      <dgm:spPr>
        <a:ln w="25400">
          <a:solidFill>
            <a:srgbClr val="0066CC"/>
          </a:solidFill>
        </a:ln>
      </dgm:spPr>
      <dgm:t>
        <a:bodyPr/>
        <a:lstStyle/>
        <a:p>
          <a:endParaRPr lang="es-MX" sz="1700" dirty="0"/>
        </a:p>
      </dgm:t>
    </dgm:pt>
    <dgm:pt modelId="{92ACB1BA-3018-4901-A403-4A2B3556317A}">
      <dgm:prSet custT="1"/>
      <dgm:spPr/>
      <dgm:t>
        <a:bodyPr/>
        <a:lstStyle/>
        <a:p>
          <a:r>
            <a:rPr lang="es-MX" sz="1700" b="1" dirty="0" smtClean="0"/>
            <a:t>Fondos de apoyo</a:t>
          </a:r>
          <a:endParaRPr lang="es-MX" sz="1700" b="1" dirty="0"/>
        </a:p>
      </dgm:t>
    </dgm:pt>
    <dgm:pt modelId="{D471FA56-5638-4CEB-B6F7-CE03C8B49E7E}" type="parTrans" cxnId="{24763A04-28E7-440E-8F74-E98D92306348}">
      <dgm:prSet/>
      <dgm:spPr/>
      <dgm:t>
        <a:bodyPr/>
        <a:lstStyle/>
        <a:p>
          <a:endParaRPr lang="es-MX" sz="1700"/>
        </a:p>
      </dgm:t>
    </dgm:pt>
    <dgm:pt modelId="{C938AED0-D22A-4022-A107-B8FF9CCECD65}" type="sibTrans" cxnId="{24763A04-28E7-440E-8F74-E98D92306348}">
      <dgm:prSet/>
      <dgm:spPr>
        <a:ln w="25400">
          <a:solidFill>
            <a:srgbClr val="0066CC"/>
          </a:solidFill>
        </a:ln>
      </dgm:spPr>
      <dgm:t>
        <a:bodyPr/>
        <a:lstStyle/>
        <a:p>
          <a:endParaRPr lang="es-MX" sz="1700" dirty="0"/>
        </a:p>
      </dgm:t>
    </dgm:pt>
    <dgm:pt modelId="{51CDF031-6D12-411D-AA44-399D574F8FD5}">
      <dgm:prSet custT="1"/>
      <dgm:spPr/>
      <dgm:t>
        <a:bodyPr/>
        <a:lstStyle/>
        <a:p>
          <a:r>
            <a:rPr lang="es-ES_tradnl" sz="1600" b="1" dirty="0" smtClean="0"/>
            <a:t>GARANTESOL</a:t>
          </a:r>
          <a:endParaRPr lang="es-MX" sz="1600" b="1" dirty="0"/>
        </a:p>
      </dgm:t>
    </dgm:pt>
    <dgm:pt modelId="{D502E931-E283-464B-B43B-4CA3ABF5BA2A}" type="parTrans" cxnId="{2ED06B64-D20D-49C5-ACE6-7833FB8E7993}">
      <dgm:prSet/>
      <dgm:spPr/>
      <dgm:t>
        <a:bodyPr/>
        <a:lstStyle/>
        <a:p>
          <a:endParaRPr lang="es-MX" sz="1700"/>
        </a:p>
      </dgm:t>
    </dgm:pt>
    <dgm:pt modelId="{7FFE4497-CDBB-4282-AE1B-756E31EEC0C1}" type="sibTrans" cxnId="{2ED06B64-D20D-49C5-ACE6-7833FB8E7993}">
      <dgm:prSet/>
      <dgm:spPr>
        <a:ln w="25400">
          <a:solidFill>
            <a:srgbClr val="800000"/>
          </a:solidFill>
        </a:ln>
      </dgm:spPr>
      <dgm:t>
        <a:bodyPr/>
        <a:lstStyle/>
        <a:p>
          <a:endParaRPr lang="es-MX" sz="1700" dirty="0"/>
        </a:p>
      </dgm:t>
    </dgm:pt>
    <dgm:pt modelId="{6ADABAF0-D2CF-4689-86AD-2D57E2DE5904}">
      <dgm:prSet custT="1"/>
      <dgm:spPr/>
      <dgm:t>
        <a:bodyPr/>
        <a:lstStyle/>
        <a:p>
          <a:r>
            <a:rPr lang="es-MX" sz="1600" b="1" dirty="0" smtClean="0"/>
            <a:t>Obligaciones Base del Edo.</a:t>
          </a:r>
          <a:endParaRPr lang="es-ES_tradnl" sz="1600" b="1" dirty="0" smtClean="0"/>
        </a:p>
      </dgm:t>
    </dgm:pt>
    <dgm:pt modelId="{07B704F5-AC8C-481C-954E-9BFF99D6C166}" type="parTrans" cxnId="{8351C2BF-0036-4363-A904-5C63A328D955}">
      <dgm:prSet/>
      <dgm:spPr/>
      <dgm:t>
        <a:bodyPr/>
        <a:lstStyle/>
        <a:p>
          <a:endParaRPr lang="es-MX" sz="1700"/>
        </a:p>
      </dgm:t>
    </dgm:pt>
    <dgm:pt modelId="{4B176F51-721C-40CF-92AD-0621A78A5C35}" type="sibTrans" cxnId="{8351C2BF-0036-4363-A904-5C63A328D955}">
      <dgm:prSet/>
      <dgm:spPr>
        <a:ln w="25400">
          <a:solidFill>
            <a:srgbClr val="800000"/>
          </a:solidFill>
        </a:ln>
      </dgm:spPr>
      <dgm:t>
        <a:bodyPr/>
        <a:lstStyle/>
        <a:p>
          <a:endParaRPr lang="es-MX" sz="1700"/>
        </a:p>
      </dgm:t>
    </dgm:pt>
    <dgm:pt modelId="{28A8AA20-85E1-4C4E-9521-0C3771E9279E}">
      <dgm:prSet custT="1"/>
      <dgm:spPr/>
      <dgm:t>
        <a:bodyPr/>
        <a:lstStyle/>
        <a:p>
          <a:r>
            <a:rPr lang="es-MX" sz="1700" b="1" dirty="0" smtClean="0"/>
            <a:t>Organismo Recaudador</a:t>
          </a:r>
          <a:endParaRPr lang="es-MX" sz="1700" dirty="0"/>
        </a:p>
      </dgm:t>
    </dgm:pt>
    <dgm:pt modelId="{14848A1D-E3E4-4D6A-B61C-BD6950063FE4}" type="parTrans" cxnId="{A65E3351-1493-44EF-A0BF-570C962A362B}">
      <dgm:prSet/>
      <dgm:spPr/>
      <dgm:t>
        <a:bodyPr/>
        <a:lstStyle/>
        <a:p>
          <a:endParaRPr lang="es-MX" sz="1700"/>
        </a:p>
      </dgm:t>
    </dgm:pt>
    <dgm:pt modelId="{14E4DE01-104F-44E1-9914-C8413CA45016}" type="sibTrans" cxnId="{A65E3351-1493-44EF-A0BF-570C962A362B}">
      <dgm:prSet/>
      <dgm:spPr>
        <a:ln w="25400">
          <a:solidFill>
            <a:srgbClr val="A9160B"/>
          </a:solidFill>
        </a:ln>
      </dgm:spPr>
      <dgm:t>
        <a:bodyPr/>
        <a:lstStyle/>
        <a:p>
          <a:endParaRPr lang="es-MX" sz="1700"/>
        </a:p>
      </dgm:t>
    </dgm:pt>
    <dgm:pt modelId="{42332B05-8C27-4386-A0E3-E56B3E263C3A}" type="pres">
      <dgm:prSet presAssocID="{33A14262-0A5B-4D71-87C8-BF7E7F1B0E5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361E3322-3E43-4690-A890-4230BD31F9D7}" type="pres">
      <dgm:prSet presAssocID="{C4E5BECC-B3D1-4CDD-AEE2-EB7EA6A3D640}" presName="node" presStyleLbl="node1" presStyleIdx="0" presStyleCnt="10" custScaleX="13374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90C15FB-E1A6-4CE4-ACFE-BF60BFE47FA7}" type="pres">
      <dgm:prSet presAssocID="{C4E5BECC-B3D1-4CDD-AEE2-EB7EA6A3D640}" presName="spNode" presStyleCnt="0"/>
      <dgm:spPr/>
    </dgm:pt>
    <dgm:pt modelId="{F79B3ACE-8211-4545-9E63-FE24851FD506}" type="pres">
      <dgm:prSet presAssocID="{68B8FA79-65CF-45BA-8EA1-6B4531EA7B7D}" presName="sibTrans" presStyleLbl="sibTrans1D1" presStyleIdx="0" presStyleCnt="10"/>
      <dgm:spPr/>
      <dgm:t>
        <a:bodyPr/>
        <a:lstStyle/>
        <a:p>
          <a:endParaRPr lang="es-MX"/>
        </a:p>
      </dgm:t>
    </dgm:pt>
    <dgm:pt modelId="{295A0442-C8D2-488C-9C6E-3E924E7367CD}" type="pres">
      <dgm:prSet presAssocID="{8CE96423-3904-4D61-AF20-72A618DCA79A}" presName="node" presStyleLbl="node1" presStyleIdx="1" presStyleCnt="10" custScaleX="152051" custRadScaleRad="101358" custRadScaleInc="1817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DA8D905-80ED-4FBF-89E8-1382099BA554}" type="pres">
      <dgm:prSet presAssocID="{8CE96423-3904-4D61-AF20-72A618DCA79A}" presName="spNode" presStyleCnt="0"/>
      <dgm:spPr/>
    </dgm:pt>
    <dgm:pt modelId="{B2A53BEC-2309-494C-84C0-BB325B460B7D}" type="pres">
      <dgm:prSet presAssocID="{6E4060FA-B57E-4D92-99B4-7137BD8EA68D}" presName="sibTrans" presStyleLbl="sibTrans1D1" presStyleIdx="1" presStyleCnt="10"/>
      <dgm:spPr/>
      <dgm:t>
        <a:bodyPr/>
        <a:lstStyle/>
        <a:p>
          <a:endParaRPr lang="es-MX"/>
        </a:p>
      </dgm:t>
    </dgm:pt>
    <dgm:pt modelId="{DBBFE66F-7DBF-4765-99B0-EC0FA98485C7}" type="pres">
      <dgm:prSet presAssocID="{C7848BA8-940E-4A4A-A0B3-0073D1FB47F4}" presName="node" presStyleLbl="node1" presStyleIdx="2" presStyleCnt="10" custScaleX="142281" custRadScaleRad="103356" custRadScaleInc="-1351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D3C0ADF-6AFC-4DC5-AC3D-5AF0EDE7FDB0}" type="pres">
      <dgm:prSet presAssocID="{C7848BA8-940E-4A4A-A0B3-0073D1FB47F4}" presName="spNode" presStyleCnt="0"/>
      <dgm:spPr/>
    </dgm:pt>
    <dgm:pt modelId="{1CC9CFDF-A4D7-4158-8DF4-16654E5D6DA4}" type="pres">
      <dgm:prSet presAssocID="{D60C5D83-80F1-483F-9660-92CAA5C4E12A}" presName="sibTrans" presStyleLbl="sibTrans1D1" presStyleIdx="2" presStyleCnt="10"/>
      <dgm:spPr/>
      <dgm:t>
        <a:bodyPr/>
        <a:lstStyle/>
        <a:p>
          <a:endParaRPr lang="es-MX"/>
        </a:p>
      </dgm:t>
    </dgm:pt>
    <dgm:pt modelId="{6C98CEF5-2571-43C8-B878-58695C0D5227}" type="pres">
      <dgm:prSet presAssocID="{A9A78838-77FD-40E2-9F3A-0F63820229CC}" presName="node" presStyleLbl="node1" presStyleIdx="3" presStyleCnt="10" custScaleX="164295" custRadScaleRad="105324" custRadScaleInc="-1965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42EDB68-3719-43CF-900A-8F7A36E82F4F}" type="pres">
      <dgm:prSet presAssocID="{A9A78838-77FD-40E2-9F3A-0F63820229CC}" presName="spNode" presStyleCnt="0"/>
      <dgm:spPr/>
    </dgm:pt>
    <dgm:pt modelId="{8C26DDAC-160B-4996-B6A2-2949EDF6BD58}" type="pres">
      <dgm:prSet presAssocID="{5164B6E3-B1CF-4736-9A41-AB5E856F9698}" presName="sibTrans" presStyleLbl="sibTrans1D1" presStyleIdx="3" presStyleCnt="10"/>
      <dgm:spPr/>
      <dgm:t>
        <a:bodyPr/>
        <a:lstStyle/>
        <a:p>
          <a:endParaRPr lang="es-MX"/>
        </a:p>
      </dgm:t>
    </dgm:pt>
    <dgm:pt modelId="{745B1585-6331-416C-8C8F-BF02C1CC08A2}" type="pres">
      <dgm:prSet presAssocID="{92ACB1BA-3018-4901-A403-4A2B3556317A}" presName="node" presStyleLbl="node1" presStyleIdx="4" presStyleCnt="10" custScaleX="175523" custRadScaleRad="105045" custRadScaleInc="-10920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44DBB10-552B-4870-AFB9-DA8B7C6A4B6D}" type="pres">
      <dgm:prSet presAssocID="{92ACB1BA-3018-4901-A403-4A2B3556317A}" presName="spNode" presStyleCnt="0"/>
      <dgm:spPr/>
    </dgm:pt>
    <dgm:pt modelId="{7454C69B-E8F3-4DA6-8A1A-D5687E6E1FFD}" type="pres">
      <dgm:prSet presAssocID="{C938AED0-D22A-4022-A107-B8FF9CCECD65}" presName="sibTrans" presStyleLbl="sibTrans1D1" presStyleIdx="4" presStyleCnt="10"/>
      <dgm:spPr/>
      <dgm:t>
        <a:bodyPr/>
        <a:lstStyle/>
        <a:p>
          <a:endParaRPr lang="es-MX"/>
        </a:p>
      </dgm:t>
    </dgm:pt>
    <dgm:pt modelId="{3E228FEA-5AE3-4974-BADF-E219008CB398}" type="pres">
      <dgm:prSet presAssocID="{51CDF031-6D12-411D-AA44-399D574F8FD5}" presName="node" presStyleLbl="node1" presStyleIdx="5" presStyleCnt="10" custScaleX="169721" custRadScaleRad="100304" custRadScaleInc="-3312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9752698-43C9-427B-ACC5-7DE1326DF2AD}" type="pres">
      <dgm:prSet presAssocID="{51CDF031-6D12-411D-AA44-399D574F8FD5}" presName="spNode" presStyleCnt="0"/>
      <dgm:spPr/>
    </dgm:pt>
    <dgm:pt modelId="{89B93E90-BD7C-4CA4-B829-820812293C90}" type="pres">
      <dgm:prSet presAssocID="{7FFE4497-CDBB-4282-AE1B-756E31EEC0C1}" presName="sibTrans" presStyleLbl="sibTrans1D1" presStyleIdx="5" presStyleCnt="10"/>
      <dgm:spPr/>
      <dgm:t>
        <a:bodyPr/>
        <a:lstStyle/>
        <a:p>
          <a:endParaRPr lang="es-MX"/>
        </a:p>
      </dgm:t>
    </dgm:pt>
    <dgm:pt modelId="{35D39B5C-00DD-4A23-A417-952F29251E02}" type="pres">
      <dgm:prSet presAssocID="{EAD7FBA7-6266-4329-AE68-E52DCB21FA30}" presName="node" presStyleLbl="node1" presStyleIdx="6" presStyleCnt="10" custScaleX="157550" custRadScaleRad="101655" custRadScaleInc="2101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2EE756C-1DB7-41E8-BCB0-77397B856959}" type="pres">
      <dgm:prSet presAssocID="{EAD7FBA7-6266-4329-AE68-E52DCB21FA30}" presName="spNode" presStyleCnt="0"/>
      <dgm:spPr/>
    </dgm:pt>
    <dgm:pt modelId="{5E284FD2-392D-4214-BAAB-C0DD45163955}" type="pres">
      <dgm:prSet presAssocID="{B206DAAE-7247-4074-BB96-0753FA9A7FF2}" presName="sibTrans" presStyleLbl="sibTrans1D1" presStyleIdx="6" presStyleCnt="10"/>
      <dgm:spPr/>
      <dgm:t>
        <a:bodyPr/>
        <a:lstStyle/>
        <a:p>
          <a:endParaRPr lang="es-MX"/>
        </a:p>
      </dgm:t>
    </dgm:pt>
    <dgm:pt modelId="{AACA0162-CD96-45E8-9D88-B872A8D54933}" type="pres">
      <dgm:prSet presAssocID="{6ADABAF0-D2CF-4689-86AD-2D57E2DE5904}" presName="node" presStyleLbl="node1" presStyleIdx="7" presStyleCnt="10" custScaleX="155126" custRadScaleRad="104681" custRadScaleInc="-718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F2F720D-5372-447F-A8A7-D6382C1B57B2}" type="pres">
      <dgm:prSet presAssocID="{6ADABAF0-D2CF-4689-86AD-2D57E2DE5904}" presName="spNode" presStyleCnt="0"/>
      <dgm:spPr/>
    </dgm:pt>
    <dgm:pt modelId="{E56E8C91-B289-4F30-A950-52F819D701B5}" type="pres">
      <dgm:prSet presAssocID="{4B176F51-721C-40CF-92AD-0621A78A5C35}" presName="sibTrans" presStyleLbl="sibTrans1D1" presStyleIdx="7" presStyleCnt="10"/>
      <dgm:spPr/>
      <dgm:t>
        <a:bodyPr/>
        <a:lstStyle/>
        <a:p>
          <a:endParaRPr lang="es-MX"/>
        </a:p>
      </dgm:t>
    </dgm:pt>
    <dgm:pt modelId="{F7BDFBF8-70F9-4239-A326-3795E9EE366B}" type="pres">
      <dgm:prSet presAssocID="{71F49061-5C20-430A-977A-FD075A4CAE68}" presName="node" presStyleLbl="node1" presStyleIdx="8" presStyleCnt="10" custScaleX="176564" custRadScaleRad="102961" custRadScaleInc="-2129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3B7C65F-3E9F-4746-918F-7E70853DA499}" type="pres">
      <dgm:prSet presAssocID="{71F49061-5C20-430A-977A-FD075A4CAE68}" presName="spNode" presStyleCnt="0"/>
      <dgm:spPr/>
    </dgm:pt>
    <dgm:pt modelId="{B72A118E-A68B-4BF0-B7F5-5290448C7BAA}" type="pres">
      <dgm:prSet presAssocID="{791E7149-D733-423D-AFEC-65D68E9EB285}" presName="sibTrans" presStyleLbl="sibTrans1D1" presStyleIdx="8" presStyleCnt="10"/>
      <dgm:spPr/>
      <dgm:t>
        <a:bodyPr/>
        <a:lstStyle/>
        <a:p>
          <a:endParaRPr lang="es-MX"/>
        </a:p>
      </dgm:t>
    </dgm:pt>
    <dgm:pt modelId="{D3FE704E-4477-4F03-BBB2-745E966138EA}" type="pres">
      <dgm:prSet presAssocID="{28A8AA20-85E1-4C4E-9521-0C3771E9279E}" presName="node" presStyleLbl="node1" presStyleIdx="9" presStyleCnt="10" custScaleX="187749" custRadScaleRad="103986" custRadScaleInc="-4307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981362A-2DBA-4552-A51C-913756E2F697}" type="pres">
      <dgm:prSet presAssocID="{28A8AA20-85E1-4C4E-9521-0C3771E9279E}" presName="spNode" presStyleCnt="0"/>
      <dgm:spPr/>
    </dgm:pt>
    <dgm:pt modelId="{F7EAA8FD-2C81-4025-8C00-E54D88479D2E}" type="pres">
      <dgm:prSet presAssocID="{14E4DE01-104F-44E1-9914-C8413CA45016}" presName="sibTrans" presStyleLbl="sibTrans1D1" presStyleIdx="9" presStyleCnt="10"/>
      <dgm:spPr/>
      <dgm:t>
        <a:bodyPr/>
        <a:lstStyle/>
        <a:p>
          <a:endParaRPr lang="es-MX"/>
        </a:p>
      </dgm:t>
    </dgm:pt>
  </dgm:ptLst>
  <dgm:cxnLst>
    <dgm:cxn modelId="{183E7057-A337-4F7E-B878-D35FCB0A15F6}" type="presOf" srcId="{D60C5D83-80F1-483F-9660-92CAA5C4E12A}" destId="{1CC9CFDF-A4D7-4158-8DF4-16654E5D6DA4}" srcOrd="0" destOrd="0" presId="urn:microsoft.com/office/officeart/2005/8/layout/cycle6"/>
    <dgm:cxn modelId="{0E28C61A-773E-40C0-AEB4-3E1AF03F05F2}" type="presOf" srcId="{92ACB1BA-3018-4901-A403-4A2B3556317A}" destId="{745B1585-6331-416C-8C8F-BF02C1CC08A2}" srcOrd="0" destOrd="0" presId="urn:microsoft.com/office/officeart/2005/8/layout/cycle6"/>
    <dgm:cxn modelId="{D23F4C9A-14E2-4B79-BBDB-C8371B24A4A7}" type="presOf" srcId="{6E4060FA-B57E-4D92-99B4-7137BD8EA68D}" destId="{B2A53BEC-2309-494C-84C0-BB325B460B7D}" srcOrd="0" destOrd="0" presId="urn:microsoft.com/office/officeart/2005/8/layout/cycle6"/>
    <dgm:cxn modelId="{24763A04-28E7-440E-8F74-E98D92306348}" srcId="{33A14262-0A5B-4D71-87C8-BF7E7F1B0E59}" destId="{92ACB1BA-3018-4901-A403-4A2B3556317A}" srcOrd="4" destOrd="0" parTransId="{D471FA56-5638-4CEB-B6F7-CE03C8B49E7E}" sibTransId="{C938AED0-D22A-4022-A107-B8FF9CCECD65}"/>
    <dgm:cxn modelId="{1E4788A7-206B-4ECE-B065-C08B994CA09A}" type="presOf" srcId="{28A8AA20-85E1-4C4E-9521-0C3771E9279E}" destId="{D3FE704E-4477-4F03-BBB2-745E966138EA}" srcOrd="0" destOrd="0" presId="urn:microsoft.com/office/officeart/2005/8/layout/cycle6"/>
    <dgm:cxn modelId="{2130CB4D-2F74-4BC3-AB23-62A2E84EDF49}" type="presOf" srcId="{5164B6E3-B1CF-4736-9A41-AB5E856F9698}" destId="{8C26DDAC-160B-4996-B6A2-2949EDF6BD58}" srcOrd="0" destOrd="0" presId="urn:microsoft.com/office/officeart/2005/8/layout/cycle6"/>
    <dgm:cxn modelId="{2F7390E1-6323-4406-A2D0-2B001092FC52}" type="presOf" srcId="{791E7149-D733-423D-AFEC-65D68E9EB285}" destId="{B72A118E-A68B-4BF0-B7F5-5290448C7BAA}" srcOrd="0" destOrd="0" presId="urn:microsoft.com/office/officeart/2005/8/layout/cycle6"/>
    <dgm:cxn modelId="{8035C458-F532-4D66-9841-0371CFC95BFD}" type="presOf" srcId="{51CDF031-6D12-411D-AA44-399D574F8FD5}" destId="{3E228FEA-5AE3-4974-BADF-E219008CB398}" srcOrd="0" destOrd="0" presId="urn:microsoft.com/office/officeart/2005/8/layout/cycle6"/>
    <dgm:cxn modelId="{79E1CDCF-1F9B-4BE9-9B51-6584388EE3F3}" type="presOf" srcId="{B206DAAE-7247-4074-BB96-0753FA9A7FF2}" destId="{5E284FD2-392D-4214-BAAB-C0DD45163955}" srcOrd="0" destOrd="0" presId="urn:microsoft.com/office/officeart/2005/8/layout/cycle6"/>
    <dgm:cxn modelId="{892C7960-BB64-4881-9DF8-83BB7B340125}" type="presOf" srcId="{71F49061-5C20-430A-977A-FD075A4CAE68}" destId="{F7BDFBF8-70F9-4239-A326-3795E9EE366B}" srcOrd="0" destOrd="0" presId="urn:microsoft.com/office/officeart/2005/8/layout/cycle6"/>
    <dgm:cxn modelId="{B503BFA7-BAA2-43D0-B4B4-04CC0CA08FDE}" srcId="{33A14262-0A5B-4D71-87C8-BF7E7F1B0E59}" destId="{8CE96423-3904-4D61-AF20-72A618DCA79A}" srcOrd="1" destOrd="0" parTransId="{E5CC8D2C-3DFD-4CD9-835E-57124606EF24}" sibTransId="{6E4060FA-B57E-4D92-99B4-7137BD8EA68D}"/>
    <dgm:cxn modelId="{3400D163-CE20-4957-9230-CB19235B90E0}" type="presOf" srcId="{7FFE4497-CDBB-4282-AE1B-756E31EEC0C1}" destId="{89B93E90-BD7C-4CA4-B829-820812293C90}" srcOrd="0" destOrd="0" presId="urn:microsoft.com/office/officeart/2005/8/layout/cycle6"/>
    <dgm:cxn modelId="{A65E3351-1493-44EF-A0BF-570C962A362B}" srcId="{33A14262-0A5B-4D71-87C8-BF7E7F1B0E59}" destId="{28A8AA20-85E1-4C4E-9521-0C3771E9279E}" srcOrd="9" destOrd="0" parTransId="{14848A1D-E3E4-4D6A-B61C-BD6950063FE4}" sibTransId="{14E4DE01-104F-44E1-9914-C8413CA45016}"/>
    <dgm:cxn modelId="{2ED06B64-D20D-49C5-ACE6-7833FB8E7993}" srcId="{33A14262-0A5B-4D71-87C8-BF7E7F1B0E59}" destId="{51CDF031-6D12-411D-AA44-399D574F8FD5}" srcOrd="5" destOrd="0" parTransId="{D502E931-E283-464B-B43B-4CA3ABF5BA2A}" sibTransId="{7FFE4497-CDBB-4282-AE1B-756E31EEC0C1}"/>
    <dgm:cxn modelId="{373552DA-BDD0-44AB-A75A-BF9D762C0811}" type="presOf" srcId="{14E4DE01-104F-44E1-9914-C8413CA45016}" destId="{F7EAA8FD-2C81-4025-8C00-E54D88479D2E}" srcOrd="0" destOrd="0" presId="urn:microsoft.com/office/officeart/2005/8/layout/cycle6"/>
    <dgm:cxn modelId="{11B4F44E-9A0A-47DE-8FF8-51F199C64EB6}" type="presOf" srcId="{4B176F51-721C-40CF-92AD-0621A78A5C35}" destId="{E56E8C91-B289-4F30-A950-52F819D701B5}" srcOrd="0" destOrd="0" presId="urn:microsoft.com/office/officeart/2005/8/layout/cycle6"/>
    <dgm:cxn modelId="{9138CEE9-087A-4832-8855-34EB1A462AC1}" srcId="{33A14262-0A5B-4D71-87C8-BF7E7F1B0E59}" destId="{C4E5BECC-B3D1-4CDD-AEE2-EB7EA6A3D640}" srcOrd="0" destOrd="0" parTransId="{40B94D6C-F3AA-487F-A30F-B8C15FE40F66}" sibTransId="{68B8FA79-65CF-45BA-8EA1-6B4531EA7B7D}"/>
    <dgm:cxn modelId="{768275CF-A539-47EC-BD9D-429DACD15376}" srcId="{33A14262-0A5B-4D71-87C8-BF7E7F1B0E59}" destId="{EAD7FBA7-6266-4329-AE68-E52DCB21FA30}" srcOrd="6" destOrd="0" parTransId="{79D4C063-66E4-4B06-9DB3-3C61B836EBF3}" sibTransId="{B206DAAE-7247-4074-BB96-0753FA9A7FF2}"/>
    <dgm:cxn modelId="{7E0319EC-E853-49FF-9111-83604216DA58}" type="presOf" srcId="{6ADABAF0-D2CF-4689-86AD-2D57E2DE5904}" destId="{AACA0162-CD96-45E8-9D88-B872A8D54933}" srcOrd="0" destOrd="0" presId="urn:microsoft.com/office/officeart/2005/8/layout/cycle6"/>
    <dgm:cxn modelId="{BD0820C9-A9A7-45C5-BD1F-1AD1951A5A45}" type="presOf" srcId="{C4E5BECC-B3D1-4CDD-AEE2-EB7EA6A3D640}" destId="{361E3322-3E43-4690-A890-4230BD31F9D7}" srcOrd="0" destOrd="0" presId="urn:microsoft.com/office/officeart/2005/8/layout/cycle6"/>
    <dgm:cxn modelId="{41BD55E6-04E6-4137-8C9A-ED80091649A6}" srcId="{33A14262-0A5B-4D71-87C8-BF7E7F1B0E59}" destId="{A9A78838-77FD-40E2-9F3A-0F63820229CC}" srcOrd="3" destOrd="0" parTransId="{0051B5AE-9460-4130-89EF-B997828EBCB4}" sibTransId="{5164B6E3-B1CF-4736-9A41-AB5E856F9698}"/>
    <dgm:cxn modelId="{E09AC413-59F5-4190-912D-DCE27DC9C136}" type="presOf" srcId="{68B8FA79-65CF-45BA-8EA1-6B4531EA7B7D}" destId="{F79B3ACE-8211-4545-9E63-FE24851FD506}" srcOrd="0" destOrd="0" presId="urn:microsoft.com/office/officeart/2005/8/layout/cycle6"/>
    <dgm:cxn modelId="{D33910DC-BFFF-4F09-84A4-19BB1CD3894F}" type="presOf" srcId="{33A14262-0A5B-4D71-87C8-BF7E7F1B0E59}" destId="{42332B05-8C27-4386-A0E3-E56B3E263C3A}" srcOrd="0" destOrd="0" presId="urn:microsoft.com/office/officeart/2005/8/layout/cycle6"/>
    <dgm:cxn modelId="{2181A403-9237-42B9-8CFE-4CD07FE3D72B}" type="presOf" srcId="{8CE96423-3904-4D61-AF20-72A618DCA79A}" destId="{295A0442-C8D2-488C-9C6E-3E924E7367CD}" srcOrd="0" destOrd="0" presId="urn:microsoft.com/office/officeart/2005/8/layout/cycle6"/>
    <dgm:cxn modelId="{D2848424-3035-45E6-8DAC-90F7763A9455}" type="presOf" srcId="{C7848BA8-940E-4A4A-A0B3-0073D1FB47F4}" destId="{DBBFE66F-7DBF-4765-99B0-EC0FA98485C7}" srcOrd="0" destOrd="0" presId="urn:microsoft.com/office/officeart/2005/8/layout/cycle6"/>
    <dgm:cxn modelId="{8351C2BF-0036-4363-A904-5C63A328D955}" srcId="{33A14262-0A5B-4D71-87C8-BF7E7F1B0E59}" destId="{6ADABAF0-D2CF-4689-86AD-2D57E2DE5904}" srcOrd="7" destOrd="0" parTransId="{07B704F5-AC8C-481C-954E-9BFF99D6C166}" sibTransId="{4B176F51-721C-40CF-92AD-0621A78A5C35}"/>
    <dgm:cxn modelId="{E6E08863-0B66-4B8E-ABFF-53083B8084BF}" type="presOf" srcId="{A9A78838-77FD-40E2-9F3A-0F63820229CC}" destId="{6C98CEF5-2571-43C8-B878-58695C0D5227}" srcOrd="0" destOrd="0" presId="urn:microsoft.com/office/officeart/2005/8/layout/cycle6"/>
    <dgm:cxn modelId="{020B50EC-85EF-485A-8090-4DD6AC5CCD31}" type="presOf" srcId="{C938AED0-D22A-4022-A107-B8FF9CCECD65}" destId="{7454C69B-E8F3-4DA6-8A1A-D5687E6E1FFD}" srcOrd="0" destOrd="0" presId="urn:microsoft.com/office/officeart/2005/8/layout/cycle6"/>
    <dgm:cxn modelId="{0E587939-CED5-4B75-BD96-AAE1F78656D7}" srcId="{33A14262-0A5B-4D71-87C8-BF7E7F1B0E59}" destId="{71F49061-5C20-430A-977A-FD075A4CAE68}" srcOrd="8" destOrd="0" parTransId="{35E38978-B033-40B2-AD26-1B9BD36D2A8A}" sibTransId="{791E7149-D733-423D-AFEC-65D68E9EB285}"/>
    <dgm:cxn modelId="{EC2CEC61-347F-4CDC-88EB-358EA4328A4F}" type="presOf" srcId="{EAD7FBA7-6266-4329-AE68-E52DCB21FA30}" destId="{35D39B5C-00DD-4A23-A417-952F29251E02}" srcOrd="0" destOrd="0" presId="urn:microsoft.com/office/officeart/2005/8/layout/cycle6"/>
    <dgm:cxn modelId="{7F2887D9-4A8B-4469-BE55-53512EEE1B0D}" srcId="{33A14262-0A5B-4D71-87C8-BF7E7F1B0E59}" destId="{C7848BA8-940E-4A4A-A0B3-0073D1FB47F4}" srcOrd="2" destOrd="0" parTransId="{271B3455-E746-45AC-BB5D-395183EB0807}" sibTransId="{D60C5D83-80F1-483F-9660-92CAA5C4E12A}"/>
    <dgm:cxn modelId="{4AE12C5C-8EFC-46D2-80D1-66A33B31C524}" type="presParOf" srcId="{42332B05-8C27-4386-A0E3-E56B3E263C3A}" destId="{361E3322-3E43-4690-A890-4230BD31F9D7}" srcOrd="0" destOrd="0" presId="urn:microsoft.com/office/officeart/2005/8/layout/cycle6"/>
    <dgm:cxn modelId="{9BE34A81-A140-495E-A196-8B249C1B6D27}" type="presParOf" srcId="{42332B05-8C27-4386-A0E3-E56B3E263C3A}" destId="{F90C15FB-E1A6-4CE4-ACFE-BF60BFE47FA7}" srcOrd="1" destOrd="0" presId="urn:microsoft.com/office/officeart/2005/8/layout/cycle6"/>
    <dgm:cxn modelId="{3676CEAD-9191-4D25-817B-C3A709136654}" type="presParOf" srcId="{42332B05-8C27-4386-A0E3-E56B3E263C3A}" destId="{F79B3ACE-8211-4545-9E63-FE24851FD506}" srcOrd="2" destOrd="0" presId="urn:microsoft.com/office/officeart/2005/8/layout/cycle6"/>
    <dgm:cxn modelId="{ACDB239F-1FD6-4D43-9274-3E2E4621FE83}" type="presParOf" srcId="{42332B05-8C27-4386-A0E3-E56B3E263C3A}" destId="{295A0442-C8D2-488C-9C6E-3E924E7367CD}" srcOrd="3" destOrd="0" presId="urn:microsoft.com/office/officeart/2005/8/layout/cycle6"/>
    <dgm:cxn modelId="{FAFF573D-4E79-4733-BA88-971026470CE9}" type="presParOf" srcId="{42332B05-8C27-4386-A0E3-E56B3E263C3A}" destId="{EDA8D905-80ED-4FBF-89E8-1382099BA554}" srcOrd="4" destOrd="0" presId="urn:microsoft.com/office/officeart/2005/8/layout/cycle6"/>
    <dgm:cxn modelId="{8CB2EDE5-DA3B-41F8-9B90-266EFE9BE12D}" type="presParOf" srcId="{42332B05-8C27-4386-A0E3-E56B3E263C3A}" destId="{B2A53BEC-2309-494C-84C0-BB325B460B7D}" srcOrd="5" destOrd="0" presId="urn:microsoft.com/office/officeart/2005/8/layout/cycle6"/>
    <dgm:cxn modelId="{22E86AED-9E74-4BA6-BB68-B33A5B4B722F}" type="presParOf" srcId="{42332B05-8C27-4386-A0E3-E56B3E263C3A}" destId="{DBBFE66F-7DBF-4765-99B0-EC0FA98485C7}" srcOrd="6" destOrd="0" presId="urn:microsoft.com/office/officeart/2005/8/layout/cycle6"/>
    <dgm:cxn modelId="{B22F8A33-E82C-4062-BE61-D845102F2CC1}" type="presParOf" srcId="{42332B05-8C27-4386-A0E3-E56B3E263C3A}" destId="{8D3C0ADF-6AFC-4DC5-AC3D-5AF0EDE7FDB0}" srcOrd="7" destOrd="0" presId="urn:microsoft.com/office/officeart/2005/8/layout/cycle6"/>
    <dgm:cxn modelId="{54673A60-18DA-4B63-8F16-6F119534540F}" type="presParOf" srcId="{42332B05-8C27-4386-A0E3-E56B3E263C3A}" destId="{1CC9CFDF-A4D7-4158-8DF4-16654E5D6DA4}" srcOrd="8" destOrd="0" presId="urn:microsoft.com/office/officeart/2005/8/layout/cycle6"/>
    <dgm:cxn modelId="{2A179F76-7DCC-41BC-83A6-3DDF0A8F2932}" type="presParOf" srcId="{42332B05-8C27-4386-A0E3-E56B3E263C3A}" destId="{6C98CEF5-2571-43C8-B878-58695C0D5227}" srcOrd="9" destOrd="0" presId="urn:microsoft.com/office/officeart/2005/8/layout/cycle6"/>
    <dgm:cxn modelId="{8E668D6A-DFCD-48F2-BB8F-4653325D043B}" type="presParOf" srcId="{42332B05-8C27-4386-A0E3-E56B3E263C3A}" destId="{142EDB68-3719-43CF-900A-8F7A36E82F4F}" srcOrd="10" destOrd="0" presId="urn:microsoft.com/office/officeart/2005/8/layout/cycle6"/>
    <dgm:cxn modelId="{BA69956C-49FE-42B2-961C-6FC5642BF191}" type="presParOf" srcId="{42332B05-8C27-4386-A0E3-E56B3E263C3A}" destId="{8C26DDAC-160B-4996-B6A2-2949EDF6BD58}" srcOrd="11" destOrd="0" presId="urn:microsoft.com/office/officeart/2005/8/layout/cycle6"/>
    <dgm:cxn modelId="{F5F60985-CB05-4E96-8857-B0510F6A5A7A}" type="presParOf" srcId="{42332B05-8C27-4386-A0E3-E56B3E263C3A}" destId="{745B1585-6331-416C-8C8F-BF02C1CC08A2}" srcOrd="12" destOrd="0" presId="urn:microsoft.com/office/officeart/2005/8/layout/cycle6"/>
    <dgm:cxn modelId="{DFEB1DF6-8217-4D0F-8DB2-1A300BDE499A}" type="presParOf" srcId="{42332B05-8C27-4386-A0E3-E56B3E263C3A}" destId="{444DBB10-552B-4870-AFB9-DA8B7C6A4B6D}" srcOrd="13" destOrd="0" presId="urn:microsoft.com/office/officeart/2005/8/layout/cycle6"/>
    <dgm:cxn modelId="{0C2FE47B-D3A6-46DD-A420-1D77908FBE5F}" type="presParOf" srcId="{42332B05-8C27-4386-A0E3-E56B3E263C3A}" destId="{7454C69B-E8F3-4DA6-8A1A-D5687E6E1FFD}" srcOrd="14" destOrd="0" presId="urn:microsoft.com/office/officeart/2005/8/layout/cycle6"/>
    <dgm:cxn modelId="{D652F395-BC5F-4468-9390-53CB2A679A82}" type="presParOf" srcId="{42332B05-8C27-4386-A0E3-E56B3E263C3A}" destId="{3E228FEA-5AE3-4974-BADF-E219008CB398}" srcOrd="15" destOrd="0" presId="urn:microsoft.com/office/officeart/2005/8/layout/cycle6"/>
    <dgm:cxn modelId="{3C5164E8-55D9-4216-ABDB-5CA36CC77D37}" type="presParOf" srcId="{42332B05-8C27-4386-A0E3-E56B3E263C3A}" destId="{D9752698-43C9-427B-ACC5-7DE1326DF2AD}" srcOrd="16" destOrd="0" presId="urn:microsoft.com/office/officeart/2005/8/layout/cycle6"/>
    <dgm:cxn modelId="{7347D02E-65A4-4F41-BBBD-4ACBE7D4ACA1}" type="presParOf" srcId="{42332B05-8C27-4386-A0E3-E56B3E263C3A}" destId="{89B93E90-BD7C-4CA4-B829-820812293C90}" srcOrd="17" destOrd="0" presId="urn:microsoft.com/office/officeart/2005/8/layout/cycle6"/>
    <dgm:cxn modelId="{8F0E105B-0558-4D84-80E5-E25E143F8169}" type="presParOf" srcId="{42332B05-8C27-4386-A0E3-E56B3E263C3A}" destId="{35D39B5C-00DD-4A23-A417-952F29251E02}" srcOrd="18" destOrd="0" presId="urn:microsoft.com/office/officeart/2005/8/layout/cycle6"/>
    <dgm:cxn modelId="{AC5A3B08-3392-4D0C-8D67-8ED497230B03}" type="presParOf" srcId="{42332B05-8C27-4386-A0E3-E56B3E263C3A}" destId="{E2EE756C-1DB7-41E8-BCB0-77397B856959}" srcOrd="19" destOrd="0" presId="urn:microsoft.com/office/officeart/2005/8/layout/cycle6"/>
    <dgm:cxn modelId="{CC0197B6-EDF2-4EE0-B5C8-C281988DA527}" type="presParOf" srcId="{42332B05-8C27-4386-A0E3-E56B3E263C3A}" destId="{5E284FD2-392D-4214-BAAB-C0DD45163955}" srcOrd="20" destOrd="0" presId="urn:microsoft.com/office/officeart/2005/8/layout/cycle6"/>
    <dgm:cxn modelId="{79650BE1-F409-4627-9ED7-5959A827455B}" type="presParOf" srcId="{42332B05-8C27-4386-A0E3-E56B3E263C3A}" destId="{AACA0162-CD96-45E8-9D88-B872A8D54933}" srcOrd="21" destOrd="0" presId="urn:microsoft.com/office/officeart/2005/8/layout/cycle6"/>
    <dgm:cxn modelId="{BFC52A41-8617-4A2E-9013-B1A375C018A3}" type="presParOf" srcId="{42332B05-8C27-4386-A0E3-E56B3E263C3A}" destId="{7F2F720D-5372-447F-A8A7-D6382C1B57B2}" srcOrd="22" destOrd="0" presId="urn:microsoft.com/office/officeart/2005/8/layout/cycle6"/>
    <dgm:cxn modelId="{64E29D6E-99CF-423A-8A96-57B523A7F3AC}" type="presParOf" srcId="{42332B05-8C27-4386-A0E3-E56B3E263C3A}" destId="{E56E8C91-B289-4F30-A950-52F819D701B5}" srcOrd="23" destOrd="0" presId="urn:microsoft.com/office/officeart/2005/8/layout/cycle6"/>
    <dgm:cxn modelId="{B98DF75A-5883-4866-95FF-3788B40756A9}" type="presParOf" srcId="{42332B05-8C27-4386-A0E3-E56B3E263C3A}" destId="{F7BDFBF8-70F9-4239-A326-3795E9EE366B}" srcOrd="24" destOrd="0" presId="urn:microsoft.com/office/officeart/2005/8/layout/cycle6"/>
    <dgm:cxn modelId="{87975C0B-DA63-4FFB-93C9-F05B7D128F2D}" type="presParOf" srcId="{42332B05-8C27-4386-A0E3-E56B3E263C3A}" destId="{C3B7C65F-3E9F-4746-918F-7E70853DA499}" srcOrd="25" destOrd="0" presId="urn:microsoft.com/office/officeart/2005/8/layout/cycle6"/>
    <dgm:cxn modelId="{8495D7B5-4AEE-48EA-B8E6-093985812AF2}" type="presParOf" srcId="{42332B05-8C27-4386-A0E3-E56B3E263C3A}" destId="{B72A118E-A68B-4BF0-B7F5-5290448C7BAA}" srcOrd="26" destOrd="0" presId="urn:microsoft.com/office/officeart/2005/8/layout/cycle6"/>
    <dgm:cxn modelId="{E608D1C8-90F0-4921-8561-E9EEADC9BA41}" type="presParOf" srcId="{42332B05-8C27-4386-A0E3-E56B3E263C3A}" destId="{D3FE704E-4477-4F03-BBB2-745E966138EA}" srcOrd="27" destOrd="0" presId="urn:microsoft.com/office/officeart/2005/8/layout/cycle6"/>
    <dgm:cxn modelId="{8C38B9AD-3909-444A-B9FE-409E90B46FD9}" type="presParOf" srcId="{42332B05-8C27-4386-A0E3-E56B3E263C3A}" destId="{A981362A-2DBA-4552-A51C-913756E2F697}" srcOrd="28" destOrd="0" presId="urn:microsoft.com/office/officeart/2005/8/layout/cycle6"/>
    <dgm:cxn modelId="{D0361046-3531-423C-AD18-3DE660F4C40C}" type="presParOf" srcId="{42332B05-8C27-4386-A0E3-E56B3E263C3A}" destId="{F7EAA8FD-2C81-4025-8C00-E54D88479D2E}" srcOrd="29" destOrd="0" presId="urn:microsoft.com/office/officeart/2005/8/layout/cycle6"/>
  </dgm:cxnLst>
  <dgm:bg/>
  <dgm:whole>
    <a:ln w="25400"/>
  </dgm:whole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86EB2E-4B7D-0343-ADF3-0E7B8BF3F20D}">
      <dsp:nvSpPr>
        <dsp:cNvPr id="0" name=""/>
        <dsp:cNvSpPr/>
      </dsp:nvSpPr>
      <dsp:spPr>
        <a:xfrm>
          <a:off x="2035393" y="212084"/>
          <a:ext cx="4398325" cy="4605031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2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shade val="100000"/>
                <a:satMod val="15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200000"/>
                <a:green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600" b="1" kern="1200" dirty="0" smtClean="0"/>
            <a:t>Mejorar </a:t>
          </a:r>
          <a:r>
            <a:rPr lang="es-ES_tradnl" sz="2400" b="1" kern="1200" dirty="0" smtClean="0"/>
            <a:t>Pensiones </a:t>
          </a:r>
          <a:r>
            <a:rPr lang="es-ES_tradnl" sz="2600" b="1" kern="1200" dirty="0" smtClean="0"/>
            <a:t>SAR</a:t>
          </a:r>
          <a:endParaRPr lang="es-ES_tradnl" sz="2600" b="1" kern="1200" dirty="0"/>
        </a:p>
      </dsp:txBody>
      <dsp:txXfrm>
        <a:off x="4353415" y="1187912"/>
        <a:ext cx="1570830" cy="1370545"/>
      </dsp:txXfrm>
    </dsp:sp>
    <dsp:sp modelId="{68547A3A-E52F-E841-8E81-93C2CF872EF5}">
      <dsp:nvSpPr>
        <dsp:cNvPr id="0" name=""/>
        <dsp:cNvSpPr/>
      </dsp:nvSpPr>
      <dsp:spPr>
        <a:xfrm>
          <a:off x="2035286" y="553211"/>
          <a:ext cx="4224527" cy="4224527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70000"/>
                <a:satMod val="12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shade val="100000"/>
                <a:satMod val="15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200000"/>
                <a:green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3200" b="1" kern="1200" dirty="0" smtClean="0"/>
            <a:t>Cobertura Universal</a:t>
          </a:r>
          <a:endParaRPr lang="es-ES_tradnl" sz="3200" b="1" kern="1200" dirty="0"/>
        </a:p>
      </dsp:txBody>
      <dsp:txXfrm>
        <a:off x="3041126" y="3294126"/>
        <a:ext cx="2263139" cy="1106423"/>
      </dsp:txXfrm>
    </dsp:sp>
    <dsp:sp modelId="{51C9E782-9663-4A49-85C0-DB0E6D8EBE51}">
      <dsp:nvSpPr>
        <dsp:cNvPr id="0" name=""/>
        <dsp:cNvSpPr/>
      </dsp:nvSpPr>
      <dsp:spPr>
        <a:xfrm>
          <a:off x="1948281" y="402335"/>
          <a:ext cx="4224527" cy="4224527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70000"/>
                <a:satMod val="12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shade val="100000"/>
                <a:satMod val="15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200000"/>
                <a:green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400" b="1" kern="1200" dirty="0" smtClean="0"/>
            <a:t>Reformar 138+ sistemas</a:t>
          </a:r>
          <a:endParaRPr lang="es-ES_tradnl" sz="2400" b="1" kern="1200" dirty="0"/>
        </a:p>
      </dsp:txBody>
      <dsp:txXfrm>
        <a:off x="2437622" y="1297533"/>
        <a:ext cx="1508760" cy="1257299"/>
      </dsp:txXfrm>
    </dsp:sp>
    <dsp:sp modelId="{CAD89800-C1FB-0F46-A16C-E5B15A8AFFB4}">
      <dsp:nvSpPr>
        <dsp:cNvPr id="0" name=""/>
        <dsp:cNvSpPr/>
      </dsp:nvSpPr>
      <dsp:spPr>
        <a:xfrm>
          <a:off x="1860351" y="139050"/>
          <a:ext cx="4747564" cy="4747564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1919F5-6A14-2740-A865-9080DA4CBF43}">
      <dsp:nvSpPr>
        <dsp:cNvPr id="0" name=""/>
        <dsp:cNvSpPr/>
      </dsp:nvSpPr>
      <dsp:spPr>
        <a:xfrm>
          <a:off x="1773768" y="291426"/>
          <a:ext cx="4747564" cy="4747564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8B5AD88-C628-7442-94A1-0E71CA775282}">
      <dsp:nvSpPr>
        <dsp:cNvPr id="0" name=""/>
        <dsp:cNvSpPr/>
      </dsp:nvSpPr>
      <dsp:spPr>
        <a:xfrm>
          <a:off x="1686414" y="140817"/>
          <a:ext cx="4747564" cy="4747564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B7813D-D3CD-4AFE-A8C9-FFFC4EBF9329}">
      <dsp:nvSpPr>
        <dsp:cNvPr id="0" name=""/>
        <dsp:cNvSpPr/>
      </dsp:nvSpPr>
      <dsp:spPr>
        <a:xfrm>
          <a:off x="1149872" y="0"/>
          <a:ext cx="4915707" cy="491570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s-MX" sz="1600" kern="1200" dirty="0" smtClean="0">
            <a:latin typeface="Arial Narrow" pitchFamily="34" charset="0"/>
          </a:endParaRPr>
        </a:p>
      </dsp:txBody>
      <dsp:txXfrm>
        <a:off x="2686031" y="245785"/>
        <a:ext cx="1843390" cy="491570"/>
      </dsp:txXfrm>
    </dsp:sp>
    <dsp:sp modelId="{5E1DEEA0-75FA-445C-B58B-33C6B2BA368D}">
      <dsp:nvSpPr>
        <dsp:cNvPr id="0" name=""/>
        <dsp:cNvSpPr/>
      </dsp:nvSpPr>
      <dsp:spPr>
        <a:xfrm>
          <a:off x="1466100" y="737356"/>
          <a:ext cx="4178351" cy="417835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>
              <a:latin typeface="Arial Narrow" pitchFamily="34" charset="0"/>
            </a:rPr>
            <a:t>COTIZANTES: 38%</a:t>
          </a:r>
          <a:endParaRPr lang="es-MX" sz="1600" kern="1200" dirty="0">
            <a:latin typeface="Arial Narrow" pitchFamily="34" charset="0"/>
          </a:endParaRPr>
        </a:p>
      </dsp:txBody>
      <dsp:txXfrm>
        <a:off x="2654318" y="977611"/>
        <a:ext cx="1801914" cy="480510"/>
      </dsp:txXfrm>
    </dsp:sp>
    <dsp:sp modelId="{9C61D25C-AB94-4772-9AB5-9C4B407CE93D}">
      <dsp:nvSpPr>
        <dsp:cNvPr id="0" name=""/>
        <dsp:cNvSpPr/>
      </dsp:nvSpPr>
      <dsp:spPr>
        <a:xfrm>
          <a:off x="1834778" y="1474712"/>
          <a:ext cx="3440995" cy="344099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0" kern="1200" spc="120" baseline="0" dirty="0" smtClean="0">
              <a:latin typeface="Arial Narrow" pitchFamily="34" charset="0"/>
            </a:rPr>
            <a:t>≤ 3 SALARIOS MÍNIMOS: 70%</a:t>
          </a:r>
          <a:endParaRPr lang="es-MX" sz="1600" b="0" kern="1200" spc="120" baseline="0" dirty="0">
            <a:latin typeface="Arial Narrow" pitchFamily="34" charset="0"/>
          </a:endParaRPr>
        </a:p>
      </dsp:txBody>
      <dsp:txXfrm>
        <a:off x="2664918" y="1712141"/>
        <a:ext cx="1780715" cy="474857"/>
      </dsp:txXfrm>
    </dsp:sp>
    <dsp:sp modelId="{0296741E-5B23-4120-BBB4-F91E9BDA3469}">
      <dsp:nvSpPr>
        <dsp:cNvPr id="0" name=""/>
        <dsp:cNvSpPr/>
      </dsp:nvSpPr>
      <dsp:spPr>
        <a:xfrm>
          <a:off x="2203456" y="2212068"/>
          <a:ext cx="2703639" cy="270363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200" kern="1200" dirty="0" smtClean="0">
            <a:latin typeface="Arial Narrow" pitchFamily="34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>
              <a:latin typeface="Arial Narrow" pitchFamily="34" charset="0"/>
            </a:rPr>
            <a:t>DENSIDAD DE COTIZACIÓN </a:t>
          </a:r>
          <a:r>
            <a:rPr lang="es-MX" sz="1550" b="1" kern="1200" spc="110" baseline="0" dirty="0" smtClean="0">
              <a:latin typeface="Arial Narrow" pitchFamily="34" charset="0"/>
            </a:rPr>
            <a:t>INSUFICIENTE</a:t>
          </a:r>
          <a:endParaRPr lang="es-MX" sz="1550" b="1" kern="1200" spc="110" baseline="0" dirty="0">
            <a:latin typeface="Arial Narrow" pitchFamily="34" charset="0"/>
          </a:endParaRPr>
        </a:p>
      </dsp:txBody>
      <dsp:txXfrm>
        <a:off x="2825293" y="2455396"/>
        <a:ext cx="1459965" cy="486655"/>
      </dsp:txXfrm>
    </dsp:sp>
    <dsp:sp modelId="{1853AD96-5BA2-4022-944B-A3DC303008E6}">
      <dsp:nvSpPr>
        <dsp:cNvPr id="0" name=""/>
        <dsp:cNvSpPr/>
      </dsp:nvSpPr>
      <dsp:spPr>
        <a:xfrm>
          <a:off x="2720342" y="3245448"/>
          <a:ext cx="1669866" cy="165820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latin typeface="Arial Narrow" pitchFamily="34" charset="0"/>
            </a:rPr>
            <a:t/>
          </a:r>
          <a:br>
            <a:rPr lang="es-MX" sz="1200" kern="1200" dirty="0" smtClean="0">
              <a:latin typeface="Arial Narrow" pitchFamily="34" charset="0"/>
            </a:rPr>
          </a:br>
          <a:endParaRPr lang="es-MX" sz="1100" kern="1200" dirty="0">
            <a:latin typeface="Arial Narrow" pitchFamily="34" charset="0"/>
          </a:endParaRPr>
        </a:p>
      </dsp:txBody>
      <dsp:txXfrm>
        <a:off x="2964889" y="3660000"/>
        <a:ext cx="1180773" cy="82910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86EB2E-4B7D-0343-ADF3-0E7B8BF3F20D}">
      <dsp:nvSpPr>
        <dsp:cNvPr id="0" name=""/>
        <dsp:cNvSpPr/>
      </dsp:nvSpPr>
      <dsp:spPr>
        <a:xfrm>
          <a:off x="2035393" y="212084"/>
          <a:ext cx="4398325" cy="4605031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2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shade val="100000"/>
                <a:satMod val="15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200000"/>
                <a:green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600" b="1" kern="1200" dirty="0" smtClean="0"/>
            <a:t>Mejorar </a:t>
          </a:r>
          <a:r>
            <a:rPr lang="es-ES_tradnl" sz="2400" b="1" kern="1200" dirty="0" smtClean="0"/>
            <a:t>Pensiones </a:t>
          </a:r>
          <a:r>
            <a:rPr lang="es-ES_tradnl" sz="2600" b="1" kern="1200" dirty="0" smtClean="0"/>
            <a:t>SAR</a:t>
          </a:r>
          <a:endParaRPr lang="es-ES_tradnl" sz="2600" b="1" kern="1200" dirty="0"/>
        </a:p>
      </dsp:txBody>
      <dsp:txXfrm>
        <a:off x="4353415" y="1187912"/>
        <a:ext cx="1570830" cy="1370545"/>
      </dsp:txXfrm>
    </dsp:sp>
    <dsp:sp modelId="{68547A3A-E52F-E841-8E81-93C2CF872EF5}">
      <dsp:nvSpPr>
        <dsp:cNvPr id="0" name=""/>
        <dsp:cNvSpPr/>
      </dsp:nvSpPr>
      <dsp:spPr>
        <a:xfrm>
          <a:off x="2035286" y="553211"/>
          <a:ext cx="4224527" cy="4224527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70000"/>
                <a:satMod val="12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shade val="100000"/>
                <a:satMod val="15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200000"/>
                <a:green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3200" b="1" kern="1200" dirty="0" smtClean="0"/>
            <a:t>Cobertura Universal</a:t>
          </a:r>
          <a:endParaRPr lang="es-ES_tradnl" sz="3200" b="1" kern="1200" dirty="0"/>
        </a:p>
      </dsp:txBody>
      <dsp:txXfrm>
        <a:off x="3041126" y="3294126"/>
        <a:ext cx="2263139" cy="1106423"/>
      </dsp:txXfrm>
    </dsp:sp>
    <dsp:sp modelId="{51C9E782-9663-4A49-85C0-DB0E6D8EBE51}">
      <dsp:nvSpPr>
        <dsp:cNvPr id="0" name=""/>
        <dsp:cNvSpPr/>
      </dsp:nvSpPr>
      <dsp:spPr>
        <a:xfrm>
          <a:off x="1948281" y="402335"/>
          <a:ext cx="4224527" cy="4224527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70000"/>
                <a:satMod val="12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shade val="100000"/>
                <a:satMod val="15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200000"/>
                <a:green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400" b="1" kern="1200" dirty="0" smtClean="0"/>
            <a:t>Reformar 138+ sistemas</a:t>
          </a:r>
          <a:endParaRPr lang="es-ES_tradnl" sz="2400" b="1" kern="1200" dirty="0"/>
        </a:p>
      </dsp:txBody>
      <dsp:txXfrm>
        <a:off x="2437622" y="1297533"/>
        <a:ext cx="1508760" cy="1257299"/>
      </dsp:txXfrm>
    </dsp:sp>
    <dsp:sp modelId="{CAD89800-C1FB-0F46-A16C-E5B15A8AFFB4}">
      <dsp:nvSpPr>
        <dsp:cNvPr id="0" name=""/>
        <dsp:cNvSpPr/>
      </dsp:nvSpPr>
      <dsp:spPr>
        <a:xfrm>
          <a:off x="1860351" y="139050"/>
          <a:ext cx="4747564" cy="4747564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1919F5-6A14-2740-A865-9080DA4CBF43}">
      <dsp:nvSpPr>
        <dsp:cNvPr id="0" name=""/>
        <dsp:cNvSpPr/>
      </dsp:nvSpPr>
      <dsp:spPr>
        <a:xfrm>
          <a:off x="1773768" y="291426"/>
          <a:ext cx="4747564" cy="4747564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8B5AD88-C628-7442-94A1-0E71CA775282}">
      <dsp:nvSpPr>
        <dsp:cNvPr id="0" name=""/>
        <dsp:cNvSpPr/>
      </dsp:nvSpPr>
      <dsp:spPr>
        <a:xfrm>
          <a:off x="1686414" y="140817"/>
          <a:ext cx="4747564" cy="4747564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1E3322-3E43-4690-A890-4230BD31F9D7}">
      <dsp:nvSpPr>
        <dsp:cNvPr id="0" name=""/>
        <dsp:cNvSpPr/>
      </dsp:nvSpPr>
      <dsp:spPr>
        <a:xfrm>
          <a:off x="3948136" y="1650"/>
          <a:ext cx="1307710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 smtClean="0">
              <a:hlinkClick xmlns:r="http://schemas.openxmlformats.org/officeDocument/2006/relationships" r:id="" action="ppaction://hlinksldjump"/>
            </a:rPr>
            <a:t>Difusión</a:t>
          </a:r>
          <a:endParaRPr lang="es-MX" sz="1700" b="1" kern="1200" dirty="0"/>
        </a:p>
      </dsp:txBody>
      <dsp:txXfrm>
        <a:off x="3948136" y="1650"/>
        <a:ext cx="1307710" cy="635570"/>
      </dsp:txXfrm>
    </dsp:sp>
    <dsp:sp modelId="{F79B3ACE-8211-4545-9E63-FE24851FD506}">
      <dsp:nvSpPr>
        <dsp:cNvPr id="0" name=""/>
        <dsp:cNvSpPr/>
      </dsp:nvSpPr>
      <dsp:spPr>
        <a:xfrm>
          <a:off x="2142111" y="359550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3118728" y="42904"/>
              </a:moveTo>
              <a:arcTo wR="2644316" hR="2644316" stAng="16820117" swAng="647506"/>
            </a:path>
          </a:pathLst>
        </a:custGeom>
        <a:noFill/>
        <a:ln w="25400" cap="flat" cmpd="sng" algn="ctr">
          <a:solidFill>
            <a:srgbClr val="0070C0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5A0442-C8D2-488C-9C6E-3E924E7367CD}">
      <dsp:nvSpPr>
        <dsp:cNvPr id="0" name=""/>
        <dsp:cNvSpPr/>
      </dsp:nvSpPr>
      <dsp:spPr>
        <a:xfrm>
          <a:off x="5515367" y="539125"/>
          <a:ext cx="1486755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 smtClean="0">
              <a:hlinkClick xmlns:r="http://schemas.openxmlformats.org/officeDocument/2006/relationships" r:id="" action="ppaction://hlinksldjump"/>
            </a:rPr>
            <a:t>Pacto político</a:t>
          </a:r>
          <a:endParaRPr lang="es-MX" sz="1700" b="1" kern="1200" dirty="0"/>
        </a:p>
      </dsp:txBody>
      <dsp:txXfrm>
        <a:off x="5515367" y="539125"/>
        <a:ext cx="1486755" cy="635570"/>
      </dsp:txXfrm>
    </dsp:sp>
    <dsp:sp modelId="{B2A53BEC-2309-494C-84C0-BB325B460B7D}">
      <dsp:nvSpPr>
        <dsp:cNvPr id="0" name=""/>
        <dsp:cNvSpPr/>
      </dsp:nvSpPr>
      <dsp:spPr>
        <a:xfrm>
          <a:off x="2126955" y="442586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4475869" y="737009"/>
              </a:moveTo>
              <a:arcTo wR="2644316" hR="2644316" stAng="18830357" swAng="905283"/>
            </a:path>
          </a:pathLst>
        </a:custGeom>
        <a:noFill/>
        <a:ln w="25400" cap="flat" cmpd="sng" algn="ctr">
          <a:solidFill>
            <a:srgbClr val="0070C0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BFE66F-7DBF-4765-99B0-EC0FA98485C7}">
      <dsp:nvSpPr>
        <dsp:cNvPr id="0" name=""/>
        <dsp:cNvSpPr/>
      </dsp:nvSpPr>
      <dsp:spPr>
        <a:xfrm>
          <a:off x="6480729" y="1728178"/>
          <a:ext cx="1391224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 smtClean="0">
              <a:hlinkClick xmlns:r="http://schemas.openxmlformats.org/officeDocument/2006/relationships" r:id="" action="ppaction://hlinksldjump"/>
            </a:rPr>
            <a:t>Regla de Orden </a:t>
          </a:r>
          <a:endParaRPr lang="es-MX" sz="1700" b="1" kern="1200" dirty="0"/>
        </a:p>
      </dsp:txBody>
      <dsp:txXfrm>
        <a:off x="6480729" y="1728178"/>
        <a:ext cx="1391224" cy="635570"/>
      </dsp:txXfrm>
    </dsp:sp>
    <dsp:sp modelId="{1CC9CFDF-A4D7-4158-8DF4-16654E5D6DA4}">
      <dsp:nvSpPr>
        <dsp:cNvPr id="0" name=""/>
        <dsp:cNvSpPr/>
      </dsp:nvSpPr>
      <dsp:spPr>
        <a:xfrm>
          <a:off x="2082148" y="448194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5189065" y="1925524"/>
              </a:moveTo>
              <a:arcTo wR="2644316" hR="2644316" stAng="20653625" swAng="1329464"/>
            </a:path>
          </a:pathLst>
        </a:custGeom>
        <a:noFill/>
        <a:ln w="25400" cap="flat" cmpd="sng" algn="ctr">
          <a:solidFill>
            <a:srgbClr val="0070C0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98CEF5-2571-43C8-B878-58695C0D5227}">
      <dsp:nvSpPr>
        <dsp:cNvPr id="0" name=""/>
        <dsp:cNvSpPr/>
      </dsp:nvSpPr>
      <dsp:spPr>
        <a:xfrm>
          <a:off x="6480714" y="3396873"/>
          <a:ext cx="1606477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 smtClean="0">
              <a:hlinkClick xmlns:r="http://schemas.openxmlformats.org/officeDocument/2006/relationships" r:id="" action="ppaction://hlinksldjump"/>
            </a:rPr>
            <a:t>Etapa de Transición</a:t>
          </a:r>
          <a:endParaRPr lang="es-MX" sz="1700" b="1" kern="1200" dirty="0"/>
        </a:p>
      </dsp:txBody>
      <dsp:txXfrm>
        <a:off x="6480714" y="3396873"/>
        <a:ext cx="1606477" cy="635570"/>
      </dsp:txXfrm>
    </dsp:sp>
    <dsp:sp modelId="{8C26DDAC-160B-4996-B6A2-2949EDF6BD58}">
      <dsp:nvSpPr>
        <dsp:cNvPr id="0" name=""/>
        <dsp:cNvSpPr/>
      </dsp:nvSpPr>
      <dsp:spPr>
        <a:xfrm>
          <a:off x="2098303" y="348263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5073652" y="3688698"/>
              </a:moveTo>
              <a:arcTo wR="2644316" hR="2644316" stAng="1395785" swAng="627216"/>
            </a:path>
          </a:pathLst>
        </a:custGeom>
        <a:noFill/>
        <a:ln w="25400" cap="flat" cmpd="sng" algn="ctr">
          <a:solidFill>
            <a:srgbClr val="0066CC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5B1585-6331-416C-8C8F-BF02C1CC08A2}">
      <dsp:nvSpPr>
        <dsp:cNvPr id="0" name=""/>
        <dsp:cNvSpPr/>
      </dsp:nvSpPr>
      <dsp:spPr>
        <a:xfrm>
          <a:off x="5843552" y="4464490"/>
          <a:ext cx="1716265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 smtClean="0">
              <a:hlinkClick xmlns:r="http://schemas.openxmlformats.org/officeDocument/2006/relationships" r:id="" action="ppaction://hlinksldjump"/>
            </a:rPr>
            <a:t>Fondos de apoyo</a:t>
          </a:r>
          <a:endParaRPr lang="es-MX" sz="1700" b="1" kern="1200" dirty="0"/>
        </a:p>
      </dsp:txBody>
      <dsp:txXfrm>
        <a:off x="5843552" y="4464490"/>
        <a:ext cx="1716265" cy="635570"/>
      </dsp:txXfrm>
    </dsp:sp>
    <dsp:sp modelId="{7454C69B-E8F3-4DA6-8A1A-D5687E6E1FFD}">
      <dsp:nvSpPr>
        <dsp:cNvPr id="0" name=""/>
        <dsp:cNvSpPr/>
      </dsp:nvSpPr>
      <dsp:spPr>
        <a:xfrm>
          <a:off x="2354790" y="199014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4015526" y="4905331"/>
              </a:moveTo>
              <a:arcTo wR="2644316" hR="2644316" stAng="3525898" swAng="1054455"/>
            </a:path>
          </a:pathLst>
        </a:custGeom>
        <a:noFill/>
        <a:ln w="25400" cap="flat" cmpd="sng" algn="ctr">
          <a:solidFill>
            <a:srgbClr val="0066CC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228FEA-5AE3-4974-BADF-E219008CB398}">
      <dsp:nvSpPr>
        <dsp:cNvPr id="0" name=""/>
        <dsp:cNvSpPr/>
      </dsp:nvSpPr>
      <dsp:spPr>
        <a:xfrm>
          <a:off x="3956078" y="5291933"/>
          <a:ext cx="1659533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600" b="1" kern="1200" dirty="0" smtClean="0">
              <a:hlinkClick xmlns:r="http://schemas.openxmlformats.org/officeDocument/2006/relationships" r:id="" action="ppaction://hlinksldjump"/>
            </a:rPr>
            <a:t>GARANTESOL</a:t>
          </a:r>
          <a:endParaRPr lang="es-MX" sz="1600" b="1" kern="1200" dirty="0"/>
        </a:p>
      </dsp:txBody>
      <dsp:txXfrm>
        <a:off x="3956078" y="5291933"/>
        <a:ext cx="1659533" cy="635570"/>
      </dsp:txXfrm>
    </dsp:sp>
    <dsp:sp modelId="{89B93E90-BD7C-4CA4-B829-820812293C90}">
      <dsp:nvSpPr>
        <dsp:cNvPr id="0" name=""/>
        <dsp:cNvSpPr/>
      </dsp:nvSpPr>
      <dsp:spPr>
        <a:xfrm>
          <a:off x="1783581" y="290049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2167144" y="5245223"/>
              </a:moveTo>
              <a:arcTo wR="2644316" hR="2644316" stAng="6023765" swAng="694377"/>
            </a:path>
          </a:pathLst>
        </a:custGeom>
        <a:noFill/>
        <a:ln w="25400" cap="flat" cmpd="sng" algn="ctr">
          <a:solidFill>
            <a:srgbClr val="800000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39B5C-00DD-4A23-A417-952F29251E02}">
      <dsp:nvSpPr>
        <dsp:cNvPr id="0" name=""/>
        <dsp:cNvSpPr/>
      </dsp:nvSpPr>
      <dsp:spPr>
        <a:xfrm>
          <a:off x="2157577" y="4749057"/>
          <a:ext cx="1540525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 smtClean="0">
              <a:hlinkClick xmlns:r="http://schemas.openxmlformats.org/officeDocument/2006/relationships" r:id="" action="ppaction://hlinksldjump"/>
            </a:rPr>
            <a:t>Derechos Sociales</a:t>
          </a:r>
          <a:endParaRPr lang="es-MX" sz="1700" b="1" kern="1200" dirty="0"/>
        </a:p>
      </dsp:txBody>
      <dsp:txXfrm>
        <a:off x="2157577" y="4749057"/>
        <a:ext cx="1540525" cy="635570"/>
      </dsp:txXfrm>
    </dsp:sp>
    <dsp:sp modelId="{5E284FD2-392D-4214-BAAB-C0DD45163955}">
      <dsp:nvSpPr>
        <dsp:cNvPr id="0" name=""/>
        <dsp:cNvSpPr/>
      </dsp:nvSpPr>
      <dsp:spPr>
        <a:xfrm>
          <a:off x="1960523" y="389370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626990" y="4353938"/>
              </a:moveTo>
              <a:arcTo wR="2644316" hR="2644316" stAng="8383185" swAng="964566"/>
            </a:path>
          </a:pathLst>
        </a:custGeom>
        <a:noFill/>
        <a:ln w="25400" cap="flat" cmpd="sng" algn="ctr">
          <a:solidFill>
            <a:srgbClr val="800000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CA0162-CD96-45E8-9D88-B872A8D54933}">
      <dsp:nvSpPr>
        <dsp:cNvPr id="0" name=""/>
        <dsp:cNvSpPr/>
      </dsp:nvSpPr>
      <dsp:spPr>
        <a:xfrm>
          <a:off x="1304620" y="3475371"/>
          <a:ext cx="1516823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>
              <a:hlinkClick xmlns:r="http://schemas.openxmlformats.org/officeDocument/2006/relationships" r:id="" action="ppaction://hlinksldjump"/>
            </a:rPr>
            <a:t>Obligaciones Base del Edo.</a:t>
          </a:r>
          <a:endParaRPr lang="es-ES_tradnl" sz="1600" b="1" kern="1200" dirty="0" smtClean="0"/>
        </a:p>
      </dsp:txBody>
      <dsp:txXfrm>
        <a:off x="1304620" y="3475371"/>
        <a:ext cx="1516823" cy="635570"/>
      </dsp:txXfrm>
    </dsp:sp>
    <dsp:sp modelId="{E56E8C91-B289-4F30-A950-52F819D701B5}">
      <dsp:nvSpPr>
        <dsp:cNvPr id="0" name=""/>
        <dsp:cNvSpPr/>
      </dsp:nvSpPr>
      <dsp:spPr>
        <a:xfrm>
          <a:off x="1897155" y="172584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81016" y="3293857"/>
              </a:moveTo>
              <a:arcTo wR="2644316" hR="2644316" stAng="9946831" swAng="1180273"/>
            </a:path>
          </a:pathLst>
        </a:custGeom>
        <a:noFill/>
        <a:ln w="25400" cap="flat" cmpd="sng" algn="ctr">
          <a:solidFill>
            <a:srgbClr val="800000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BDFBF8-70F9-4239-A326-3795E9EE366B}">
      <dsp:nvSpPr>
        <dsp:cNvPr id="0" name=""/>
        <dsp:cNvSpPr/>
      </dsp:nvSpPr>
      <dsp:spPr>
        <a:xfrm>
          <a:off x="1114469" y="1920927"/>
          <a:ext cx="1726444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700" b="1" kern="1200" dirty="0" smtClean="0">
              <a:hlinkClick xmlns:r="http://schemas.openxmlformats.org/officeDocument/2006/relationships" r:id="" action="ppaction://hlinksldjump"/>
            </a:rPr>
            <a:t>Separación </a:t>
          </a:r>
          <a:br>
            <a:rPr lang="es-ES_tradnl" sz="1700" b="1" kern="1200" dirty="0" smtClean="0">
              <a:hlinkClick xmlns:r="http://schemas.openxmlformats.org/officeDocument/2006/relationships" r:id="" action="ppaction://hlinksldjump"/>
            </a:rPr>
          </a:br>
          <a:r>
            <a:rPr lang="es-ES_tradnl" sz="1700" b="1" kern="1200" dirty="0" smtClean="0">
              <a:hlinkClick xmlns:r="http://schemas.openxmlformats.org/officeDocument/2006/relationships" r:id="" action="ppaction://hlinksldjump"/>
            </a:rPr>
            <a:t>Salud-Ingreso</a:t>
          </a:r>
          <a:endParaRPr lang="es-MX" sz="1700" b="1" kern="1200" dirty="0" smtClean="0"/>
        </a:p>
      </dsp:txBody>
      <dsp:txXfrm>
        <a:off x="1114469" y="1920927"/>
        <a:ext cx="1726444" cy="635570"/>
      </dsp:txXfrm>
    </dsp:sp>
    <dsp:sp modelId="{B72A118E-A68B-4BF0-B7F5-5290448C7BAA}">
      <dsp:nvSpPr>
        <dsp:cNvPr id="0" name=""/>
        <dsp:cNvSpPr/>
      </dsp:nvSpPr>
      <dsp:spPr>
        <a:xfrm>
          <a:off x="1922342" y="195162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167497" y="1718153"/>
              </a:moveTo>
              <a:arcTo wR="2644316" hR="2644316" stAng="12030144" swAng="1039018"/>
            </a:path>
          </a:pathLst>
        </a:custGeom>
        <a:noFill/>
        <a:ln w="25400" cap="flat" cmpd="sng" algn="ctr">
          <a:solidFill>
            <a:srgbClr val="800000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FE704E-4477-4F03-BBB2-745E966138EA}">
      <dsp:nvSpPr>
        <dsp:cNvPr id="0" name=""/>
        <dsp:cNvSpPr/>
      </dsp:nvSpPr>
      <dsp:spPr>
        <a:xfrm>
          <a:off x="1873977" y="576072"/>
          <a:ext cx="1835811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 smtClean="0">
              <a:hlinkClick xmlns:r="http://schemas.openxmlformats.org/officeDocument/2006/relationships" r:id="" action="ppaction://hlinksldjump"/>
            </a:rPr>
            <a:t>Organismo Recaudador</a:t>
          </a:r>
          <a:endParaRPr lang="es-MX" sz="1700" kern="1200" dirty="0"/>
        </a:p>
      </dsp:txBody>
      <dsp:txXfrm>
        <a:off x="1873977" y="576072"/>
        <a:ext cx="1835811" cy="635570"/>
      </dsp:txXfrm>
    </dsp:sp>
    <dsp:sp modelId="{F7EAA8FD-2C81-4025-8C00-E54D88479D2E}">
      <dsp:nvSpPr>
        <dsp:cNvPr id="0" name=""/>
        <dsp:cNvSpPr/>
      </dsp:nvSpPr>
      <dsp:spPr>
        <a:xfrm>
          <a:off x="1574041" y="387706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1670946" y="185666"/>
              </a:moveTo>
              <a:arcTo wR="2644316" hR="2644316" stAng="14904096" swAng="934484"/>
            </a:path>
          </a:pathLst>
        </a:custGeom>
        <a:noFill/>
        <a:ln w="25400" cap="flat" cmpd="sng" algn="ctr">
          <a:solidFill>
            <a:srgbClr val="A9160B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1E3322-3E43-4690-A890-4230BD31F9D7}">
      <dsp:nvSpPr>
        <dsp:cNvPr id="0" name=""/>
        <dsp:cNvSpPr/>
      </dsp:nvSpPr>
      <dsp:spPr>
        <a:xfrm>
          <a:off x="3948136" y="1650"/>
          <a:ext cx="1307710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 smtClean="0"/>
            <a:t>Difusión</a:t>
          </a:r>
          <a:endParaRPr lang="es-MX" sz="1700" b="1" kern="1200" dirty="0"/>
        </a:p>
      </dsp:txBody>
      <dsp:txXfrm>
        <a:off x="3948136" y="1650"/>
        <a:ext cx="1307710" cy="635570"/>
      </dsp:txXfrm>
    </dsp:sp>
    <dsp:sp modelId="{F79B3ACE-8211-4545-9E63-FE24851FD506}">
      <dsp:nvSpPr>
        <dsp:cNvPr id="0" name=""/>
        <dsp:cNvSpPr/>
      </dsp:nvSpPr>
      <dsp:spPr>
        <a:xfrm>
          <a:off x="2142111" y="359550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3118728" y="42904"/>
              </a:moveTo>
              <a:arcTo wR="2644316" hR="2644316" stAng="16820117" swAng="647506"/>
            </a:path>
          </a:pathLst>
        </a:custGeom>
        <a:noFill/>
        <a:ln w="25400" cap="flat" cmpd="sng" algn="ctr">
          <a:solidFill>
            <a:srgbClr val="0070C0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5A0442-C8D2-488C-9C6E-3E924E7367CD}">
      <dsp:nvSpPr>
        <dsp:cNvPr id="0" name=""/>
        <dsp:cNvSpPr/>
      </dsp:nvSpPr>
      <dsp:spPr>
        <a:xfrm>
          <a:off x="5515367" y="539125"/>
          <a:ext cx="1486755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 smtClean="0"/>
            <a:t>Pacto político</a:t>
          </a:r>
          <a:endParaRPr lang="es-MX" sz="1700" b="1" kern="1200" dirty="0"/>
        </a:p>
      </dsp:txBody>
      <dsp:txXfrm>
        <a:off x="5515367" y="539125"/>
        <a:ext cx="1486755" cy="635570"/>
      </dsp:txXfrm>
    </dsp:sp>
    <dsp:sp modelId="{B2A53BEC-2309-494C-84C0-BB325B460B7D}">
      <dsp:nvSpPr>
        <dsp:cNvPr id="0" name=""/>
        <dsp:cNvSpPr/>
      </dsp:nvSpPr>
      <dsp:spPr>
        <a:xfrm>
          <a:off x="2126955" y="442586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4475869" y="737009"/>
              </a:moveTo>
              <a:arcTo wR="2644316" hR="2644316" stAng="18830357" swAng="905283"/>
            </a:path>
          </a:pathLst>
        </a:custGeom>
        <a:noFill/>
        <a:ln w="25400" cap="flat" cmpd="sng" algn="ctr">
          <a:solidFill>
            <a:srgbClr val="0070C0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BFE66F-7DBF-4765-99B0-EC0FA98485C7}">
      <dsp:nvSpPr>
        <dsp:cNvPr id="0" name=""/>
        <dsp:cNvSpPr/>
      </dsp:nvSpPr>
      <dsp:spPr>
        <a:xfrm>
          <a:off x="6480729" y="1728178"/>
          <a:ext cx="1391224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 smtClean="0"/>
            <a:t>Regla de Orden </a:t>
          </a:r>
          <a:endParaRPr lang="es-MX" sz="1700" b="1" kern="1200" dirty="0"/>
        </a:p>
      </dsp:txBody>
      <dsp:txXfrm>
        <a:off x="6480729" y="1728178"/>
        <a:ext cx="1391224" cy="635570"/>
      </dsp:txXfrm>
    </dsp:sp>
    <dsp:sp modelId="{1CC9CFDF-A4D7-4158-8DF4-16654E5D6DA4}">
      <dsp:nvSpPr>
        <dsp:cNvPr id="0" name=""/>
        <dsp:cNvSpPr/>
      </dsp:nvSpPr>
      <dsp:spPr>
        <a:xfrm>
          <a:off x="2082148" y="448194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5189065" y="1925524"/>
              </a:moveTo>
              <a:arcTo wR="2644316" hR="2644316" stAng="20653625" swAng="1329464"/>
            </a:path>
          </a:pathLst>
        </a:custGeom>
        <a:noFill/>
        <a:ln w="25400" cap="flat" cmpd="sng" algn="ctr">
          <a:solidFill>
            <a:srgbClr val="0070C0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98CEF5-2571-43C8-B878-58695C0D5227}">
      <dsp:nvSpPr>
        <dsp:cNvPr id="0" name=""/>
        <dsp:cNvSpPr/>
      </dsp:nvSpPr>
      <dsp:spPr>
        <a:xfrm>
          <a:off x="6480714" y="3396873"/>
          <a:ext cx="1606477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 smtClean="0"/>
            <a:t>Etapa de Transición</a:t>
          </a:r>
          <a:endParaRPr lang="es-MX" sz="1700" b="1" kern="1200" dirty="0"/>
        </a:p>
      </dsp:txBody>
      <dsp:txXfrm>
        <a:off x="6480714" y="3396873"/>
        <a:ext cx="1606477" cy="635570"/>
      </dsp:txXfrm>
    </dsp:sp>
    <dsp:sp modelId="{8C26DDAC-160B-4996-B6A2-2949EDF6BD58}">
      <dsp:nvSpPr>
        <dsp:cNvPr id="0" name=""/>
        <dsp:cNvSpPr/>
      </dsp:nvSpPr>
      <dsp:spPr>
        <a:xfrm>
          <a:off x="2098303" y="348263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5073652" y="3688698"/>
              </a:moveTo>
              <a:arcTo wR="2644316" hR="2644316" stAng="1395785" swAng="627216"/>
            </a:path>
          </a:pathLst>
        </a:custGeom>
        <a:noFill/>
        <a:ln w="25400" cap="flat" cmpd="sng" algn="ctr">
          <a:solidFill>
            <a:srgbClr val="0066CC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5B1585-6331-416C-8C8F-BF02C1CC08A2}">
      <dsp:nvSpPr>
        <dsp:cNvPr id="0" name=""/>
        <dsp:cNvSpPr/>
      </dsp:nvSpPr>
      <dsp:spPr>
        <a:xfrm>
          <a:off x="5843552" y="4464490"/>
          <a:ext cx="1716265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 smtClean="0"/>
            <a:t>Fondos de apoyo</a:t>
          </a:r>
          <a:endParaRPr lang="es-MX" sz="1700" b="1" kern="1200" dirty="0"/>
        </a:p>
      </dsp:txBody>
      <dsp:txXfrm>
        <a:off x="5843552" y="4464490"/>
        <a:ext cx="1716265" cy="635570"/>
      </dsp:txXfrm>
    </dsp:sp>
    <dsp:sp modelId="{7454C69B-E8F3-4DA6-8A1A-D5687E6E1FFD}">
      <dsp:nvSpPr>
        <dsp:cNvPr id="0" name=""/>
        <dsp:cNvSpPr/>
      </dsp:nvSpPr>
      <dsp:spPr>
        <a:xfrm>
          <a:off x="2354790" y="199014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4015526" y="4905331"/>
              </a:moveTo>
              <a:arcTo wR="2644316" hR="2644316" stAng="3525898" swAng="1054455"/>
            </a:path>
          </a:pathLst>
        </a:custGeom>
        <a:noFill/>
        <a:ln w="25400" cap="flat" cmpd="sng" algn="ctr">
          <a:solidFill>
            <a:srgbClr val="0066CC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228FEA-5AE3-4974-BADF-E219008CB398}">
      <dsp:nvSpPr>
        <dsp:cNvPr id="0" name=""/>
        <dsp:cNvSpPr/>
      </dsp:nvSpPr>
      <dsp:spPr>
        <a:xfrm>
          <a:off x="3956078" y="5291933"/>
          <a:ext cx="1659533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600" b="1" kern="1200" dirty="0" smtClean="0"/>
            <a:t>GARANTESOL</a:t>
          </a:r>
          <a:endParaRPr lang="es-MX" sz="1600" b="1" kern="1200" dirty="0"/>
        </a:p>
      </dsp:txBody>
      <dsp:txXfrm>
        <a:off x="3956078" y="5291933"/>
        <a:ext cx="1659533" cy="635570"/>
      </dsp:txXfrm>
    </dsp:sp>
    <dsp:sp modelId="{89B93E90-BD7C-4CA4-B829-820812293C90}">
      <dsp:nvSpPr>
        <dsp:cNvPr id="0" name=""/>
        <dsp:cNvSpPr/>
      </dsp:nvSpPr>
      <dsp:spPr>
        <a:xfrm>
          <a:off x="1783581" y="290049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2167144" y="5245223"/>
              </a:moveTo>
              <a:arcTo wR="2644316" hR="2644316" stAng="6023765" swAng="694377"/>
            </a:path>
          </a:pathLst>
        </a:custGeom>
        <a:noFill/>
        <a:ln w="25400" cap="flat" cmpd="sng" algn="ctr">
          <a:solidFill>
            <a:srgbClr val="800000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39B5C-00DD-4A23-A417-952F29251E02}">
      <dsp:nvSpPr>
        <dsp:cNvPr id="0" name=""/>
        <dsp:cNvSpPr/>
      </dsp:nvSpPr>
      <dsp:spPr>
        <a:xfrm>
          <a:off x="2157577" y="4749057"/>
          <a:ext cx="1540525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 smtClean="0"/>
            <a:t>Derechos Sociales</a:t>
          </a:r>
          <a:endParaRPr lang="es-MX" sz="1700" b="1" kern="1200" dirty="0"/>
        </a:p>
      </dsp:txBody>
      <dsp:txXfrm>
        <a:off x="2157577" y="4749057"/>
        <a:ext cx="1540525" cy="635570"/>
      </dsp:txXfrm>
    </dsp:sp>
    <dsp:sp modelId="{5E284FD2-392D-4214-BAAB-C0DD45163955}">
      <dsp:nvSpPr>
        <dsp:cNvPr id="0" name=""/>
        <dsp:cNvSpPr/>
      </dsp:nvSpPr>
      <dsp:spPr>
        <a:xfrm>
          <a:off x="1717123" y="139312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869736" y="4604743"/>
              </a:moveTo>
              <a:arcTo wR="2644316" hR="2644316" stAng="7929085" swAng="954131"/>
            </a:path>
          </a:pathLst>
        </a:custGeom>
        <a:noFill/>
        <a:ln w="25400" cap="flat" cmpd="sng" algn="ctr">
          <a:solidFill>
            <a:srgbClr val="800000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CA0162-CD96-45E8-9D88-B872A8D54933}">
      <dsp:nvSpPr>
        <dsp:cNvPr id="0" name=""/>
        <dsp:cNvSpPr/>
      </dsp:nvSpPr>
      <dsp:spPr>
        <a:xfrm>
          <a:off x="1224140" y="3540895"/>
          <a:ext cx="1516823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Obligaciones Base del Edo.</a:t>
          </a:r>
          <a:endParaRPr lang="es-ES_tradnl" sz="1600" b="1" kern="1200" dirty="0" smtClean="0"/>
        </a:p>
      </dsp:txBody>
      <dsp:txXfrm>
        <a:off x="1224140" y="3540895"/>
        <a:ext cx="1516823" cy="635570"/>
      </dsp:txXfrm>
    </dsp:sp>
    <dsp:sp modelId="{E56E8C91-B289-4F30-A950-52F819D701B5}">
      <dsp:nvSpPr>
        <dsp:cNvPr id="0" name=""/>
        <dsp:cNvSpPr/>
      </dsp:nvSpPr>
      <dsp:spPr>
        <a:xfrm>
          <a:off x="1855833" y="444699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37232" y="3086492"/>
              </a:moveTo>
              <a:arcTo wR="2644316" hR="2644316" stAng="10222434" swAng="1261833"/>
            </a:path>
          </a:pathLst>
        </a:custGeom>
        <a:noFill/>
        <a:ln w="25400" cap="flat" cmpd="sng" algn="ctr">
          <a:solidFill>
            <a:srgbClr val="800000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BDFBF8-70F9-4239-A326-3795E9EE366B}">
      <dsp:nvSpPr>
        <dsp:cNvPr id="0" name=""/>
        <dsp:cNvSpPr/>
      </dsp:nvSpPr>
      <dsp:spPr>
        <a:xfrm>
          <a:off x="1114469" y="1920927"/>
          <a:ext cx="1726444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700" b="1" kern="1200" dirty="0" smtClean="0"/>
            <a:t>Separación </a:t>
          </a:r>
          <a:br>
            <a:rPr lang="es-ES_tradnl" sz="1700" b="1" kern="1200" dirty="0" smtClean="0"/>
          </a:br>
          <a:r>
            <a:rPr lang="es-ES_tradnl" sz="1700" b="1" kern="1200" dirty="0" smtClean="0"/>
            <a:t>Salud-Ingreso</a:t>
          </a:r>
          <a:endParaRPr lang="es-MX" sz="1700" b="1" kern="1200" dirty="0" smtClean="0"/>
        </a:p>
      </dsp:txBody>
      <dsp:txXfrm>
        <a:off x="1114469" y="1920927"/>
        <a:ext cx="1726444" cy="635570"/>
      </dsp:txXfrm>
    </dsp:sp>
    <dsp:sp modelId="{B72A118E-A68B-4BF0-B7F5-5290448C7BAA}">
      <dsp:nvSpPr>
        <dsp:cNvPr id="0" name=""/>
        <dsp:cNvSpPr/>
      </dsp:nvSpPr>
      <dsp:spPr>
        <a:xfrm>
          <a:off x="1922342" y="195162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167497" y="1718153"/>
              </a:moveTo>
              <a:arcTo wR="2644316" hR="2644316" stAng="12030144" swAng="1039018"/>
            </a:path>
          </a:pathLst>
        </a:custGeom>
        <a:noFill/>
        <a:ln w="25400" cap="flat" cmpd="sng" algn="ctr">
          <a:solidFill>
            <a:srgbClr val="800000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FE704E-4477-4F03-BBB2-745E966138EA}">
      <dsp:nvSpPr>
        <dsp:cNvPr id="0" name=""/>
        <dsp:cNvSpPr/>
      </dsp:nvSpPr>
      <dsp:spPr>
        <a:xfrm>
          <a:off x="1873977" y="576072"/>
          <a:ext cx="1835811" cy="6355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 smtClean="0"/>
            <a:t>Organismo Recaudador</a:t>
          </a:r>
          <a:endParaRPr lang="es-MX" sz="1700" kern="1200" dirty="0"/>
        </a:p>
      </dsp:txBody>
      <dsp:txXfrm>
        <a:off x="1873977" y="576072"/>
        <a:ext cx="1835811" cy="635570"/>
      </dsp:txXfrm>
    </dsp:sp>
    <dsp:sp modelId="{F7EAA8FD-2C81-4025-8C00-E54D88479D2E}">
      <dsp:nvSpPr>
        <dsp:cNvPr id="0" name=""/>
        <dsp:cNvSpPr/>
      </dsp:nvSpPr>
      <dsp:spPr>
        <a:xfrm>
          <a:off x="1574041" y="387706"/>
          <a:ext cx="5288632" cy="5288632"/>
        </a:xfrm>
        <a:custGeom>
          <a:avLst/>
          <a:gdLst/>
          <a:ahLst/>
          <a:cxnLst/>
          <a:rect l="0" t="0" r="0" b="0"/>
          <a:pathLst>
            <a:path>
              <a:moveTo>
                <a:pt x="1670946" y="185666"/>
              </a:moveTo>
              <a:arcTo wR="2644316" hR="2644316" stAng="14904096" swAng="934484"/>
            </a:path>
          </a:pathLst>
        </a:custGeom>
        <a:noFill/>
        <a:ln w="25400" cap="flat" cmpd="sng" algn="ctr">
          <a:solidFill>
            <a:srgbClr val="A9160B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0.25962</cdr:x>
      <cdr:y>0.48505</cdr:y>
    </cdr:from>
    <cdr:to>
      <cdr:x>0.53091</cdr:x>
      <cdr:y>0.70118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1944216" y="2222084"/>
          <a:ext cx="2031710" cy="9901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/>
          <a:r>
            <a:rPr lang="es-MX" sz="1600" dirty="0" smtClean="0">
              <a:solidFill>
                <a:schemeClr val="bg1"/>
              </a:solidFill>
            </a:rPr>
            <a:t>P.O.</a:t>
          </a:r>
        </a:p>
        <a:p xmlns:a="http://schemas.openxmlformats.org/drawingml/2006/main">
          <a:pPr algn="ctr" rtl="0"/>
          <a:r>
            <a:rPr lang="es-MX" sz="1600" dirty="0" smtClean="0">
              <a:solidFill>
                <a:schemeClr val="bg1"/>
              </a:solidFill>
            </a:rPr>
            <a:t>sin cobertura</a:t>
          </a:r>
          <a:r>
            <a:rPr lang="es-MX" sz="1600" b="1" dirty="0" smtClean="0">
              <a:solidFill>
                <a:schemeClr val="bg1"/>
              </a:solidFill>
            </a:rPr>
            <a:t>
29.8 millones</a:t>
          </a:r>
          <a:endParaRPr lang="es-MX" sz="1600" dirty="0"/>
        </a:p>
      </cdr:txBody>
    </cdr:sp>
  </cdr:relSizeAnchor>
  <cdr:relSizeAnchor xmlns:cdr="http://schemas.openxmlformats.org/drawingml/2006/chartDrawing">
    <cdr:from>
      <cdr:x>0.67308</cdr:x>
      <cdr:y>0.76602</cdr:y>
    </cdr:from>
    <cdr:to>
      <cdr:x>0.72277</cdr:x>
      <cdr:y>0.81317</cdr:y>
    </cdr:to>
    <cdr:sp macro="" textlink="">
      <cdr:nvSpPr>
        <cdr:cNvPr id="6" name="5 Conector recto"/>
        <cdr:cNvSpPr/>
      </cdr:nvSpPr>
      <cdr:spPr>
        <a:xfrm xmlns:a="http://schemas.openxmlformats.org/drawingml/2006/main">
          <a:off x="5040560" y="3509227"/>
          <a:ext cx="372126" cy="216024"/>
        </a:xfrm>
        <a:prstGeom xmlns:a="http://schemas.openxmlformats.org/drawingml/2006/main" prst="line">
          <a:avLst/>
        </a:prstGeom>
        <a:ln xmlns:a="http://schemas.openxmlformats.org/drawingml/2006/main" w="3175">
          <a:solidFill>
            <a:schemeClr val="bg1">
              <a:lumMod val="65000"/>
            </a:schemeClr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es-MX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s-ES_tradnl" smtClean="0"/>
              <a:t>Pedro Vásquez Colmenares Guzmán</a:t>
            </a:r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CAD12-7E72-BC4B-A3D5-95CCA6540AB1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87036076"/>
      </p:ext>
    </p:extLst>
  </p:cSld>
  <p:clrMap bg1="lt1" tx1="dk1" bg2="lt2" tx2="dk2" accent1="accent1" accent2="accent2" accent3="accent3" accent4="accent4" accent5="accent5" accent6="accent6" hlink="hlink" folHlink="folHlink"/>
  <p:hf sldNum="0"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s-ES_tradnl" smtClean="0"/>
              <a:t>Pedro Vásquez Colmenares Guzmán</a:t>
            </a:r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E9E9B-9E71-1045-88A6-1112C8660815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15776778"/>
      </p:ext>
    </p:extLst>
  </p:cSld>
  <p:clrMap bg1="lt1" tx1="dk1" bg2="lt2" tx2="dk2" accent1="accent1" accent2="accent2" accent3="accent3" accent4="accent4" accent5="accent5" accent6="accent6" hlink="hlink" folHlink="folHlink"/>
  <p:hf sldNum="0" hdr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  <a:p>
            <a:r>
              <a:rPr lang="es-MX"/>
              <a:t>----- Notas de la reunión (14/08/12 16:10) -----</a:t>
            </a:r>
          </a:p>
          <a:p>
            <a:r>
              <a:rPr lang="es-MX"/>
              <a:t>siii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6025666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  <a:p>
            <a:r>
              <a:rPr lang="es-MX"/>
              <a:t>----- Notas de la reunión (14/08/12 16:10) -----</a:t>
            </a:r>
          </a:p>
          <a:p>
            <a:r>
              <a:rPr lang="es-MX"/>
              <a:t>siii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8577660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  <a:p>
            <a:r>
              <a:rPr lang="es-MX"/>
              <a:t>----- Notas de la reunión (14/08/12 16:10) -----</a:t>
            </a:r>
          </a:p>
          <a:p>
            <a:r>
              <a:rPr lang="es-MX"/>
              <a:t>siiii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757397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722438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  <a:p>
            <a:r>
              <a:rPr lang="es-MX"/>
              <a:t>----- Notas de la reunión (14/08/12 16:10) -----</a:t>
            </a:r>
          </a:p>
          <a:p>
            <a:r>
              <a:rPr lang="es-MX"/>
              <a:t>Pilares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289396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  <a:p>
            <a:r>
              <a:rPr lang="es-MX"/>
              <a:t>----- Notas de la reunión (14/08/12 16:10) -----</a:t>
            </a:r>
          </a:p>
          <a:p>
            <a:r>
              <a:rPr lang="es-MX"/>
              <a:t>siiii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1079838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2920388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849851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  <a:p>
            <a:r>
              <a:rPr lang="es-MX" dirty="0"/>
              <a:t>----- Notas de la reunión (14/08/12 16:02) -----</a:t>
            </a:r>
          </a:p>
          <a:p>
            <a:r>
              <a:rPr lang="es-MX" dirty="0"/>
              <a:t>Directo a la 4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344632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Compare con el crecimiento de la economía mexicana (3%)</a:t>
            </a:r>
          </a:p>
          <a:p>
            <a:r>
              <a:rPr lang="es-MX" dirty="0" smtClean="0"/>
              <a:t>Anotar dato </a:t>
            </a:r>
            <a:r>
              <a:rPr lang="es-MX" baseline="0" dirty="0" smtClean="0"/>
              <a:t> inicial y final</a:t>
            </a:r>
            <a:endParaRPr lang="es-MX" dirty="0"/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325710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84985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  <a:p>
            <a:r>
              <a:rPr lang="es-MX"/>
              <a:t>----- Notas de la reunión (14/08/12 16:07) -----</a:t>
            </a:r>
          </a:p>
          <a:p>
            <a:r>
              <a:rPr lang="es-MX"/>
              <a:t>siii</a:t>
            </a:r>
          </a:p>
          <a:p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1280743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  <a:p>
            <a:r>
              <a:rPr lang="es-MX"/>
              <a:t>----- Notas de la reunión (14/08/12 16:07) -----</a:t>
            </a:r>
          </a:p>
          <a:p>
            <a:r>
              <a:rPr lang="es-MX"/>
              <a:t>siiii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1731991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  <a:p>
            <a:r>
              <a:rPr lang="es-MX"/>
              <a:t>----- Notas de la reunión (14/08/12 16:10) -----</a:t>
            </a:r>
          </a:p>
          <a:p>
            <a:r>
              <a:rPr lang="es-MX"/>
              <a:t>ssi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457065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  <a:p>
            <a:r>
              <a:rPr lang="es-MX"/>
              <a:t>----- Notas de la reunión (14/08/12 16:10) -----</a:t>
            </a:r>
          </a:p>
          <a:p>
            <a:r>
              <a:rPr lang="es-MX"/>
              <a:t>siiii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s-ES_tradnl" smtClean="0"/>
              <a:t>Agosto 2012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Pedro Vásquez Colmenares Guzmán</a:t>
            </a:r>
            <a:endParaRPr lang="es-ES_tradnl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75977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428999" y="268287"/>
            <a:ext cx="5427233" cy="4233249"/>
          </a:xfrm>
          <a:prstGeom prst="rect">
            <a:avLst/>
          </a:prstGeom>
          <a:gradFill flip="none" rotWithShape="1">
            <a:gsLst>
              <a:gs pos="56000">
                <a:schemeClr val="accent1">
                  <a:alpha val="93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340660" cy="4233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5550408"/>
            <a:ext cx="5458968" cy="621792"/>
          </a:xfr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dirty="0" smtClean="0"/>
              <a:t>Haga clic para modificar el estilo de subtítulo del patrón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8688" y="6356350"/>
            <a:ext cx="4736592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s-ES_tradnl"/>
          </a:p>
        </p:txBody>
      </p:sp>
      <p:sp>
        <p:nvSpPr>
          <p:cNvPr id="9" name="8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/>
          <a:lstStyle/>
          <a:p>
            <a:fld id="{BC5A0E49-F6CF-214A-AA78-73CFD8081363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/>
          <a:lstStyle/>
          <a:p>
            <a:fld id="{BC5A0E49-F6CF-214A-AA78-73CFD8081363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/>
          <a:lstStyle/>
          <a:p>
            <a:fld id="{BC5A0E49-F6CF-214A-AA78-73CFD8081363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/>
          <a:lstStyle/>
          <a:p>
            <a:fld id="{BC5A0E49-F6CF-214A-AA78-73CFD8081363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052" y="990600"/>
            <a:ext cx="3566160" cy="51355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/>
          <a:lstStyle/>
          <a:p>
            <a:fld id="{BC5A0E49-F6CF-214A-AA78-73CFD8081363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1365" y="6124014"/>
            <a:ext cx="1752600" cy="365125"/>
          </a:xfrm>
        </p:spPr>
        <p:txBody>
          <a:bodyPr/>
          <a:lstStyle>
            <a:lvl1pPr algn="l">
              <a:defRPr/>
            </a:lvl1pPr>
          </a:lstStyle>
          <a:p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3863788" cy="365125"/>
          </a:xfrm>
        </p:spPr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/>
          <a:lstStyle/>
          <a:p>
            <a:fld id="{BC5A0E49-F6CF-214A-AA78-73CFD8081363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0"/>
            <a:ext cx="4096512" cy="561181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encima d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216775" y="268288"/>
            <a:ext cx="1639457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6858000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/>
          <a:lstStyle/>
          <a:p>
            <a:fld id="{BC5A0E49-F6CF-214A-AA78-73CFD8081363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imágenes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35471" y="268288"/>
            <a:ext cx="720761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3006726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/>
          <a:lstStyle/>
          <a:p>
            <a:fld id="{BC5A0E49-F6CF-214A-AA78-73CFD8081363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352800" y="268288"/>
            <a:ext cx="47019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33528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/>
          </p:nvPr>
        </p:nvSpPr>
        <p:spPr>
          <a:xfrm>
            <a:off x="57505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/>
          <a:lstStyle/>
          <a:p>
            <a:fld id="{BC5A0E49-F6CF-214A-AA78-73CFD8081363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43799" y="1035424"/>
            <a:ext cx="1322295" cy="5090739"/>
          </a:xfrm>
        </p:spPr>
        <p:txBody>
          <a:bodyPr vert="eaVert" anchor="t" anchorCtr="0"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35424"/>
            <a:ext cx="6019800" cy="5109789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/>
          <a:lstStyle/>
          <a:p>
            <a:fld id="{BC5A0E49-F6CF-214A-AA78-73CFD8081363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620000" y="268288"/>
            <a:ext cx="1238026" cy="13319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33400"/>
            <a:ext cx="6508377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828800"/>
            <a:ext cx="8400827" cy="4191000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361016"/>
            <a:ext cx="609600" cy="477184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fld id="{BC5A0E49-F6CF-214A-AA78-73CFD8081363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título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56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399" y="4171950"/>
            <a:ext cx="5457919" cy="1085850"/>
          </a:xfrm>
        </p:spPr>
        <p:txBody>
          <a:bodyPr>
            <a:normAutofit/>
          </a:bodyPr>
          <a:lstStyle>
            <a:lvl1pPr>
              <a:defRPr sz="460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1" y="5257799"/>
            <a:ext cx="5457918" cy="618565"/>
          </a:xfrm>
        </p:spPr>
        <p:txBody>
          <a:bodyPr>
            <a:normAutofit/>
          </a:bodyPr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89965"/>
            <a:ext cx="5499847" cy="365125"/>
          </a:xfrm>
        </p:spPr>
        <p:txBody>
          <a:bodyPr/>
          <a:lstStyle>
            <a:lvl1pPr>
              <a:defRPr sz="2200" b="0" baseline="0">
                <a:solidFill>
                  <a:schemeClr val="bg1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3847" y="6356350"/>
            <a:ext cx="4734112" cy="365125"/>
          </a:xfrm>
        </p:spPr>
        <p:txBody>
          <a:bodyPr/>
          <a:lstStyle/>
          <a:p>
            <a:endParaRPr lang="es-ES_tradnl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00400" y="2877671"/>
            <a:ext cx="5646867" cy="128016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, objetos e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8423" y="914400"/>
            <a:ext cx="6508377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8423" y="2209800"/>
            <a:ext cx="6508377" cy="3916363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78423" y="6356350"/>
            <a:ext cx="4926852" cy="365125"/>
          </a:xfrm>
        </p:spPr>
        <p:txBody>
          <a:bodyPr/>
          <a:lstStyle/>
          <a:p>
            <a:endParaRPr lang="es-ES_tradnl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5" y="1976718"/>
            <a:ext cx="1645920" cy="46257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35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600" y="6356350"/>
            <a:ext cx="1622612" cy="365125"/>
          </a:xfrm>
        </p:spPr>
        <p:txBody>
          <a:bodyPr/>
          <a:lstStyle/>
          <a:p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5311588" cy="365125"/>
          </a:xfrm>
        </p:spPr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‹Nº›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ción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4773706"/>
            <a:ext cx="2971800" cy="1844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354" y="3429001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354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4" y="268288"/>
            <a:ext cx="2971800" cy="443865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244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/>
          <a:lstStyle/>
          <a:p>
            <a:fld id="{BC5A0E49-F6CF-214A-AA78-73CFD8081363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8835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79391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79391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/>
          <a:lstStyle/>
          <a:p>
            <a:fld id="{BC5A0E49-F6CF-214A-AA78-73CFD8081363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objetos, superior e inf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2214562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/>
          <a:lstStyle/>
          <a:p>
            <a:fld id="{BC5A0E49-F6CF-214A-AA78-73CFD8081363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57199" y="4224973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533400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1828800"/>
            <a:ext cx="6508377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85" r:id="rId4"/>
    <p:sldLayoutId id="2147483986" r:id="rId5"/>
    <p:sldLayoutId id="2147483987" r:id="rId6"/>
    <p:sldLayoutId id="2147483988" r:id="rId7"/>
    <p:sldLayoutId id="2147483989" r:id="rId8"/>
    <p:sldLayoutId id="2147483990" r:id="rId9"/>
    <p:sldLayoutId id="2147483991" r:id="rId10"/>
    <p:sldLayoutId id="2147483992" r:id="rId11"/>
    <p:sldLayoutId id="2147483993" r:id="rId12"/>
    <p:sldLayoutId id="2147483994" r:id="rId13"/>
    <p:sldLayoutId id="2147483995" r:id="rId14"/>
    <p:sldLayoutId id="2147483996" r:id="rId15"/>
    <p:sldLayoutId id="2147483997" r:id="rId16"/>
    <p:sldLayoutId id="2147483998" r:id="rId17"/>
    <p:sldLayoutId id="2147483999" r:id="rId18"/>
    <p:sldLayoutId id="2147484000" r:id="rId19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00000"/>
        <a:buFont typeface="Wingdings 2" pitchFamily="18" charset="2"/>
        <a:buChar char="¡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nsar.gob.mx/transparencia/pdf/antonio_morfin.pd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hyperlink" Target="http://www.consar.gob.mx/transparencia/pdf/antonio_morfin.pdf" TargetMode="External"/><Relationship Id="rId7" Type="http://schemas.openxmlformats.org/officeDocument/2006/relationships/diagramColors" Target="../diagrams/colors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430943" y="4581128"/>
            <a:ext cx="5533545" cy="1296144"/>
          </a:xfrm>
        </p:spPr>
        <p:txBody>
          <a:bodyPr anchor="t">
            <a:noAutofit/>
          </a:bodyPr>
          <a:lstStyle/>
          <a:p>
            <a:pPr>
              <a:spcBef>
                <a:spcPts val="1200"/>
              </a:spcBef>
            </a:pPr>
            <a:r>
              <a:rPr lang="es-ES" sz="2800" dirty="0" smtClean="0">
                <a:latin typeface="Albertus Medium" pitchFamily="18" charset="0"/>
              </a:rPr>
              <a:t>LOS RETOS DE LA SEGURIDAD SOCIAL Y LA CRISIS DE LAS PENSIONES</a:t>
            </a:r>
            <a:endParaRPr lang="es-ES_tradnl" sz="1800" b="1" dirty="0">
              <a:latin typeface="Albertus Medium" pitchFamily="18" charset="0"/>
            </a:endParaRPr>
          </a:p>
        </p:txBody>
      </p:sp>
      <p:pic>
        <p:nvPicPr>
          <p:cNvPr id="4" name="Imagen 3" descr="frente-portada.jpg"/>
          <p:cNvPicPr>
            <a:picLocks noChangeAspect="1"/>
          </p:cNvPicPr>
          <p:nvPr/>
        </p:nvPicPr>
        <p:blipFill>
          <a:blip r:embed="rId3">
            <a:lum bright="-5000"/>
          </a:blip>
          <a:srcRect t="3846"/>
          <a:stretch>
            <a:fillRect/>
          </a:stretch>
        </p:blipFill>
        <p:spPr>
          <a:xfrm>
            <a:off x="179512" y="188640"/>
            <a:ext cx="3126143" cy="4320480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0" y="0"/>
            <a:ext cx="9144000" cy="260648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6 Subtítulo"/>
          <p:cNvSpPr>
            <a:spLocks noGrp="1"/>
          </p:cNvSpPr>
          <p:nvPr>
            <p:ph type="subTitle" idx="1"/>
          </p:nvPr>
        </p:nvSpPr>
        <p:spPr>
          <a:xfrm>
            <a:off x="3419872" y="4077072"/>
            <a:ext cx="5458968" cy="432048"/>
          </a:xfrm>
        </p:spPr>
        <p:txBody>
          <a:bodyPr anchor="ctr"/>
          <a:lstStyle/>
          <a:p>
            <a:r>
              <a:rPr lang="es-ES_tradnl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Miércoles, 17 de octubre </a:t>
            </a:r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 2012</a:t>
            </a:r>
            <a:endParaRPr lang="es-MX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457922" y="5939988"/>
            <a:ext cx="43544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i="1" dirty="0" smtClean="0">
                <a:solidFill>
                  <a:srgbClr val="990000"/>
                </a:solidFill>
                <a:latin typeface="Albertus Medium" pitchFamily="18" charset="0"/>
                <a:ea typeface="+mj-ea"/>
                <a:cs typeface="+mj-cs"/>
              </a:rPr>
              <a:t>Seminario de la Cuestión Social. UNAM</a:t>
            </a:r>
            <a:endParaRPr lang="es-MX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214298"/>
            <a:ext cx="7344816" cy="1143000"/>
          </a:xfrm>
        </p:spPr>
        <p:txBody>
          <a:bodyPr>
            <a:noAutofit/>
          </a:bodyPr>
          <a:lstStyle/>
          <a:p>
            <a:r>
              <a:rPr lang="es-MX" i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Futuro de las Pensiones</a:t>
            </a:r>
            <a:endParaRPr lang="es-MX" i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Marcador de contenido 8"/>
          <p:cNvGraphicFramePr>
            <a:graphicFrameLocks noGrp="1"/>
          </p:cNvGraphicFramePr>
          <p:nvPr>
            <p:ph idx="1"/>
          </p:nvPr>
        </p:nvGraphicFramePr>
        <p:xfrm>
          <a:off x="1259632" y="1628800"/>
          <a:ext cx="8382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35496" y="1827716"/>
            <a:ext cx="3063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chemeClr val="accent1"/>
              </a:buClr>
            </a:pPr>
            <a:r>
              <a:rPr lang="es-MX" sz="2000" dirty="0" smtClean="0"/>
              <a:t>Debemos actuar en </a:t>
            </a:r>
            <a:br>
              <a:rPr lang="es-MX" sz="2000" dirty="0" smtClean="0"/>
            </a:br>
            <a:r>
              <a:rPr lang="es-MX" sz="2000" dirty="0" smtClean="0"/>
              <a:t>tres dimensiones:</a:t>
            </a:r>
            <a:endParaRPr lang="es-MX" sz="20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9</a:t>
            </a:fld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199" y="404664"/>
            <a:ext cx="6508377" cy="1143000"/>
          </a:xfrm>
        </p:spPr>
        <p:txBody>
          <a:bodyPr/>
          <a:lstStyle/>
          <a:p>
            <a:r>
              <a:rPr lang="es-ES_tradnl" dirty="0" smtClean="0"/>
              <a:t>P</a:t>
            </a:r>
            <a:r>
              <a:rPr lang="es-MX" dirty="0" smtClean="0"/>
              <a:t>resión estructural</a:t>
            </a:r>
            <a:br>
              <a:rPr lang="es-MX" dirty="0" smtClean="0"/>
            </a:br>
            <a:r>
              <a:rPr lang="es-MX" sz="2400" dirty="0" smtClean="0"/>
              <a:t>Múltiples sistemas pensionarios</a:t>
            </a:r>
            <a:endParaRPr lang="es-MX" dirty="0"/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179512" y="2060848"/>
            <a:ext cx="3024336" cy="4710137"/>
          </a:xfrm>
        </p:spPr>
        <p:txBody>
          <a:bodyPr>
            <a:noAutofit/>
          </a:bodyPr>
          <a:lstStyle/>
          <a:p>
            <a:r>
              <a:rPr lang="es-ES_tradnl" sz="1800" dirty="0" smtClean="0">
                <a:solidFill>
                  <a:schemeClr val="tx1"/>
                </a:solidFill>
              </a:rPr>
              <a:t>Existen 105 sistemas pensionarios a nivel federal</a:t>
            </a:r>
          </a:p>
          <a:p>
            <a:r>
              <a:rPr lang="es-ES_tradnl" sz="1800" dirty="0" smtClean="0">
                <a:solidFill>
                  <a:schemeClr val="tx1"/>
                </a:solidFill>
              </a:rPr>
              <a:t>Más 33 sistemas estatales </a:t>
            </a:r>
          </a:p>
          <a:p>
            <a:r>
              <a:rPr lang="es-ES_tradnl" sz="1800" dirty="0" smtClean="0">
                <a:solidFill>
                  <a:schemeClr val="tx1"/>
                </a:solidFill>
              </a:rPr>
              <a:t>Sólo 5 o 6 están fondeados. </a:t>
            </a:r>
          </a:p>
          <a:p>
            <a:r>
              <a:rPr lang="es-ES_tradnl" sz="1800" dirty="0" smtClean="0">
                <a:solidFill>
                  <a:schemeClr val="tx1"/>
                </a:solidFill>
              </a:rPr>
              <a:t>La información que tenemos de ellos es parcial o inexacta.</a:t>
            </a:r>
          </a:p>
          <a:p>
            <a:r>
              <a:rPr lang="es-MX" sz="1800" dirty="0" smtClean="0">
                <a:solidFill>
                  <a:schemeClr val="tx1"/>
                </a:solidFill>
              </a:rPr>
              <a:t>No considera los planes de pensiones  municipales</a:t>
            </a:r>
            <a:endParaRPr lang="es-MX" sz="1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3275856" y="2098387"/>
          <a:ext cx="5628783" cy="4124513"/>
        </p:xfrm>
        <a:graphic>
          <a:graphicData uri="http://schemas.openxmlformats.org/drawingml/2006/table">
            <a:tbl>
              <a:tblPr/>
              <a:tblGrid>
                <a:gridCol w="2764699"/>
                <a:gridCol w="1174545"/>
                <a:gridCol w="867357"/>
                <a:gridCol w="822182"/>
              </a:tblGrid>
              <a:tr h="5728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Regímenes de pensiones y jubilaciones</a:t>
                      </a:r>
                      <a:r>
                        <a:rPr lang="es-MX" sz="11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es-MX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ctr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Cuentas individualizadas</a:t>
                      </a:r>
                      <a:r>
                        <a:rPr lang="es-MX" sz="11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es-MX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b="1" kern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Sistemas de Reparto</a:t>
                      </a:r>
                      <a:r>
                        <a:rPr lang="es-MX" sz="1100" kern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ctr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b="1" kern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Total 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ctr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1" kern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Total</a:t>
                      </a:r>
                      <a:endParaRPr lang="es-MX" sz="1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ctr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1" kern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39 </a:t>
                      </a:r>
                      <a:endParaRPr lang="es-MX" sz="180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1" kern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99 </a:t>
                      </a:r>
                      <a:endParaRPr lang="es-MX" sz="1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ctr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1" kern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138 </a:t>
                      </a:r>
                      <a:endParaRPr lang="es-MX" sz="1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ctr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164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Poder Ejecutivo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32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39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688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Institutos de seguridad social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4688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Paraestatales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688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Sociedades Nacional de Crédito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688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Otros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688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En proceso de liquidación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223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Poder judicial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688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SCJN 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4688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CJF 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Organismos autónomos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34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64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688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BANXICO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4688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Universidades Públicas Estatales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29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33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595959"/>
                          </a:solidFill>
                          <a:latin typeface="Calibri"/>
                          <a:ea typeface="Calibri"/>
                          <a:cs typeface="Times New Roman"/>
                        </a:rPr>
                        <a:t>62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736"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Regímenes estatales de pensiones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28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736"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Cajas de previsión social</a:t>
                      </a:r>
                      <a:endParaRPr lang="es-MX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s-MX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300" kern="120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s-MX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690" marR="39690" marT="7667" marB="0" anchor="b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9 CuadroTexto"/>
          <p:cNvSpPr txBox="1"/>
          <p:nvPr/>
        </p:nvSpPr>
        <p:spPr>
          <a:xfrm>
            <a:off x="3203848" y="6309320"/>
            <a:ext cx="5700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i="1" dirty="0" smtClean="0"/>
              <a:t>Fuentes: ASF (2012); Leyes estatales de pensiones; informe de la SHCP a la Cámara de Diputados; Ley Orgánica de la APDF   </a:t>
            </a:r>
            <a:endParaRPr lang="es-MX" sz="1200" i="1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10</a:t>
            </a:fld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199" y="260648"/>
            <a:ext cx="6508377" cy="1143000"/>
          </a:xfrm>
        </p:spPr>
        <p:txBody>
          <a:bodyPr/>
          <a:lstStyle/>
          <a:p>
            <a:r>
              <a:rPr lang="es-MX" dirty="0" smtClean="0"/>
              <a:t>Presión estructural</a:t>
            </a:r>
            <a:br>
              <a:rPr lang="es-MX" dirty="0" smtClean="0"/>
            </a:br>
            <a:r>
              <a:rPr lang="es-ES_tradnl" sz="2400" dirty="0" smtClean="0"/>
              <a:t>Desfinanciamiento acelerado</a:t>
            </a:r>
            <a:endParaRPr lang="es-ES_tradnl" sz="2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1159967" y="1661318"/>
            <a:ext cx="650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MÉXICO: pasivos pensionarios consolidados</a:t>
            </a:r>
            <a:endParaRPr lang="es-MX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2051720" y="1916832"/>
            <a:ext cx="47628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(Miles de Millones de Pesos de 2010)</a:t>
            </a:r>
            <a:endParaRPr lang="es-MX" sz="1400" dirty="0"/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827584" y="2293566"/>
          <a:ext cx="7344816" cy="4259632"/>
        </p:xfrm>
        <a:graphic>
          <a:graphicData uri="http://schemas.openxmlformats.org/drawingml/2006/table">
            <a:tbl>
              <a:tblPr/>
              <a:tblGrid>
                <a:gridCol w="3600400"/>
                <a:gridCol w="1872208"/>
                <a:gridCol w="1872208"/>
              </a:tblGrid>
              <a:tr h="3934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  <a:cs typeface="Times New Roman"/>
                        </a:rPr>
                        <a:t>Entidad o Paraestatal</a:t>
                      </a:r>
                      <a:endParaRPr lang="es-MX" sz="1600" dirty="0">
                        <a:solidFill>
                          <a:schemeClr val="bg2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  <a:cs typeface="Times New Roman"/>
                        </a:rPr>
                        <a:t>2010</a:t>
                      </a:r>
                      <a:endParaRPr lang="es-MX" sz="1600" dirty="0">
                        <a:solidFill>
                          <a:schemeClr val="bg2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  <a:cs typeface="Times New Roman"/>
                        </a:rPr>
                        <a:t>% PIB 2010</a:t>
                      </a:r>
                      <a:endParaRPr lang="es-MX" sz="1600" dirty="0">
                        <a:solidFill>
                          <a:schemeClr val="bg2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PEMEX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661.3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4.8%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3448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CFE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261.4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1.9%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3448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Banca de Desarrollo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35.5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0.3%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3448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Luz y Fuerza del Centro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287.2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2.1%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3448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FERRONALES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32.5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0.2%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3448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IMSS Patrón (RJP)</a:t>
                      </a:r>
                      <a:endParaRPr lang="es-MX" sz="16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2,504.7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18.2%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3448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ISSSTE </a:t>
                      </a:r>
                      <a:r>
                        <a:rPr lang="es-MX" sz="1600" b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Asegurador (Transición)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96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4,327.2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96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31.4%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968"/>
                    </a:solidFill>
                  </a:tcPr>
                </a:tc>
              </a:tr>
              <a:tr h="3448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IMSS </a:t>
                      </a:r>
                      <a:r>
                        <a:rPr lang="es-MX" sz="1600" b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Asegurador  (Transición)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96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4,179.4</a:t>
                      </a:r>
                      <a:endParaRPr lang="es-MX" sz="16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96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30.3%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968"/>
                    </a:solidFill>
                  </a:tcPr>
                </a:tc>
              </a:tr>
              <a:tr h="3448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Entidades federativas</a:t>
                      </a:r>
                      <a:endParaRPr lang="es-MX" sz="16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1,791.5</a:t>
                      </a:r>
                      <a:endParaRPr lang="es-MX" sz="16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13.0%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448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Universidades Públicas</a:t>
                      </a:r>
                      <a:endParaRPr lang="es-MX" sz="16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275.6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6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2.0%</a:t>
                      </a:r>
                      <a:endParaRPr lang="es-MX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934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s-MX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  <a:cs typeface="Times New Roman"/>
                        </a:rPr>
                        <a:t>14,356.3</a:t>
                      </a:r>
                      <a:endParaRPr lang="es-MX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  <a:cs typeface="Times New Roman"/>
                        </a:rPr>
                        <a:t>104.2%</a:t>
                      </a:r>
                      <a:endParaRPr lang="es-MX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Marcador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11</a:t>
            </a:fld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Presión estructural</a:t>
            </a:r>
            <a:br>
              <a:rPr lang="es-MX" dirty="0" smtClean="0"/>
            </a:br>
            <a:r>
              <a:rPr lang="es-ES_tradnl" sz="2400" dirty="0" smtClean="0"/>
              <a:t>Debilidad Fiscal por Pensiones</a:t>
            </a:r>
            <a:endParaRPr lang="es-ES_tradnl" sz="2400" dirty="0"/>
          </a:p>
        </p:txBody>
      </p:sp>
      <p:pic>
        <p:nvPicPr>
          <p:cNvPr id="6" name="Imagen 5" descr="CIA_Deuda Mundial:PIB_2010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60" y="1676400"/>
            <a:ext cx="8307040" cy="4876800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12</a:t>
            </a:fld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arcador de contenido"/>
          <p:cNvSpPr>
            <a:spLocks noGrp="1"/>
          </p:cNvSpPr>
          <p:nvPr>
            <p:ph idx="1"/>
          </p:nvPr>
        </p:nvSpPr>
        <p:spPr>
          <a:xfrm>
            <a:off x="323528" y="1740096"/>
            <a:ext cx="8400827" cy="1452512"/>
          </a:xfrm>
        </p:spPr>
        <p:txBody>
          <a:bodyPr>
            <a:normAutofit/>
          </a:bodyPr>
          <a:lstStyle/>
          <a:p>
            <a:r>
              <a:rPr lang="es-MX" sz="1800" dirty="0" smtClean="0">
                <a:solidFill>
                  <a:schemeClr val="tx1"/>
                </a:solidFill>
              </a:rPr>
              <a:t>Entre 2000 y 2011, el crecimiento del gasto pensionario federal ha sido del </a:t>
            </a:r>
            <a:r>
              <a:rPr lang="es-MX" sz="1800" b="1" dirty="0" smtClean="0">
                <a:solidFill>
                  <a:schemeClr val="tx1"/>
                </a:solidFill>
              </a:rPr>
              <a:t>14.2% anual.  </a:t>
            </a:r>
            <a:r>
              <a:rPr lang="es-MX" sz="1800" dirty="0" smtClean="0">
                <a:solidFill>
                  <a:schemeClr val="tx1"/>
                </a:solidFill>
              </a:rPr>
              <a:t>Es el </a:t>
            </a:r>
            <a:r>
              <a:rPr lang="es-MX" sz="1800" b="1" dirty="0" smtClean="0">
                <a:solidFill>
                  <a:schemeClr val="tx1"/>
                </a:solidFill>
              </a:rPr>
              <a:t>componente presupuestal que más crece</a:t>
            </a:r>
            <a:r>
              <a:rPr lang="es-MX" sz="1800" dirty="0" smtClean="0">
                <a:solidFill>
                  <a:schemeClr val="tx1"/>
                </a:solidFill>
              </a:rPr>
              <a:t>. </a:t>
            </a:r>
          </a:p>
          <a:p>
            <a:r>
              <a:rPr lang="es-MX" sz="1800" dirty="0" smtClean="0">
                <a:solidFill>
                  <a:schemeClr val="tx1"/>
                </a:solidFill>
              </a:rPr>
              <a:t>El gasto pensionario federal se </a:t>
            </a:r>
            <a:r>
              <a:rPr lang="es-MX" sz="1800" b="1" dirty="0" smtClean="0">
                <a:solidFill>
                  <a:schemeClr val="tx1"/>
                </a:solidFill>
              </a:rPr>
              <a:t>triplicó</a:t>
            </a:r>
            <a:r>
              <a:rPr lang="es-MX" sz="1800" dirty="0" smtClean="0">
                <a:solidFill>
                  <a:schemeClr val="tx1"/>
                </a:solidFill>
              </a:rPr>
              <a:t>, como mínimo, para todos los planes de pensiones.</a:t>
            </a:r>
            <a:endParaRPr lang="es-MX" sz="1800" i="1" dirty="0" smtClean="0">
              <a:solidFill>
                <a:schemeClr val="tx1"/>
              </a:solidFill>
            </a:endParaRPr>
          </a:p>
          <a:p>
            <a:endParaRPr lang="es-MX" sz="1800" dirty="0"/>
          </a:p>
        </p:txBody>
      </p:sp>
      <p:grpSp>
        <p:nvGrpSpPr>
          <p:cNvPr id="41" name="60 Grupo"/>
          <p:cNvGrpSpPr/>
          <p:nvPr/>
        </p:nvGrpSpPr>
        <p:grpSpPr>
          <a:xfrm>
            <a:off x="3323325" y="3269218"/>
            <a:ext cx="5460206" cy="3184118"/>
            <a:chOff x="3923928" y="3701266"/>
            <a:chExt cx="5040560" cy="2896086"/>
          </a:xfrm>
        </p:grpSpPr>
        <p:grpSp>
          <p:nvGrpSpPr>
            <p:cNvPr id="42" name="69 Grupo"/>
            <p:cNvGrpSpPr/>
            <p:nvPr/>
          </p:nvGrpSpPr>
          <p:grpSpPr>
            <a:xfrm>
              <a:off x="3923928" y="3701266"/>
              <a:ext cx="5040560" cy="2896086"/>
              <a:chOff x="323528" y="2141320"/>
              <a:chExt cx="7354259" cy="4312016"/>
            </a:xfrm>
          </p:grpSpPr>
          <p:pic>
            <p:nvPicPr>
              <p:cNvPr id="45" name="44 Imagen" descr="cfe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95536" y="4747401"/>
                <a:ext cx="787810" cy="691277"/>
              </a:xfrm>
              <a:prstGeom prst="rect">
                <a:avLst/>
              </a:prstGeom>
            </p:spPr>
          </p:pic>
          <p:pic>
            <p:nvPicPr>
              <p:cNvPr id="46" name="45 Imagen" descr="ISSSTE3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95536" y="3732743"/>
                <a:ext cx="787810" cy="879807"/>
              </a:xfrm>
              <a:prstGeom prst="rect">
                <a:avLst/>
              </a:prstGeom>
            </p:spPr>
          </p:pic>
          <p:pic>
            <p:nvPicPr>
              <p:cNvPr id="47" name="46 Imagen" descr="imss-logo.jp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423090" y="5549630"/>
                <a:ext cx="764534" cy="879807"/>
              </a:xfrm>
              <a:prstGeom prst="rect">
                <a:avLst/>
              </a:prstGeom>
            </p:spPr>
          </p:pic>
          <p:pic>
            <p:nvPicPr>
              <p:cNvPr id="48" name="47 Imagen" descr="pemexlogo.jpg"/>
              <p:cNvPicPr>
                <a:picLocks noChangeAspect="1"/>
              </p:cNvPicPr>
              <p:nvPr/>
            </p:nvPicPr>
            <p:blipFill>
              <a:blip r:embed="rId6" cstate="print"/>
              <a:srcRect l="13350" r="15448"/>
              <a:stretch>
                <a:fillRect/>
              </a:stretch>
            </p:blipFill>
            <p:spPr>
              <a:xfrm>
                <a:off x="2546374" y="2780928"/>
                <a:ext cx="792222" cy="841971"/>
              </a:xfrm>
              <a:prstGeom prst="rect">
                <a:avLst/>
              </a:prstGeom>
            </p:spPr>
          </p:pic>
          <p:pic>
            <p:nvPicPr>
              <p:cNvPr id="49" name="48 Imagen" descr="pemexlogo.jpg"/>
              <p:cNvPicPr>
                <a:picLocks noChangeAspect="1"/>
              </p:cNvPicPr>
              <p:nvPr/>
            </p:nvPicPr>
            <p:blipFill>
              <a:blip r:embed="rId6" cstate="print"/>
              <a:srcRect l="13350" r="15448"/>
              <a:stretch>
                <a:fillRect/>
              </a:stretch>
            </p:blipFill>
            <p:spPr>
              <a:xfrm>
                <a:off x="3394785" y="2780928"/>
                <a:ext cx="792222" cy="841971"/>
              </a:xfrm>
              <a:prstGeom prst="rect">
                <a:avLst/>
              </a:prstGeom>
            </p:spPr>
          </p:pic>
          <p:pic>
            <p:nvPicPr>
              <p:cNvPr id="50" name="49 Imagen" descr="pemexlogo.jpg"/>
              <p:cNvPicPr>
                <a:picLocks noChangeAspect="1"/>
              </p:cNvPicPr>
              <p:nvPr/>
            </p:nvPicPr>
            <p:blipFill>
              <a:blip r:embed="rId6" cstate="print"/>
              <a:srcRect l="13350" r="15448"/>
              <a:stretch>
                <a:fillRect/>
              </a:stretch>
            </p:blipFill>
            <p:spPr>
              <a:xfrm>
                <a:off x="4243196" y="2780928"/>
                <a:ext cx="792222" cy="841971"/>
              </a:xfrm>
              <a:prstGeom prst="rect">
                <a:avLst/>
              </a:prstGeom>
            </p:spPr>
          </p:pic>
          <p:pic>
            <p:nvPicPr>
              <p:cNvPr id="51" name="50 Imagen" descr="pemexlogo.jpg"/>
              <p:cNvPicPr>
                <a:picLocks noChangeAspect="1"/>
              </p:cNvPicPr>
              <p:nvPr/>
            </p:nvPicPr>
            <p:blipFill>
              <a:blip r:embed="rId6" cstate="print"/>
              <a:srcRect l="13350" r="15448"/>
              <a:stretch>
                <a:fillRect/>
              </a:stretch>
            </p:blipFill>
            <p:spPr>
              <a:xfrm>
                <a:off x="5091607" y="2780928"/>
                <a:ext cx="792222" cy="841971"/>
              </a:xfrm>
              <a:prstGeom prst="rect">
                <a:avLst/>
              </a:prstGeom>
            </p:spPr>
          </p:pic>
          <p:pic>
            <p:nvPicPr>
              <p:cNvPr id="52" name="51 Imagen" descr="pemexlogo.jpg"/>
              <p:cNvPicPr>
                <a:picLocks noChangeAspect="1"/>
              </p:cNvPicPr>
              <p:nvPr/>
            </p:nvPicPr>
            <p:blipFill>
              <a:blip r:embed="rId6" cstate="print"/>
              <a:srcRect l="13350" r="15448"/>
              <a:stretch>
                <a:fillRect/>
              </a:stretch>
            </p:blipFill>
            <p:spPr>
              <a:xfrm>
                <a:off x="5940018" y="2780928"/>
                <a:ext cx="792222" cy="841971"/>
              </a:xfrm>
              <a:prstGeom prst="rect">
                <a:avLst/>
              </a:prstGeom>
            </p:spPr>
          </p:pic>
          <p:pic>
            <p:nvPicPr>
              <p:cNvPr id="53" name="52 Imagen" descr="pemexlogo.jpg"/>
              <p:cNvPicPr>
                <a:picLocks noChangeAspect="1"/>
              </p:cNvPicPr>
              <p:nvPr/>
            </p:nvPicPr>
            <p:blipFill>
              <a:blip r:embed="rId6" cstate="print"/>
              <a:srcRect l="13350" r="15448"/>
              <a:stretch>
                <a:fillRect/>
              </a:stretch>
            </p:blipFill>
            <p:spPr>
              <a:xfrm>
                <a:off x="1702374" y="2780928"/>
                <a:ext cx="792222" cy="841971"/>
              </a:xfrm>
              <a:prstGeom prst="rect">
                <a:avLst/>
              </a:prstGeom>
            </p:spPr>
          </p:pic>
          <p:pic>
            <p:nvPicPr>
              <p:cNvPr id="54" name="53 Imagen" descr="pemexlogo.jpg"/>
              <p:cNvPicPr>
                <a:picLocks noChangeAspect="1"/>
              </p:cNvPicPr>
              <p:nvPr/>
            </p:nvPicPr>
            <p:blipFill>
              <a:blip r:embed="rId6" cstate="print"/>
              <a:srcRect l="13350" r="15448"/>
              <a:stretch>
                <a:fillRect/>
              </a:stretch>
            </p:blipFill>
            <p:spPr>
              <a:xfrm>
                <a:off x="395536" y="2780928"/>
                <a:ext cx="792222" cy="841971"/>
              </a:xfrm>
              <a:prstGeom prst="rect">
                <a:avLst/>
              </a:prstGeom>
            </p:spPr>
          </p:pic>
          <p:pic>
            <p:nvPicPr>
              <p:cNvPr id="55" name="54 Imagen" descr="ISSSTE3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702374" y="3732743"/>
                <a:ext cx="787810" cy="879807"/>
              </a:xfrm>
              <a:prstGeom prst="rect">
                <a:avLst/>
              </a:prstGeom>
            </p:spPr>
          </p:pic>
          <p:pic>
            <p:nvPicPr>
              <p:cNvPr id="56" name="55 Imagen" descr="ISSSTE3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550785" y="3732743"/>
                <a:ext cx="787810" cy="879807"/>
              </a:xfrm>
              <a:prstGeom prst="rect">
                <a:avLst/>
              </a:prstGeom>
            </p:spPr>
          </p:pic>
          <p:pic>
            <p:nvPicPr>
              <p:cNvPr id="57" name="56 Imagen" descr="ISSSTE3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399196" y="3732743"/>
                <a:ext cx="787810" cy="879807"/>
              </a:xfrm>
              <a:prstGeom prst="rect">
                <a:avLst/>
              </a:prstGeom>
            </p:spPr>
          </p:pic>
          <p:pic>
            <p:nvPicPr>
              <p:cNvPr id="58" name="57 Imagen" descr="ISSSTE3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4315840" y="3732743"/>
                <a:ext cx="787810" cy="879807"/>
              </a:xfrm>
              <a:prstGeom prst="rect">
                <a:avLst/>
              </a:prstGeom>
            </p:spPr>
          </p:pic>
          <p:pic>
            <p:nvPicPr>
              <p:cNvPr id="59" name="58 Imagen" descr="ISSSTE3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5209003" y="3732743"/>
                <a:ext cx="787810" cy="879807"/>
              </a:xfrm>
              <a:prstGeom prst="rect">
                <a:avLst/>
              </a:prstGeom>
            </p:spPr>
          </p:pic>
          <p:pic>
            <p:nvPicPr>
              <p:cNvPr id="60" name="59 Imagen" descr="cfe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702374" y="4747401"/>
                <a:ext cx="727210" cy="691277"/>
              </a:xfrm>
              <a:prstGeom prst="rect">
                <a:avLst/>
              </a:prstGeom>
            </p:spPr>
          </p:pic>
          <p:pic>
            <p:nvPicPr>
              <p:cNvPr id="61" name="60 Imagen" descr="cfe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550785" y="4747401"/>
                <a:ext cx="727210" cy="691277"/>
              </a:xfrm>
              <a:prstGeom prst="rect">
                <a:avLst/>
              </a:prstGeom>
            </p:spPr>
          </p:pic>
          <p:pic>
            <p:nvPicPr>
              <p:cNvPr id="62" name="61 Imagen" descr="cfe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419872" y="4747401"/>
                <a:ext cx="727210" cy="691277"/>
              </a:xfrm>
              <a:prstGeom prst="rect">
                <a:avLst/>
              </a:prstGeom>
            </p:spPr>
          </p:pic>
          <p:pic>
            <p:nvPicPr>
              <p:cNvPr id="63" name="62 Imagen" descr="cfe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276838" y="4747401"/>
                <a:ext cx="727210" cy="691277"/>
              </a:xfrm>
              <a:prstGeom prst="rect">
                <a:avLst/>
              </a:prstGeom>
            </p:spPr>
          </p:pic>
          <p:pic>
            <p:nvPicPr>
              <p:cNvPr id="64" name="63 Imagen" descr="imss-logo.jp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691680" y="5573529"/>
                <a:ext cx="764534" cy="879807"/>
              </a:xfrm>
              <a:prstGeom prst="rect">
                <a:avLst/>
              </a:prstGeom>
            </p:spPr>
          </p:pic>
          <p:pic>
            <p:nvPicPr>
              <p:cNvPr id="65" name="64 Imagen" descr="imss-logo.jp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555776" y="5573529"/>
                <a:ext cx="764534" cy="879807"/>
              </a:xfrm>
              <a:prstGeom prst="rect">
                <a:avLst/>
              </a:prstGeom>
            </p:spPr>
          </p:pic>
          <p:pic>
            <p:nvPicPr>
              <p:cNvPr id="66" name="65 Imagen" descr="imss-logo.jp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419872" y="5573529"/>
                <a:ext cx="764534" cy="879807"/>
              </a:xfrm>
              <a:prstGeom prst="rect">
                <a:avLst/>
              </a:prstGeom>
            </p:spPr>
          </p:pic>
          <p:cxnSp>
            <p:nvCxnSpPr>
              <p:cNvPr id="67" name="66 Conector recto"/>
              <p:cNvCxnSpPr/>
              <p:nvPr/>
            </p:nvCxnSpPr>
            <p:spPr>
              <a:xfrm>
                <a:off x="1475656" y="2708920"/>
                <a:ext cx="0" cy="374441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67 CuadroTexto"/>
              <p:cNvSpPr txBox="1"/>
              <p:nvPr/>
            </p:nvSpPr>
            <p:spPr>
              <a:xfrm>
                <a:off x="323528" y="2141320"/>
                <a:ext cx="1008112" cy="45825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MX" sz="1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lbertus Medium" pitchFamily="18" charset="0"/>
                  </a:rPr>
                  <a:t>2000</a:t>
                </a:r>
                <a:endParaRPr lang="es-MX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lbertus Medium" pitchFamily="18" charset="0"/>
                </a:endParaRPr>
              </a:p>
            </p:txBody>
          </p:sp>
          <p:sp>
            <p:nvSpPr>
              <p:cNvPr id="69" name="68 CuadroTexto"/>
              <p:cNvSpPr txBox="1"/>
              <p:nvPr/>
            </p:nvSpPr>
            <p:spPr>
              <a:xfrm>
                <a:off x="1590325" y="2141321"/>
                <a:ext cx="6087462" cy="416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MX" sz="1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lbertus Medium" pitchFamily="18" charset="0"/>
                  </a:rPr>
                  <a:t>Gasto acumulado 2001-2011</a:t>
                </a:r>
                <a:endParaRPr lang="es-MX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lbertus Medium" pitchFamily="18" charset="0"/>
                </a:endParaRPr>
              </a:p>
            </p:txBody>
          </p:sp>
        </p:grpSp>
        <p:pic>
          <p:nvPicPr>
            <p:cNvPr id="43" name="42 Imagen" descr="pemexlogo.jpg"/>
            <p:cNvPicPr>
              <a:picLocks noChangeAspect="1"/>
            </p:cNvPicPr>
            <p:nvPr/>
          </p:nvPicPr>
          <p:blipFill>
            <a:blip r:embed="rId6" cstate="print"/>
            <a:srcRect l="13350" r="15448"/>
            <a:stretch>
              <a:fillRect/>
            </a:stretch>
          </p:blipFill>
          <p:spPr>
            <a:xfrm>
              <a:off x="8349496" y="4130847"/>
              <a:ext cx="542984" cy="565494"/>
            </a:xfrm>
            <a:prstGeom prst="rect">
              <a:avLst/>
            </a:prstGeom>
          </p:spPr>
        </p:pic>
        <p:pic>
          <p:nvPicPr>
            <p:cNvPr id="44" name="43 Imagen" descr="cfe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41927" y="5445224"/>
              <a:ext cx="498425" cy="464283"/>
            </a:xfrm>
            <a:prstGeom prst="rect">
              <a:avLst/>
            </a:prstGeom>
          </p:spPr>
        </p:pic>
      </p:grpSp>
      <p:sp>
        <p:nvSpPr>
          <p:cNvPr id="31" name="30 Rectángulo"/>
          <p:cNvSpPr/>
          <p:nvPr/>
        </p:nvSpPr>
        <p:spPr>
          <a:xfrm>
            <a:off x="395536" y="4203400"/>
            <a:ext cx="250029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MX" sz="2200" b="1" i="1" dirty="0" smtClean="0">
                <a:latin typeface="Garamond" pitchFamily="18" charset="0"/>
              </a:rPr>
              <a:t>En este periodo se acumularon pasivos preocupantes </a:t>
            </a:r>
          </a:p>
        </p:txBody>
      </p:sp>
      <p:sp>
        <p:nvSpPr>
          <p:cNvPr id="13" name="9 Título"/>
          <p:cNvSpPr>
            <a:spLocks noGrp="1"/>
          </p:cNvSpPr>
          <p:nvPr>
            <p:ph type="title"/>
          </p:nvPr>
        </p:nvSpPr>
        <p:spPr>
          <a:xfrm>
            <a:off x="457199" y="284768"/>
            <a:ext cx="6829445" cy="1143000"/>
          </a:xfrm>
        </p:spPr>
        <p:txBody>
          <a:bodyPr/>
          <a:lstStyle/>
          <a:p>
            <a:r>
              <a:rPr lang="es-MX" dirty="0" smtClean="0"/>
              <a:t>Presión inercial 2012</a:t>
            </a:r>
            <a:br>
              <a:rPr lang="es-MX" dirty="0" smtClean="0"/>
            </a:br>
            <a:r>
              <a:rPr lang="es-MX" sz="2400" dirty="0" smtClean="0"/>
              <a:t> Presupuesto en Seguridad Social*:  </a:t>
            </a:r>
            <a:r>
              <a:rPr lang="es-ES_tradnl" sz="2400" dirty="0" smtClean="0"/>
              <a:t>369 MMP</a:t>
            </a:r>
            <a:r>
              <a:rPr lang="es-MX" sz="2400" dirty="0" smtClean="0"/>
              <a:t> </a:t>
            </a:r>
            <a:endParaRPr lang="es-MX" sz="2400" dirty="0"/>
          </a:p>
        </p:txBody>
      </p:sp>
      <p:sp>
        <p:nvSpPr>
          <p:cNvPr id="9" name="8 Rectángulo"/>
          <p:cNvSpPr/>
          <p:nvPr/>
        </p:nvSpPr>
        <p:spPr>
          <a:xfrm>
            <a:off x="239606" y="6299226"/>
            <a:ext cx="10775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* Ramo 19</a:t>
            </a:r>
            <a:endParaRPr lang="es-MX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Marcador de número de diapositiva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13</a:t>
            </a:fld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13 Imagen" descr="hombre.pn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lum bright="20000"/>
          </a:blip>
          <a:stretch>
            <a:fillRect/>
          </a:stretch>
        </p:blipFill>
        <p:spPr>
          <a:xfrm>
            <a:off x="5125704" y="2000240"/>
            <a:ext cx="4089766" cy="4089766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199" y="533400"/>
            <a:ext cx="6972321" cy="1143000"/>
          </a:xfrm>
        </p:spPr>
        <p:txBody>
          <a:bodyPr/>
          <a:lstStyle/>
          <a:p>
            <a:r>
              <a:rPr lang="es-ES_tradnl" dirty="0" smtClean="0"/>
              <a:t>Presión inercial 2012</a:t>
            </a:r>
            <a:br>
              <a:rPr lang="es-ES_tradnl" dirty="0" smtClean="0"/>
            </a:br>
            <a:r>
              <a:rPr lang="es-ES_tradnl" sz="2400" dirty="0" smtClean="0"/>
              <a:t>Gasto </a:t>
            </a:r>
            <a:r>
              <a:rPr lang="es-ES_tradnl" sz="2400" u="sng" dirty="0" smtClean="0"/>
              <a:t>diario </a:t>
            </a:r>
            <a:r>
              <a:rPr lang="es-ES_tradnl" sz="2400" i="1" u="sng" dirty="0" smtClean="0"/>
              <a:t>per cápita </a:t>
            </a:r>
            <a:r>
              <a:rPr lang="es-ES_tradnl" sz="2400" dirty="0" smtClean="0"/>
              <a:t>en pensiones vs. otros</a:t>
            </a:r>
            <a:endParaRPr lang="es-ES_tradnl" sz="2400" dirty="0"/>
          </a:p>
        </p:txBody>
      </p:sp>
      <p:sp>
        <p:nvSpPr>
          <p:cNvPr id="7" name="CuadroTexto 8"/>
          <p:cNvSpPr txBox="1">
            <a:spLocks noChangeArrowheads="1"/>
          </p:cNvSpPr>
          <p:nvPr/>
        </p:nvSpPr>
        <p:spPr bwMode="auto">
          <a:xfrm>
            <a:off x="345052" y="6324600"/>
            <a:ext cx="49127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Fuente: Presupuesto de Egresos de la Federación 2012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429100" y="2174557"/>
            <a:ext cx="604790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/>
              <a:t>En 2012, </a:t>
            </a:r>
            <a:r>
              <a:rPr lang="es-MX" sz="2600" b="1" dirty="0" smtClean="0"/>
              <a:t>por cada mexicano </a:t>
            </a:r>
            <a:r>
              <a:rPr lang="es-MX" dirty="0" smtClean="0"/>
              <a:t>se destinarán: </a:t>
            </a:r>
          </a:p>
        </p:txBody>
      </p:sp>
      <p:sp>
        <p:nvSpPr>
          <p:cNvPr id="11" name="24 Rectángulo"/>
          <p:cNvSpPr>
            <a:spLocks noChangeArrowheads="1"/>
          </p:cNvSpPr>
          <p:nvPr/>
        </p:nvSpPr>
        <p:spPr bwMode="auto">
          <a:xfrm>
            <a:off x="460548" y="2924944"/>
            <a:ext cx="81439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0850" indent="-450850">
              <a:spcAft>
                <a:spcPts val="1800"/>
              </a:spcAft>
              <a:buClr>
                <a:schemeClr val="accent2"/>
              </a:buClr>
              <a:buSzPct val="80000"/>
              <a:buFont typeface="Wingdings" pitchFamily="2" charset="2"/>
              <a:buChar char="q"/>
            </a:pPr>
            <a:r>
              <a:rPr lang="es-MX" sz="2400" b="1" dirty="0" smtClean="0">
                <a:solidFill>
                  <a:srgbClr val="990000"/>
                </a:solidFill>
              </a:rPr>
              <a:t>10</a:t>
            </a:r>
            <a:r>
              <a:rPr lang="es-MX" sz="2400" b="1" dirty="0" smtClean="0"/>
              <a:t> pesos diarios a </a:t>
            </a:r>
            <a:r>
              <a:rPr lang="es-MX" sz="2400" b="1" dirty="0" smtClean="0">
                <a:solidFill>
                  <a:srgbClr val="C00000"/>
                </a:solidFill>
              </a:rPr>
              <a:t>Pensiones</a:t>
            </a:r>
            <a:endParaRPr lang="es-MX" sz="2400" b="1" i="1" dirty="0" smtClean="0">
              <a:solidFill>
                <a:srgbClr val="C00000"/>
              </a:solidFill>
            </a:endParaRPr>
          </a:p>
          <a:p>
            <a:pPr marL="908050" lvl="1" indent="-450850">
              <a:spcAft>
                <a:spcPts val="1800"/>
              </a:spcAft>
              <a:buClr>
                <a:schemeClr val="accent2"/>
              </a:buClr>
              <a:buSzPct val="80000"/>
              <a:buFont typeface="Wingdings" pitchFamily="2" charset="2"/>
              <a:buChar char="q"/>
            </a:pPr>
            <a:r>
              <a:rPr lang="es-MX" sz="2400" b="1" dirty="0" smtClean="0">
                <a:solidFill>
                  <a:srgbClr val="990000"/>
                </a:solidFill>
              </a:rPr>
              <a:t>6</a:t>
            </a:r>
            <a:r>
              <a:rPr lang="es-MX" sz="2400" b="1" dirty="0" smtClean="0"/>
              <a:t> pesos diarios a </a:t>
            </a:r>
            <a:r>
              <a:rPr lang="es-MX" sz="2400" b="1" dirty="0" smtClean="0">
                <a:solidFill>
                  <a:srgbClr val="C00000"/>
                </a:solidFill>
              </a:rPr>
              <a:t>Educación</a:t>
            </a:r>
          </a:p>
          <a:p>
            <a:pPr marL="1365250" lvl="2" indent="-450850">
              <a:spcAft>
                <a:spcPts val="1800"/>
              </a:spcAft>
              <a:buClr>
                <a:schemeClr val="accent2"/>
              </a:buClr>
              <a:buSzPct val="80000"/>
              <a:buFont typeface="Wingdings" pitchFamily="2" charset="2"/>
              <a:buChar char="q"/>
            </a:pPr>
            <a:r>
              <a:rPr lang="es-MX" sz="2400" b="1" dirty="0" smtClean="0">
                <a:solidFill>
                  <a:srgbClr val="990000"/>
                </a:solidFill>
              </a:rPr>
              <a:t>3</a:t>
            </a:r>
            <a:r>
              <a:rPr lang="es-MX" sz="2400" b="1" dirty="0" smtClean="0"/>
              <a:t> pesos diarios a </a:t>
            </a:r>
            <a:r>
              <a:rPr lang="es-MX" sz="2400" b="1" dirty="0" smtClean="0">
                <a:solidFill>
                  <a:srgbClr val="C00000"/>
                </a:solidFill>
              </a:rPr>
              <a:t>Salud</a:t>
            </a:r>
          </a:p>
          <a:p>
            <a:pPr marL="1822450" lvl="3" indent="-450850">
              <a:spcAft>
                <a:spcPts val="1800"/>
              </a:spcAft>
              <a:buClr>
                <a:schemeClr val="accent2"/>
              </a:buClr>
              <a:buSzPct val="80000"/>
              <a:buFont typeface="Wingdings" pitchFamily="2" charset="2"/>
              <a:buChar char="q"/>
            </a:pPr>
            <a:r>
              <a:rPr lang="es-MX" sz="2400" b="1" dirty="0" smtClean="0">
                <a:solidFill>
                  <a:srgbClr val="990000"/>
                </a:solidFill>
              </a:rPr>
              <a:t>2 </a:t>
            </a:r>
            <a:r>
              <a:rPr lang="es-MX" sz="2400" b="1" dirty="0" smtClean="0"/>
              <a:t>pesos diarios </a:t>
            </a:r>
            <a:r>
              <a:rPr lang="es-MX" sz="2400" b="1" dirty="0"/>
              <a:t>a </a:t>
            </a:r>
            <a:r>
              <a:rPr lang="es-MX" sz="2400" b="1" dirty="0">
                <a:solidFill>
                  <a:srgbClr val="C00000"/>
                </a:solidFill>
              </a:rPr>
              <a:t>Desarrollo </a:t>
            </a:r>
            <a:r>
              <a:rPr lang="es-MX" sz="2400" b="1" dirty="0" smtClean="0">
                <a:solidFill>
                  <a:srgbClr val="C00000"/>
                </a:solidFill>
              </a:rPr>
              <a:t>Social</a:t>
            </a:r>
          </a:p>
          <a:p>
            <a:pPr marL="2279650" lvl="4" indent="-450850">
              <a:spcAft>
                <a:spcPts val="1800"/>
              </a:spcAft>
              <a:buClr>
                <a:schemeClr val="accent2"/>
              </a:buClr>
              <a:buSzPct val="80000"/>
              <a:buFont typeface="Wingdings" pitchFamily="2" charset="2"/>
              <a:buChar char="q"/>
            </a:pPr>
            <a:r>
              <a:rPr lang="es-MX" sz="2400" b="1" dirty="0" smtClean="0">
                <a:solidFill>
                  <a:srgbClr val="990000"/>
                </a:solidFill>
              </a:rPr>
              <a:t>1</a:t>
            </a:r>
            <a:r>
              <a:rPr lang="es-MX" sz="2400" b="1" dirty="0" smtClean="0"/>
              <a:t>  peso diario a </a:t>
            </a:r>
            <a:r>
              <a:rPr lang="es-MX" sz="2400" b="1" dirty="0" smtClean="0">
                <a:solidFill>
                  <a:srgbClr val="C00000"/>
                </a:solidFill>
              </a:rPr>
              <a:t>Seguridad Pública</a:t>
            </a:r>
            <a:endParaRPr lang="es-MX" sz="2400" b="1" dirty="0">
              <a:solidFill>
                <a:srgbClr val="C00000"/>
              </a:solidFill>
            </a:endParaRPr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14</a:t>
            </a:fld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498276" y="368365"/>
            <a:ext cx="7128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dirty="0" smtClean="0">
                <a:solidFill>
                  <a:srgbClr val="A9160B"/>
                </a:solidFill>
              </a:rPr>
              <a:t>Metodología</a:t>
            </a:r>
          </a:p>
          <a:p>
            <a:r>
              <a:rPr lang="es-MX" sz="3000" dirty="0" smtClean="0">
                <a:solidFill>
                  <a:srgbClr val="A9160B"/>
                </a:solidFill>
              </a:rPr>
              <a:t>Gasto </a:t>
            </a:r>
            <a:r>
              <a:rPr lang="es-MX" sz="3000" dirty="0">
                <a:solidFill>
                  <a:srgbClr val="A9160B"/>
                </a:solidFill>
              </a:rPr>
              <a:t>pensionario </a:t>
            </a:r>
            <a:r>
              <a:rPr lang="es-MX" sz="3000" dirty="0" smtClean="0">
                <a:solidFill>
                  <a:srgbClr val="A9160B"/>
                </a:solidFill>
              </a:rPr>
              <a:t>CPF </a:t>
            </a:r>
          </a:p>
          <a:p>
            <a:pPr>
              <a:spcBef>
                <a:spcPts val="1200"/>
              </a:spcBef>
            </a:pPr>
            <a:r>
              <a:rPr lang="es-MX" sz="1600" dirty="0" smtClean="0">
                <a:solidFill>
                  <a:srgbClr val="A9160B"/>
                </a:solidFill>
              </a:rPr>
              <a:t>(Millones de pesos)</a:t>
            </a:r>
            <a:endParaRPr lang="es-MX" sz="2000" dirty="0">
              <a:solidFill>
                <a:srgbClr val="A9160B"/>
              </a:solidFill>
            </a:endParaRPr>
          </a:p>
        </p:txBody>
      </p:sp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xmlns:mv="urn:schemas-microsoft-com:mac:vml" xmlns:mc="http://schemas.openxmlformats.org/markup-compatibility/2006" val="1900778217"/>
              </p:ext>
            </p:extLst>
          </p:nvPr>
        </p:nvGraphicFramePr>
        <p:xfrm>
          <a:off x="395536" y="1770083"/>
          <a:ext cx="8367463" cy="4831108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621806"/>
                <a:gridCol w="1478419"/>
                <a:gridCol w="1552242"/>
                <a:gridCol w="1714996"/>
              </a:tblGrid>
              <a:tr h="62484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8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Conceptos</a:t>
                      </a:r>
                      <a:endParaRPr lang="es-MX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A9160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8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2000</a:t>
                      </a:r>
                      <a:endParaRPr lang="es-MX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A9160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8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2011</a:t>
                      </a:r>
                      <a:endParaRPr lang="es-MX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A9160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Tasa media de crecimiento anual </a:t>
                      </a:r>
                      <a:endParaRPr lang="es-MX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A9160B"/>
                    </a:solidFill>
                  </a:tcPr>
                </a:tc>
              </a:tr>
              <a:tr h="302345">
                <a:tc>
                  <a:txBody>
                    <a:bodyPr/>
                    <a:lstStyle/>
                    <a:p>
                      <a:pPr algn="l" fontAlgn="t"/>
                      <a:r>
                        <a:rPr lang="es-MX" sz="2000" u="none" strike="noStrike" dirty="0" smtClean="0">
                          <a:effectLst/>
                        </a:rPr>
                        <a:t> CFE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000" u="none" strike="noStrike">
                          <a:effectLst/>
                        </a:rPr>
                        <a:t>2,834.9</a:t>
                      </a:r>
                      <a:endParaRPr lang="es-MX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000" u="none" strike="noStrike">
                          <a:effectLst/>
                        </a:rPr>
                        <a:t>17,815.6</a:t>
                      </a:r>
                      <a:endParaRPr lang="es-MX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2000" u="none" strike="noStrike">
                          <a:effectLst/>
                        </a:rPr>
                        <a:t>18.2%</a:t>
                      </a:r>
                      <a:endParaRPr lang="es-MX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31243">
                <a:tc>
                  <a:txBody>
                    <a:bodyPr/>
                    <a:lstStyle/>
                    <a:p>
                      <a:pPr algn="l" fontAlgn="t"/>
                      <a:r>
                        <a:rPr lang="es-MX" sz="2000" u="none" strike="noStrike" dirty="0" smtClean="0">
                          <a:effectLst/>
                        </a:rPr>
                        <a:t> PEMEX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000" u="none" strike="noStrike">
                          <a:effectLst/>
                        </a:rPr>
                        <a:t>3,442.2 </a:t>
                      </a:r>
                      <a:endParaRPr lang="es-MX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000" u="none" strike="noStrike">
                          <a:effectLst/>
                        </a:rPr>
                        <a:t>28,930.5</a:t>
                      </a:r>
                      <a:endParaRPr lang="es-MX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2000" u="none" strike="noStrike">
                          <a:effectLst/>
                        </a:rPr>
                        <a:t>21.4%</a:t>
                      </a:r>
                      <a:endParaRPr lang="es-MX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2345">
                <a:tc>
                  <a:txBody>
                    <a:bodyPr/>
                    <a:lstStyle/>
                    <a:p>
                      <a:pPr algn="l" fontAlgn="t"/>
                      <a:r>
                        <a:rPr lang="es-MX" sz="2000" u="none" strike="noStrike" dirty="0" smtClean="0">
                          <a:effectLst/>
                        </a:rPr>
                        <a:t> IMSS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000" u="none" strike="noStrike" dirty="0">
                          <a:effectLst/>
                        </a:rPr>
                        <a:t>60,895.8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000" u="none" strike="noStrike" dirty="0">
                          <a:effectLst/>
                        </a:rPr>
                        <a:t>184,879.4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2000" u="none" strike="noStrike" dirty="0">
                          <a:effectLst/>
                        </a:rPr>
                        <a:t>10.6%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2345">
                <a:tc>
                  <a:txBody>
                    <a:bodyPr/>
                    <a:lstStyle/>
                    <a:p>
                      <a:pPr algn="l" fontAlgn="ctr"/>
                      <a:r>
                        <a:rPr lang="es-MX" sz="2000" u="none" strike="noStrike" dirty="0" smtClean="0">
                          <a:effectLst/>
                        </a:rPr>
                        <a:t> ISSSTE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000" u="none" strike="noStrike" dirty="0">
                          <a:effectLst/>
                        </a:rPr>
                        <a:t>17,122.1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000" u="none" strike="noStrike">
                          <a:effectLst/>
                        </a:rPr>
                        <a:t>102,790.3</a:t>
                      </a:r>
                      <a:endParaRPr lang="es-MX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2000" u="none" strike="noStrike" dirty="0">
                          <a:effectLst/>
                        </a:rPr>
                        <a:t>17.7</a:t>
                      </a:r>
                      <a:r>
                        <a:rPr lang="es-MX" sz="2000" u="none" strike="noStrike" dirty="0" smtClean="0">
                          <a:effectLst/>
                        </a:rPr>
                        <a:t>% 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771438">
                <a:tc>
                  <a:txBody>
                    <a:bodyPr/>
                    <a:lstStyle/>
                    <a:p>
                      <a:pPr algn="l" fontAlgn="ctr"/>
                      <a:r>
                        <a:rPr lang="es-MX" sz="2000" u="none" strike="noStrike" dirty="0" smtClean="0">
                          <a:effectLst/>
                        </a:rPr>
                        <a:t> Ramo 19</a:t>
                      </a:r>
                      <a:r>
                        <a:rPr lang="es-MX" sz="1600" u="none" strike="noStrike" dirty="0" smtClean="0">
                          <a:effectLst/>
                        </a:rPr>
                        <a:t>, resto del gasto       pensionario a cargo del Gobierno    Federal </a:t>
                      </a:r>
                      <a:r>
                        <a:rPr lang="es-MX" sz="2000" u="none" strike="noStrike" baseline="30000" dirty="0" smtClean="0">
                          <a:effectLst/>
                        </a:rPr>
                        <a:t>/1</a:t>
                      </a:r>
                      <a:endParaRPr lang="es-MX" sz="2000" b="1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000" u="none" strike="noStrike" dirty="0">
                          <a:effectLst/>
                        </a:rPr>
                        <a:t>11060.8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000" u="none" strike="noStrike" dirty="0">
                          <a:effectLst/>
                        </a:rPr>
                        <a:t>78,084.3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2000" u="none" strike="noStrike" dirty="0">
                          <a:effectLst/>
                        </a:rPr>
                        <a:t>19.4%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02345">
                <a:tc>
                  <a:txBody>
                    <a:bodyPr/>
                    <a:lstStyle/>
                    <a:p>
                      <a:pPr algn="l" fontAlgn="ctr"/>
                      <a:r>
                        <a:rPr lang="es-MX" sz="2000" b="1" u="none" strike="noStrike" dirty="0" smtClean="0">
                          <a:effectLst/>
                        </a:rPr>
                        <a:t> TOTAL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000" b="1" u="none" strike="noStrike" dirty="0">
                          <a:effectLst/>
                        </a:rPr>
                        <a:t>95,355.8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000" b="1" u="none" strike="noStrike" dirty="0">
                          <a:effectLst/>
                        </a:rPr>
                        <a:t>412,500.1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2000" b="1" u="none" strike="noStrike" dirty="0">
                          <a:effectLst/>
                        </a:rPr>
                        <a:t>14.2%</a:t>
                      </a:r>
                      <a:endParaRPr lang="es-MX" sz="20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171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MX" sz="2000" u="none" strike="noStrike" dirty="0" smtClean="0">
                          <a:effectLst/>
                        </a:rPr>
                        <a:t> TOTAL sin efecto ISSSTE</a:t>
                      </a:r>
                      <a:r>
                        <a:rPr lang="es-MX" sz="2000" u="none" strike="noStrike" kern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/2</a:t>
                      </a:r>
                      <a:endParaRPr lang="es-MX" sz="2000" u="none" strike="noStrike" kern="1200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2000" u="none" strike="noStrike">
                          <a:effectLst/>
                        </a:rPr>
                        <a:t>78,233.7</a:t>
                      </a:r>
                      <a:endParaRPr lang="es-MX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2000" u="none" strike="noStrike">
                          <a:effectLst/>
                        </a:rPr>
                        <a:t>309,709.8</a:t>
                      </a:r>
                      <a:endParaRPr lang="es-MX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2000" u="none" strike="noStrike" dirty="0">
                          <a:effectLst/>
                        </a:rPr>
                        <a:t>13.3%</a:t>
                      </a:r>
                      <a:endParaRPr lang="es-MX" sz="20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43999">
                <a:tc gridSpan="4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u="none" strike="noStrike" dirty="0" smtClean="0">
                        <a:effectLst/>
                      </a:endParaRPr>
                    </a:p>
                    <a:p>
                      <a:pPr marL="173038" indent="-173038" algn="l" fontAlgn="b"/>
                      <a:r>
                        <a:rPr lang="es-MX" sz="1200" u="none" strike="noStrike" kern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/</a:t>
                      </a:r>
                      <a:r>
                        <a:rPr lang="es-MX" sz="1200" u="none" strike="noStrike" kern="12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r>
                        <a:rPr lang="es-MX" sz="1200" u="none" strike="noStrike" kern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MX" sz="1200" u="none" strike="noStrike" dirty="0" smtClean="0">
                          <a:effectLst/>
                        </a:rPr>
                        <a:t>Del </a:t>
                      </a:r>
                      <a:r>
                        <a:rPr lang="es-MX" sz="1200" u="none" strike="noStrike" dirty="0">
                          <a:effectLst/>
                        </a:rPr>
                        <a:t>Ramo 19 se tomaron los </a:t>
                      </a:r>
                      <a:r>
                        <a:rPr lang="es-MX" sz="1200" u="none" strike="noStrike" dirty="0" smtClean="0">
                          <a:effectLst/>
                        </a:rPr>
                        <a:t>conceptos de pensiones  </a:t>
                      </a:r>
                      <a:r>
                        <a:rPr lang="es-MX" sz="1200" u="none" strike="noStrike" dirty="0">
                          <a:effectLst/>
                        </a:rPr>
                        <a:t>no </a:t>
                      </a:r>
                      <a:r>
                        <a:rPr lang="es-MX" sz="1200" u="none" strike="noStrike" dirty="0" smtClean="0">
                          <a:effectLst/>
                        </a:rPr>
                        <a:t>incluidos en los otros rubros y </a:t>
                      </a:r>
                      <a:r>
                        <a:rPr lang="es-MX" sz="1200" u="none" strike="noStrike" dirty="0">
                          <a:effectLst/>
                        </a:rPr>
                        <a:t>se excluyeron </a:t>
                      </a:r>
                      <a:r>
                        <a:rPr lang="es-MX" sz="1200" u="none" strike="noStrike" dirty="0" smtClean="0">
                          <a:effectLst/>
                        </a:rPr>
                        <a:t>los </a:t>
                      </a:r>
                      <a:r>
                        <a:rPr lang="es-MX" sz="1200" u="none" strike="noStrike" dirty="0">
                          <a:effectLst/>
                        </a:rPr>
                        <a:t>que </a:t>
                      </a:r>
                      <a:r>
                        <a:rPr lang="es-MX" sz="1200" u="none" strike="noStrike" dirty="0" smtClean="0">
                          <a:effectLst/>
                        </a:rPr>
                        <a:t>  corresponden </a:t>
                      </a:r>
                      <a:r>
                        <a:rPr lang="es-MX" sz="1200" u="none" strike="noStrike" dirty="0">
                          <a:effectLst/>
                        </a:rPr>
                        <a:t>a Salud</a:t>
                      </a:r>
                      <a:r>
                        <a:rPr lang="es-MX" sz="1200" u="none" strike="noStrike" dirty="0" smtClean="0">
                          <a:effectLst/>
                        </a:rPr>
                        <a:t>.</a:t>
                      </a:r>
                    </a:p>
                    <a:p>
                      <a:pPr marL="173038" marR="0" indent="-17303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u="none" strike="noStrike" kern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/2  </a:t>
                      </a:r>
                      <a:r>
                        <a:rPr lang="es-MX" sz="12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Solo para extraer una tasa que no esté afectada por el crecimiento en las pensiones del ISSSTE producto de la Reforma a su Ley.</a:t>
                      </a:r>
                    </a:p>
                    <a:p>
                      <a:pPr marL="173038" marR="0" indent="-17303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800" u="none" strike="noStrike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3038" marR="0" indent="-17303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u="none" strike="noStrike" dirty="0" smtClean="0">
                          <a:effectLst/>
                        </a:rPr>
                        <a:t>  FUENTE: Cuenta Pública, SHCP varios años.</a:t>
                      </a:r>
                    </a:p>
                    <a:p>
                      <a:pPr marL="173038" marR="0" indent="-17303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200" u="none" strike="noStrike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80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15</a:t>
            </a:fld>
            <a:endParaRPr lang="es-ES_tradnl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494809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199" y="404664"/>
            <a:ext cx="6508377" cy="1143000"/>
          </a:xfrm>
        </p:spPr>
        <p:txBody>
          <a:bodyPr/>
          <a:lstStyle/>
          <a:p>
            <a:r>
              <a:rPr lang="es-ES_tradnl" dirty="0" smtClean="0">
                <a:solidFill>
                  <a:srgbClr val="800000"/>
                </a:solidFill>
              </a:rPr>
              <a:t>P</a:t>
            </a:r>
            <a:r>
              <a:rPr lang="es-MX" dirty="0" smtClean="0">
                <a:solidFill>
                  <a:srgbClr val="800000"/>
                </a:solidFill>
              </a:rPr>
              <a:t>resión inercial </a:t>
            </a:r>
            <a:br>
              <a:rPr lang="es-MX" dirty="0" smtClean="0">
                <a:solidFill>
                  <a:srgbClr val="800000"/>
                </a:solidFill>
              </a:rPr>
            </a:br>
            <a:r>
              <a:rPr lang="es-MX" sz="2400" dirty="0" smtClean="0">
                <a:solidFill>
                  <a:srgbClr val="800000"/>
                </a:solidFill>
              </a:rPr>
              <a:t>Resultado</a:t>
            </a:r>
            <a:endParaRPr lang="es-MX" dirty="0">
              <a:solidFill>
                <a:srgbClr val="800000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16</a:t>
            </a:fld>
            <a:endParaRPr lang="es-ES_tradnl"/>
          </a:p>
        </p:txBody>
      </p:sp>
      <p:graphicFrame>
        <p:nvGraphicFramePr>
          <p:cNvPr id="8" name="4 Tabla"/>
          <p:cNvGraphicFramePr>
            <a:graphicFrameLocks noGrp="1"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="" val="3337428309"/>
              </p:ext>
            </p:extLst>
          </p:nvPr>
        </p:nvGraphicFramePr>
        <p:xfrm>
          <a:off x="383656" y="2131151"/>
          <a:ext cx="8030118" cy="3804227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081882"/>
                <a:gridCol w="1458390"/>
                <a:gridCol w="1441375"/>
                <a:gridCol w="1487059"/>
                <a:gridCol w="1561412"/>
              </a:tblGrid>
              <a:tr h="637555">
                <a:tc gridSpan="5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Gasto Pensionario</a:t>
                      </a:r>
                      <a:r>
                        <a:rPr lang="es-MX" sz="1800" b="1" u="none" strike="noStrike" baseline="0" dirty="0" smtClean="0">
                          <a:solidFill>
                            <a:schemeClr val="bg1"/>
                          </a:solidFill>
                          <a:effectLst/>
                        </a:rPr>
                        <a:t> Proyectado</a:t>
                      </a:r>
                      <a:endParaRPr lang="es-MX" sz="1800" b="1" u="none" strike="noStrike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(millones)</a:t>
                      </a:r>
                      <a:endParaRPr lang="es-MX" sz="1800" b="1" i="0" u="none" strike="noStrike" dirty="0" smtClean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800" b="1" i="0" u="none" strike="noStrike" dirty="0" smtClean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00000"/>
                    </a:solidFill>
                  </a:tcPr>
                </a:tc>
              </a:tr>
              <a:tr h="1264230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s-MX" sz="1800" b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Fuente</a:t>
                      </a:r>
                      <a:endParaRPr lang="es-MX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s-MX" sz="1800" b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Gasto </a:t>
                      </a:r>
                      <a:r>
                        <a:rPr lang="es-MX" sz="1800" b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proyectado en </a:t>
                      </a:r>
                      <a:r>
                        <a:rPr lang="es-MX" sz="1800" b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2013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s-MX" sz="1800" b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Gasto </a:t>
                      </a:r>
                      <a:r>
                        <a:rPr lang="es-MX" sz="1800" b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proyectado en </a:t>
                      </a:r>
                      <a:r>
                        <a:rPr lang="es-MX" sz="1800" b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2018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s-MX" sz="1800" b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Gasto</a:t>
                      </a:r>
                      <a:r>
                        <a:rPr lang="es-MX" sz="1800" b="0" u="none" strike="noStrike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 2018</a:t>
                      </a:r>
                    </a:p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s-MX" sz="1800" b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% </a:t>
                      </a:r>
                      <a:r>
                        <a:rPr lang="es-MX" sz="1800" b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del PIB </a:t>
                      </a:r>
                      <a:r>
                        <a:rPr lang="es-MX" sz="1800" b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nominal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0000"/>
                        </a:lnSpc>
                      </a:pPr>
                      <a:r>
                        <a:rPr lang="es-MX" sz="1800" b="0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Gasto pensionario </a:t>
                      </a:r>
                    </a:p>
                    <a:p>
                      <a:pPr marL="0" algn="ctr" defTabSz="914400" rtl="0" eaLnBrk="1" fontAlgn="b" latinLnBrk="0" hangingPunct="1">
                        <a:lnSpc>
                          <a:spcPct val="100000"/>
                        </a:lnSpc>
                      </a:pPr>
                      <a:r>
                        <a:rPr lang="es-MX" sz="1800" b="0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2011</a:t>
                      </a:r>
                    </a:p>
                    <a:p>
                      <a:pPr algn="ctr" fontAlgn="b">
                        <a:lnSpc>
                          <a:spcPct val="100000"/>
                        </a:lnSpc>
                      </a:pPr>
                      <a:endParaRPr lang="es-MX" sz="1800" b="0" u="none" strike="noStrike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86365"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u="none" strike="noStrike" dirty="0" smtClean="0">
                          <a:effectLst/>
                        </a:rPr>
                        <a:t>Escenario</a:t>
                      </a:r>
                      <a:r>
                        <a:rPr lang="es-MX" sz="1600" b="0" u="none" strike="noStrike" baseline="0" dirty="0" smtClean="0">
                          <a:effectLst/>
                        </a:rPr>
                        <a:t> 1:</a:t>
                      </a:r>
                    </a:p>
                    <a:p>
                      <a:pPr algn="l" fontAlgn="b"/>
                      <a:r>
                        <a:rPr lang="es-MX" sz="1800" b="0" u="none" strike="noStrike" dirty="0" smtClean="0">
                          <a:effectLst/>
                        </a:rPr>
                        <a:t>Gasto pensionario ∆ a</a:t>
                      </a:r>
                      <a:r>
                        <a:rPr lang="es-MX" sz="1800" b="0" u="none" strike="noStrike" baseline="0" dirty="0" smtClean="0">
                          <a:effectLst/>
                        </a:rPr>
                        <a:t> 14.2%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82550" lvl="2" indent="0" algn="ctr" defTabSz="914400" rtl="0" eaLnBrk="1" fontAlgn="b" latinLnBrk="0" hangingPunct="1"/>
                      <a:r>
                        <a:rPr lang="es-MX" sz="18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538,362.0</a:t>
                      </a:r>
                      <a:endParaRPr lang="es-MX" sz="1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82550" lvl="2" indent="0" algn="ctr" defTabSz="914400" rtl="0" eaLnBrk="1" fontAlgn="b" latinLnBrk="0" hangingPunct="1"/>
                      <a:r>
                        <a:rPr lang="es-MX" sz="18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1´047,611.6</a:t>
                      </a:r>
                      <a:endParaRPr lang="es-MX" sz="1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800" b="0" u="none" strike="noStrike" dirty="0" smtClean="0">
                          <a:effectLst/>
                        </a:rPr>
                        <a:t>4.31%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800" b="0" u="none" strike="noStrike" dirty="0" smtClean="0">
                          <a:effectLst/>
                        </a:rPr>
                        <a:t>412,500.1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16077"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1" u="none" strike="noStrike" dirty="0" smtClean="0">
                          <a:effectLst/>
                        </a:rPr>
                        <a:t>Escenario</a:t>
                      </a:r>
                      <a:r>
                        <a:rPr lang="es-MX" sz="1600" b="1" u="none" strike="noStrike" baseline="0" dirty="0" smtClean="0">
                          <a:effectLst/>
                        </a:rPr>
                        <a:t> 2:</a:t>
                      </a:r>
                    </a:p>
                    <a:p>
                      <a:pPr algn="l" fontAlgn="b"/>
                      <a:r>
                        <a:rPr lang="es-MX" sz="1800" b="1" u="none" strike="noStrike" dirty="0" smtClean="0">
                          <a:effectLst/>
                        </a:rPr>
                        <a:t>Gasto pensionario ∆ a</a:t>
                      </a:r>
                      <a:r>
                        <a:rPr lang="es-MX" sz="1800" b="1" u="none" strike="noStrike" baseline="0" dirty="0" smtClean="0">
                          <a:effectLst/>
                        </a:rPr>
                        <a:t> 13.3% </a:t>
                      </a:r>
                      <a:endParaRPr lang="es-MX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marL="82550" lvl="2" indent="0" algn="ctr" defTabSz="914400" rtl="0" eaLnBrk="1" fontAlgn="b" latinLnBrk="0" hangingPunct="1"/>
                      <a:r>
                        <a:rPr lang="es-MX" sz="18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528,846.8</a:t>
                      </a:r>
                      <a:endParaRPr lang="es-MX" sz="1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marL="82550" lvl="2" indent="0" algn="ctr" defTabSz="914400" rtl="0" eaLnBrk="1" fontAlgn="b" latinLnBrk="0" hangingPunct="1"/>
                      <a:r>
                        <a:rPr lang="es-MX" sz="18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990,125.4</a:t>
                      </a:r>
                      <a:endParaRPr lang="es-MX" sz="1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4.07%</a:t>
                      </a:r>
                      <a:endParaRPr lang="es-MX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u="none" strike="noStrike" dirty="0" smtClean="0">
                          <a:effectLst/>
                        </a:rPr>
                        <a:t>2.70% del PIB</a:t>
                      </a:r>
                    </a:p>
                  </a:txBody>
                  <a:tcPr marL="9525" marR="9525" marT="9525" marB="0" anchor="ctr">
                    <a:solidFill>
                      <a:srgbClr val="DDFFDD"/>
                    </a:solidFill>
                  </a:tcPr>
                </a:tc>
              </a:tr>
            </a:tbl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304800" y="6019800"/>
            <a:ext cx="81360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400" dirty="0" smtClean="0"/>
              <a:t>Fuente: estimaciones propias con base en gastos pensionarios Cta. Pub. Federal 2000-2011</a:t>
            </a:r>
            <a:endParaRPr lang="es-ES_tradnl" sz="1400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65051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199" y="188640"/>
            <a:ext cx="6508377" cy="1143000"/>
          </a:xfrm>
        </p:spPr>
        <p:txBody>
          <a:bodyPr/>
          <a:lstStyle/>
          <a:p>
            <a:r>
              <a:rPr lang="es-MX" dirty="0" smtClean="0">
                <a:solidFill>
                  <a:srgbClr val="800000"/>
                </a:solidFill>
              </a:rPr>
              <a:t>Resumen </a:t>
            </a:r>
            <a:endParaRPr lang="es-MX" dirty="0">
              <a:solidFill>
                <a:srgbClr val="80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5" y="1844824"/>
            <a:ext cx="7776864" cy="4464496"/>
          </a:xfrm>
        </p:spPr>
        <p:txBody>
          <a:bodyPr>
            <a:noAutofit/>
          </a:bodyPr>
          <a:lstStyle/>
          <a:p>
            <a:pPr marL="355600" indent="-355600">
              <a:spcBef>
                <a:spcPts val="0"/>
              </a:spcBef>
              <a:spcAft>
                <a:spcPts val="1800"/>
              </a:spcAft>
              <a:buSzPct val="120000"/>
              <a:buFont typeface="Wingdings" pitchFamily="2" charset="2"/>
              <a:buChar char="§"/>
            </a:pPr>
            <a:r>
              <a:rPr lang="es-ES_tradnl" b="1" dirty="0" smtClean="0">
                <a:latin typeface="+mn-lt"/>
              </a:rPr>
              <a:t>La seguridad social actual es financieramente inviable y socialmente inequitativa</a:t>
            </a:r>
          </a:p>
          <a:p>
            <a:pPr marL="355600" indent="-355600">
              <a:spcBef>
                <a:spcPts val="0"/>
              </a:spcBef>
              <a:spcAft>
                <a:spcPts val="1800"/>
              </a:spcAft>
              <a:buSzPct val="120000"/>
              <a:buFont typeface="Wingdings" pitchFamily="2" charset="2"/>
              <a:buChar char="§"/>
            </a:pPr>
            <a:r>
              <a:rPr lang="es-ES_tradnl" b="1" dirty="0" smtClean="0">
                <a:latin typeface="+mn-lt"/>
              </a:rPr>
              <a:t>El modelo de “derechos laborales” no rendirá más </a:t>
            </a:r>
            <a:r>
              <a:rPr lang="es-ES_tradnl" dirty="0" smtClean="0">
                <a:latin typeface="+mn-lt"/>
              </a:rPr>
              <a:t>ante la limitación de lograr tasas altas de crecimiento del empleo y del producto</a:t>
            </a:r>
          </a:p>
          <a:p>
            <a:pPr marL="355600" indent="-355600">
              <a:spcBef>
                <a:spcPts val="0"/>
              </a:spcBef>
              <a:spcAft>
                <a:spcPts val="1800"/>
              </a:spcAft>
              <a:buSzPct val="120000"/>
              <a:buFont typeface="Wingdings" pitchFamily="2" charset="2"/>
              <a:buChar char="§"/>
            </a:pPr>
            <a:r>
              <a:rPr lang="es-ES_tradnl" b="1" dirty="0" smtClean="0">
                <a:latin typeface="+mn-lt"/>
              </a:rPr>
              <a:t>La Hacienda Pública enfrenta enormes </a:t>
            </a:r>
            <a:r>
              <a:rPr lang="es-ES_tradnl" dirty="0" smtClean="0">
                <a:latin typeface="+mn-lt"/>
              </a:rPr>
              <a:t>compromisos legales que disminuyen su capacidad de acción</a:t>
            </a:r>
          </a:p>
          <a:p>
            <a:pPr marL="355600" indent="-355600">
              <a:spcBef>
                <a:spcPts val="0"/>
              </a:spcBef>
              <a:spcAft>
                <a:spcPts val="1800"/>
              </a:spcAft>
              <a:buSzPct val="120000"/>
              <a:buFont typeface="Wingdings" pitchFamily="2" charset="2"/>
              <a:buChar char="§"/>
            </a:pPr>
            <a:r>
              <a:rPr lang="es-ES_tradnl" dirty="0" smtClean="0">
                <a:latin typeface="+mn-lt"/>
              </a:rPr>
              <a:t>La sustentabilidad del sistema de seguridad social exige un </a:t>
            </a:r>
            <a:r>
              <a:rPr lang="es-ES_tradnl" b="1" dirty="0" smtClean="0">
                <a:latin typeface="+mn-lt"/>
              </a:rPr>
              <a:t>rediseño legal, financiero e institucional de fondo</a:t>
            </a:r>
            <a:endParaRPr lang="es-MX" i="1" dirty="0">
              <a:latin typeface="+mn-lt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17</a:t>
            </a:fld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26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ffectLst/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5 Marcador de texto"/>
          <p:cNvSpPr>
            <a:spLocks noGrp="1"/>
          </p:cNvSpPr>
          <p:nvPr>
            <p:ph type="body" sz="half" idx="4294967295"/>
          </p:nvPr>
        </p:nvSpPr>
        <p:spPr>
          <a:xfrm>
            <a:off x="0" y="4840288"/>
            <a:ext cx="6475413" cy="1304925"/>
          </a:xfrm>
        </p:spPr>
        <p:txBody>
          <a:bodyPr/>
          <a:lstStyle/>
          <a:p>
            <a:endParaRPr lang="es-MX" dirty="0" smtClean="0"/>
          </a:p>
          <a:p>
            <a:endParaRPr lang="es-MX" dirty="0" smtClean="0"/>
          </a:p>
          <a:p>
            <a:endParaRPr lang="es-MX" dirty="0"/>
          </a:p>
        </p:txBody>
      </p:sp>
      <p:grpSp>
        <p:nvGrpSpPr>
          <p:cNvPr id="2" name="22 Grupo"/>
          <p:cNvGrpSpPr/>
          <p:nvPr/>
        </p:nvGrpSpPr>
        <p:grpSpPr>
          <a:xfrm>
            <a:off x="4713288" y="3201070"/>
            <a:ext cx="3592512" cy="1308050"/>
            <a:chOff x="4713288" y="2569258"/>
            <a:chExt cx="3592512" cy="1308050"/>
          </a:xfrm>
        </p:grpSpPr>
        <p:sp>
          <p:nvSpPr>
            <p:cNvPr id="12" name="11 Rectángulo"/>
            <p:cNvSpPr/>
            <p:nvPr/>
          </p:nvSpPr>
          <p:spPr>
            <a:xfrm>
              <a:off x="4788024" y="2569258"/>
              <a:ext cx="3427429" cy="13080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s-ES_tradnl" sz="3200" dirty="0" smtClean="0">
                  <a:solidFill>
                    <a:schemeClr val="bg1"/>
                  </a:solidFill>
                  <a:latin typeface="Euphemia UCAS"/>
                  <a:cs typeface="Euphemia UCAS"/>
                </a:rPr>
                <a:t>Las Propuestas</a:t>
              </a:r>
            </a:p>
            <a:p>
              <a:pPr algn="ctr">
                <a:spcAft>
                  <a:spcPts val="1200"/>
                </a:spcAft>
              </a:pPr>
              <a:endParaRPr lang="es-ES_tradnl" sz="3200" dirty="0" smtClean="0">
                <a:solidFill>
                  <a:schemeClr val="bg1"/>
                </a:solidFill>
                <a:latin typeface="Euphemia UCAS"/>
                <a:cs typeface="Euphemia UCAS"/>
              </a:endParaRPr>
            </a:p>
          </p:txBody>
        </p:sp>
        <p:cxnSp>
          <p:nvCxnSpPr>
            <p:cNvPr id="14" name="13 Conector recto"/>
            <p:cNvCxnSpPr/>
            <p:nvPr/>
          </p:nvCxnSpPr>
          <p:spPr>
            <a:xfrm>
              <a:off x="4713288" y="3254388"/>
              <a:ext cx="3592512" cy="1588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Imagen 6" descr="frente-portad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7" y="679079"/>
            <a:ext cx="3960440" cy="5466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214298"/>
            <a:ext cx="7344816" cy="1143000"/>
          </a:xfrm>
        </p:spPr>
        <p:txBody>
          <a:bodyPr>
            <a:noAutofit/>
          </a:bodyPr>
          <a:lstStyle/>
          <a:p>
            <a:r>
              <a:rPr lang="es-MX" i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Futuro de las Pensiones</a:t>
            </a:r>
            <a:endParaRPr lang="es-MX" i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Marcador de contenido 8"/>
          <p:cNvGraphicFramePr>
            <a:graphicFrameLocks noGrp="1"/>
          </p:cNvGraphicFramePr>
          <p:nvPr>
            <p:ph idx="1"/>
          </p:nvPr>
        </p:nvGraphicFramePr>
        <p:xfrm>
          <a:off x="1259632" y="1628800"/>
          <a:ext cx="8382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35496" y="1827716"/>
            <a:ext cx="3063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chemeClr val="accent1"/>
              </a:buClr>
            </a:pPr>
            <a:r>
              <a:rPr lang="es-MX" sz="2000" dirty="0" smtClean="0"/>
              <a:t>Debemos actuar en </a:t>
            </a:r>
            <a:br>
              <a:rPr lang="es-MX" sz="2000" dirty="0" smtClean="0"/>
            </a:br>
            <a:r>
              <a:rPr lang="es-MX" sz="2000" dirty="0" smtClean="0"/>
              <a:t>tres dimensiones:</a:t>
            </a:r>
            <a:endParaRPr lang="es-MX" sz="20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1</a:t>
            </a:fld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2919998" y="4725144"/>
            <a:ext cx="499874" cy="2071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8" name="5 Marcador de posición de imagen"/>
          <p:cNvGraphicFramePr>
            <a:graphicFrameLocks noGrp="1"/>
          </p:cNvGraphicFramePr>
          <p:nvPr>
            <p:ph type="pic" sz="quarter" idx="4294967295"/>
          </p:nvPr>
        </p:nvGraphicFramePr>
        <p:xfrm>
          <a:off x="899592" y="116632"/>
          <a:ext cx="9144000" cy="5927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285720" y="4786322"/>
            <a:ext cx="2850302" cy="785818"/>
          </a:xfrm>
        </p:spPr>
        <p:txBody>
          <a:bodyPr anchor="t"/>
          <a:lstStyle/>
          <a:p>
            <a:pPr algn="l"/>
            <a:r>
              <a:rPr lang="es-MX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</a:t>
            </a:r>
            <a:r>
              <a:rPr lang="es-ES_tradnl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</a:t>
            </a:r>
            <a:r>
              <a:rPr lang="es-MX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</a:t>
            </a:r>
            <a:br>
              <a:rPr lang="es-MX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s-MX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Propuestas</a:t>
            </a:r>
            <a:endParaRPr lang="es-MX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2" name="10 Grupo"/>
          <p:cNvGrpSpPr/>
          <p:nvPr/>
        </p:nvGrpSpPr>
        <p:grpSpPr>
          <a:xfrm>
            <a:off x="2539798" y="1371600"/>
            <a:ext cx="6001970" cy="3505200"/>
            <a:chOff x="2539798" y="1371600"/>
            <a:chExt cx="6001970" cy="3505200"/>
          </a:xfrm>
        </p:grpSpPr>
        <p:sp>
          <p:nvSpPr>
            <p:cNvPr id="10" name="Elipse 9"/>
            <p:cNvSpPr/>
            <p:nvPr/>
          </p:nvSpPr>
          <p:spPr>
            <a:xfrm>
              <a:off x="3741168" y="1371600"/>
              <a:ext cx="3581400" cy="3505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shade val="70000"/>
                    <a:satMod val="120000"/>
                  </a:schemeClr>
                </a:gs>
                <a:gs pos="40000">
                  <a:schemeClr val="accent1">
                    <a:shade val="100000"/>
                    <a:satMod val="150000"/>
                    <a:alpha val="71000"/>
                  </a:schemeClr>
                </a:gs>
                <a:gs pos="1000">
                  <a:schemeClr val="accent1">
                    <a:tint val="100000"/>
                    <a:shade val="100000"/>
                    <a:satMod val="200000"/>
                    <a:greenMod val="100000"/>
                    <a:alpha val="75000"/>
                  </a:schemeClr>
                </a:gs>
                <a:gs pos="100000">
                  <a:srgbClr val="0066CC"/>
                </a:gs>
                <a:gs pos="76000">
                  <a:srgbClr val="0066CC">
                    <a:alpha val="79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5867013" y="2895600"/>
              <a:ext cx="2674755" cy="369332"/>
            </a:xfrm>
            <a:prstGeom prst="rect">
              <a:avLst/>
            </a:prstGeom>
            <a:solidFill>
              <a:srgbClr val="0066CC"/>
            </a:solidFill>
          </p:spPr>
          <p:txBody>
            <a:bodyPr wrap="none" rtlCol="0">
              <a:spAutoFit/>
            </a:bodyPr>
            <a:lstStyle/>
            <a:p>
              <a:r>
                <a:rPr lang="es-ES_tradnl" dirty="0" smtClean="0">
                  <a:solidFill>
                    <a:schemeClr val="bg1"/>
                  </a:solidFill>
                  <a:latin typeface="Ayuthaya"/>
                  <a:cs typeface="Ayuthaya"/>
                </a:rPr>
                <a:t>CORREGIR EL PASADO</a:t>
              </a:r>
              <a:endParaRPr lang="es-ES_tradnl" dirty="0">
                <a:solidFill>
                  <a:schemeClr val="bg1"/>
                </a:solidFill>
                <a:latin typeface="Ayuthaya"/>
                <a:cs typeface="Ayuthaya"/>
              </a:endParaRPr>
            </a:p>
          </p:txBody>
        </p:sp>
        <p:sp>
          <p:nvSpPr>
            <p:cNvPr id="9" name="CuadroTexto 8"/>
            <p:cNvSpPr txBox="1"/>
            <p:nvPr/>
          </p:nvSpPr>
          <p:spPr>
            <a:xfrm>
              <a:off x="2539798" y="2895718"/>
              <a:ext cx="2536258" cy="369332"/>
            </a:xfrm>
            <a:prstGeom prst="rect">
              <a:avLst/>
            </a:prstGeom>
            <a:solidFill>
              <a:srgbClr val="800000"/>
            </a:solidFill>
          </p:spPr>
          <p:txBody>
            <a:bodyPr wrap="none" rtlCol="0">
              <a:spAutoFit/>
            </a:bodyPr>
            <a:lstStyle/>
            <a:p>
              <a:r>
                <a:rPr lang="es-ES_tradnl" dirty="0" smtClean="0">
                  <a:solidFill>
                    <a:schemeClr val="bg1"/>
                  </a:solidFill>
                  <a:latin typeface="Ayuthaya"/>
                  <a:cs typeface="Ayuthaya"/>
                </a:rPr>
                <a:t>DISEÑAR EL FUTURO  </a:t>
              </a:r>
              <a:endParaRPr lang="es-ES_tradnl" dirty="0">
                <a:solidFill>
                  <a:schemeClr val="bg1"/>
                </a:solidFill>
                <a:latin typeface="Ayuthaya"/>
                <a:cs typeface="Ayuthay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b="1" dirty="0" smtClean="0"/>
              <a:t>Difusión Nacional del Problema</a:t>
            </a:r>
            <a:endParaRPr lang="es-ES_tradnl" b="1" dirty="0"/>
          </a:p>
        </p:txBody>
      </p:sp>
      <p:sp>
        <p:nvSpPr>
          <p:cNvPr id="7" name="Marcador de contenido 6"/>
          <p:cNvSpPr>
            <a:spLocks noGrp="1"/>
          </p:cNvSpPr>
          <p:nvPr>
            <p:ph idx="1"/>
          </p:nvPr>
        </p:nvSpPr>
        <p:spPr>
          <a:xfrm>
            <a:off x="2195736" y="3048000"/>
            <a:ext cx="6696744" cy="2819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_tradnl" sz="2800" dirty="0" smtClean="0">
                <a:solidFill>
                  <a:schemeClr val="accent1"/>
                </a:solidFill>
                <a:ea typeface="+mj-ea"/>
                <a:cs typeface="+mj-cs"/>
              </a:rPr>
              <a:t>El Gobierno</a:t>
            </a:r>
            <a:r>
              <a:rPr lang="es-ES_tradnl" sz="2800" dirty="0" smtClean="0">
                <a:solidFill>
                  <a:srgbClr val="870101"/>
                </a:solidFill>
              </a:rPr>
              <a:t> </a:t>
            </a:r>
            <a:r>
              <a:rPr lang="es-ES_tradnl" sz="2800" dirty="0" smtClean="0">
                <a:solidFill>
                  <a:schemeClr val="accent1"/>
                </a:solidFill>
                <a:ea typeface="+mj-ea"/>
                <a:cs typeface="+mj-cs"/>
              </a:rPr>
              <a:t>Federal, el Sistema Nacional de Coordinación Fiscal y la CONAGO podría promover estudios actuariales estandarizados y transparentar los déficit pensionarios</a:t>
            </a:r>
          </a:p>
        </p:txBody>
      </p:sp>
      <p:pic>
        <p:nvPicPr>
          <p:cNvPr id="12" name="Imagen 11" descr="agdsfg10.jpg"/>
          <p:cNvPicPr>
            <a:picLocks noChangeAspect="1"/>
          </p:cNvPicPr>
          <p:nvPr/>
        </p:nvPicPr>
        <p:blipFill>
          <a:blip r:embed="rId3"/>
          <a:srcRect l="42820" r="14361"/>
          <a:stretch>
            <a:fillRect/>
          </a:stretch>
        </p:blipFill>
        <p:spPr>
          <a:xfrm>
            <a:off x="304801" y="2057400"/>
            <a:ext cx="1600200" cy="4107904"/>
          </a:xfrm>
          <a:prstGeom prst="rect">
            <a:avLst/>
          </a:prstGeom>
        </p:spPr>
      </p:pic>
      <p:sp>
        <p:nvSpPr>
          <p:cNvPr id="8" name="7 Flecha izquierda">
            <a:hlinkClick r:id="rId4" action="ppaction://hlinksldjump"/>
          </p:cNvPr>
          <p:cNvSpPr/>
          <p:nvPr/>
        </p:nvSpPr>
        <p:spPr>
          <a:xfrm>
            <a:off x="8028384" y="6165304"/>
            <a:ext cx="432048" cy="432048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635000" algn="l"/>
              </a:tabLst>
            </a:pPr>
            <a:r>
              <a:rPr lang="es-ES_tradnl" b="1" dirty="0" smtClean="0"/>
              <a:t>Pacto Político por la Seguridad Social</a:t>
            </a:r>
            <a:endParaRPr lang="es-ES_tradnl" b="1" dirty="0"/>
          </a:p>
        </p:txBody>
      </p:sp>
      <p:sp>
        <p:nvSpPr>
          <p:cNvPr id="7" name="Marcador de contenido 6"/>
          <p:cNvSpPr>
            <a:spLocks noGrp="1"/>
          </p:cNvSpPr>
          <p:nvPr>
            <p:ph idx="1"/>
          </p:nvPr>
        </p:nvSpPr>
        <p:spPr>
          <a:xfrm>
            <a:off x="2195736" y="3068960"/>
            <a:ext cx="6696744" cy="23168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_tradnl" sz="2800" dirty="0" smtClean="0">
                <a:solidFill>
                  <a:schemeClr val="accent1"/>
                </a:solidFill>
                <a:ea typeface="+mj-ea"/>
                <a:cs typeface="+mj-cs"/>
              </a:rPr>
              <a:t>Existe suficiente coincidencia entre grandes actores políticos sobre la necesidad de universalizar las coberturas y darle viabilidad a las Seguridad Social: </a:t>
            </a:r>
            <a:r>
              <a:rPr lang="es-ES_tradnl" sz="2800" b="1" dirty="0" smtClean="0">
                <a:solidFill>
                  <a:schemeClr val="accent1"/>
                </a:solidFill>
                <a:ea typeface="+mj-ea"/>
                <a:cs typeface="+mj-cs"/>
              </a:rPr>
              <a:t>Nuevo Pacto Social</a:t>
            </a:r>
          </a:p>
        </p:txBody>
      </p:sp>
      <p:pic>
        <p:nvPicPr>
          <p:cNvPr id="9" name="Imagen 8" descr="Pacto.jpg"/>
          <p:cNvPicPr>
            <a:picLocks noChangeAspect="1"/>
          </p:cNvPicPr>
          <p:nvPr/>
        </p:nvPicPr>
        <p:blipFill>
          <a:blip r:embed="rId3"/>
          <a:srcRect l="43126"/>
          <a:stretch>
            <a:fillRect/>
          </a:stretch>
        </p:blipFill>
        <p:spPr>
          <a:xfrm>
            <a:off x="228600" y="2057399"/>
            <a:ext cx="1542826" cy="4255247"/>
          </a:xfrm>
          <a:prstGeom prst="rect">
            <a:avLst/>
          </a:prstGeom>
        </p:spPr>
      </p:pic>
      <p:sp>
        <p:nvSpPr>
          <p:cNvPr id="10" name="9 Flecha izquierda">
            <a:hlinkClick r:id="rId4" action="ppaction://hlinksldjump"/>
          </p:cNvPr>
          <p:cNvSpPr/>
          <p:nvPr/>
        </p:nvSpPr>
        <p:spPr>
          <a:xfrm>
            <a:off x="8180784" y="6317704"/>
            <a:ext cx="432048" cy="432048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178423" y="228600"/>
            <a:ext cx="6508377" cy="1143000"/>
          </a:xfrm>
        </p:spPr>
        <p:txBody>
          <a:bodyPr/>
          <a:lstStyle/>
          <a:p>
            <a:pPr marL="725488" indent="-725488">
              <a:tabLst>
                <a:tab pos="635000" algn="l"/>
              </a:tabLst>
            </a:pPr>
            <a:r>
              <a:rPr lang="es-ES_tradnl" b="1" dirty="0" smtClean="0">
                <a:solidFill>
                  <a:srgbClr val="A9160B"/>
                </a:solidFill>
              </a:rPr>
              <a:t>Regla de Orden</a:t>
            </a:r>
            <a:endParaRPr lang="es-ES_tradnl" b="1" dirty="0">
              <a:solidFill>
                <a:srgbClr val="A9160B"/>
              </a:solidFill>
            </a:endParaRPr>
          </a:p>
        </p:txBody>
      </p:sp>
      <p:sp>
        <p:nvSpPr>
          <p:cNvPr id="10" name="4 Marcador de contenido"/>
          <p:cNvSpPr>
            <a:spLocks noGrp="1"/>
          </p:cNvSpPr>
          <p:nvPr>
            <p:ph idx="1"/>
          </p:nvPr>
        </p:nvSpPr>
        <p:spPr>
          <a:xfrm>
            <a:off x="2428860" y="2209800"/>
            <a:ext cx="6257940" cy="3916363"/>
          </a:xfrm>
        </p:spPr>
        <p:txBody>
          <a:bodyPr anchor="ctr">
            <a:norm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s-ES_tradnl" sz="2800" dirty="0" smtClean="0">
                <a:solidFill>
                  <a:srgbClr val="A9160B"/>
                </a:solidFill>
              </a:rPr>
              <a:t>Fijar en la Constitución una </a:t>
            </a:r>
            <a:r>
              <a:rPr lang="es-ES_tradnl" sz="2800" b="1" dirty="0" smtClean="0">
                <a:solidFill>
                  <a:srgbClr val="A9160B"/>
                </a:solidFill>
              </a:rPr>
              <a:t>Regla de Orden de la Seguridad Social</a:t>
            </a:r>
            <a:r>
              <a:rPr lang="es-ES_tradnl" sz="2800" dirty="0" smtClean="0">
                <a:solidFill>
                  <a:srgbClr val="A9160B"/>
                </a:solidFill>
              </a:rPr>
              <a:t>:</a:t>
            </a:r>
          </a:p>
          <a:p>
            <a:pPr marL="228600" lvl="1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s-ES_tradnl" sz="2800" i="1" dirty="0" smtClean="0">
                <a:solidFill>
                  <a:srgbClr val="A916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Recursos fiscales generales sólo son  para fines generales</a:t>
            </a:r>
            <a:endParaRPr lang="es-MX" sz="2800" i="1" dirty="0">
              <a:solidFill>
                <a:srgbClr val="A9160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31 Marcador de posición de imagen" descr="aumento-salario1-258x300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9310" t="18120" r="29310"/>
          <a:stretch>
            <a:fillRect/>
          </a:stretch>
        </p:blipFill>
        <p:spPr>
          <a:xfrm>
            <a:off x="269875" y="2232212"/>
            <a:ext cx="1645920" cy="378758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2178423" y="476672"/>
            <a:ext cx="6508377" cy="1143000"/>
          </a:xfrm>
        </p:spPr>
        <p:txBody>
          <a:bodyPr/>
          <a:lstStyle/>
          <a:p>
            <a:r>
              <a:rPr lang="es-MX" b="1" dirty="0" smtClean="0"/>
              <a:t>Regla de Orden</a:t>
            </a:r>
            <a:endParaRPr lang="es-MX" b="1" dirty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>
          <a:xfrm>
            <a:off x="611561" y="2209800"/>
            <a:ext cx="8075240" cy="3916363"/>
          </a:xfrm>
        </p:spPr>
        <p:txBody>
          <a:bodyPr>
            <a:normAutofit/>
          </a:bodyPr>
          <a:lstStyle/>
          <a:p>
            <a:r>
              <a:rPr lang="es-ES_tradnl" sz="1800" dirty="0" smtClean="0">
                <a:solidFill>
                  <a:schemeClr val="tx1"/>
                </a:solidFill>
              </a:rPr>
              <a:t>Artículo 5º de la Constitución: </a:t>
            </a:r>
          </a:p>
          <a:p>
            <a:pPr>
              <a:buNone/>
            </a:pPr>
            <a:r>
              <a:rPr lang="es-ES_tradnl" sz="1800" dirty="0" smtClean="0">
                <a:solidFill>
                  <a:schemeClr val="tx1"/>
                </a:solidFill>
              </a:rPr>
              <a:t>	Establecer una </a:t>
            </a:r>
            <a:r>
              <a:rPr lang="es-MX" sz="1800" dirty="0" smtClean="0">
                <a:solidFill>
                  <a:schemeClr val="tx1"/>
                </a:solidFill>
              </a:rPr>
              <a:t>disposición para </a:t>
            </a:r>
            <a:r>
              <a:rPr lang="es-MX" sz="1800" b="1" dirty="0">
                <a:solidFill>
                  <a:schemeClr val="tx1"/>
                </a:solidFill>
              </a:rPr>
              <a:t>impedir el uso de recursos fiscales generales en el financiamiento de obligaciones laborales y pensionarias</a:t>
            </a:r>
            <a:r>
              <a:rPr lang="es-MX" sz="1800" b="1" dirty="0" smtClean="0">
                <a:solidFill>
                  <a:schemeClr val="tx1"/>
                </a:solidFill>
              </a:rPr>
              <a:t> particulares</a:t>
            </a:r>
            <a:r>
              <a:rPr lang="es-MX" sz="1800" dirty="0" smtClean="0">
                <a:solidFill>
                  <a:schemeClr val="tx1"/>
                </a:solidFill>
              </a:rPr>
              <a:t>. </a:t>
            </a:r>
          </a:p>
          <a:p>
            <a:r>
              <a:rPr lang="es-MX" sz="1800" dirty="0" smtClean="0">
                <a:solidFill>
                  <a:schemeClr val="tx1"/>
                </a:solidFill>
              </a:rPr>
              <a:t>Ley reglamentaria:</a:t>
            </a:r>
          </a:p>
          <a:p>
            <a:pPr>
              <a:buNone/>
            </a:pPr>
            <a:r>
              <a:rPr lang="es-MX" sz="1800" dirty="0" smtClean="0">
                <a:solidFill>
                  <a:schemeClr val="tx1"/>
                </a:solidFill>
              </a:rPr>
              <a:t>	Fijar </a:t>
            </a:r>
            <a:r>
              <a:rPr lang="es-MX" sz="1800" b="1" dirty="0" smtClean="0">
                <a:solidFill>
                  <a:schemeClr val="tx1"/>
                </a:solidFill>
              </a:rPr>
              <a:t>límites presupuestales a compromisos laborales y pensionarios </a:t>
            </a:r>
            <a:r>
              <a:rPr lang="es-MX" sz="1800" dirty="0" smtClean="0">
                <a:solidFill>
                  <a:schemeClr val="tx1"/>
                </a:solidFill>
              </a:rPr>
              <a:t>en las entidades y dependencias receptoras de recursos fiscales. </a:t>
            </a:r>
          </a:p>
          <a:p>
            <a:pPr>
              <a:buNone/>
            </a:pPr>
            <a:r>
              <a:rPr lang="es-MX" sz="1800" dirty="0" smtClean="0">
                <a:solidFill>
                  <a:schemeClr val="tx1"/>
                </a:solidFill>
              </a:rPr>
              <a:t>	Esta Regla genera: </a:t>
            </a:r>
            <a:r>
              <a:rPr lang="es-MX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legalidad, justicia, transparencia, equidad, corrige incentivos y generaliza beneficios en función de las capacidades fiscales del Estado</a:t>
            </a:r>
            <a:endParaRPr lang="es-ES_tradnl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8 Flecha izquierda">
            <a:hlinkClick r:id="rId3" action="ppaction://hlinksldjump"/>
          </p:cNvPr>
          <p:cNvSpPr/>
          <p:nvPr/>
        </p:nvSpPr>
        <p:spPr>
          <a:xfrm>
            <a:off x="8028384" y="6165304"/>
            <a:ext cx="432048" cy="432048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178423" y="476672"/>
            <a:ext cx="6508377" cy="1143000"/>
          </a:xfrm>
        </p:spPr>
        <p:txBody>
          <a:bodyPr/>
          <a:lstStyle/>
          <a:p>
            <a:pPr lvl="0">
              <a:tabLst>
                <a:tab pos="635000" algn="l"/>
              </a:tabLst>
            </a:pPr>
            <a:r>
              <a:rPr lang="es-ES_tradnl" b="1" dirty="0" smtClean="0"/>
              <a:t/>
            </a:r>
            <a:br>
              <a:rPr lang="es-ES_tradnl" b="1" dirty="0" smtClean="0"/>
            </a:br>
            <a:r>
              <a:rPr lang="es-ES_tradnl" b="1" dirty="0" smtClean="0"/>
              <a:t>Etapa de Transición</a:t>
            </a:r>
            <a:endParaRPr lang="es-ES_tradnl" b="1" dirty="0"/>
          </a:p>
        </p:txBody>
      </p:sp>
      <p:sp>
        <p:nvSpPr>
          <p:cNvPr id="10" name="4 Marcador de contenido"/>
          <p:cNvSpPr>
            <a:spLocks noGrp="1"/>
          </p:cNvSpPr>
          <p:nvPr>
            <p:ph idx="1"/>
          </p:nvPr>
        </p:nvSpPr>
        <p:spPr>
          <a:xfrm>
            <a:off x="2123728" y="2209800"/>
            <a:ext cx="6948264" cy="4392706"/>
          </a:xfrm>
        </p:spPr>
        <p:txBody>
          <a:bodyPr anchor="ctr">
            <a:normAutofit/>
          </a:bodyPr>
          <a:lstStyle/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es-ES_tradnl" sz="2800" dirty="0" smtClean="0">
                <a:solidFill>
                  <a:srgbClr val="A9160B"/>
                </a:solidFill>
              </a:rPr>
              <a:t>Promover auto-reformas pensionarias:</a:t>
            </a:r>
          </a:p>
          <a:p>
            <a:pPr marL="355600" indent="-355600">
              <a:spcBef>
                <a:spcPts val="0"/>
              </a:spcBef>
              <a:spcAft>
                <a:spcPts val="1000"/>
              </a:spcAft>
            </a:pPr>
            <a:r>
              <a:rPr lang="es-ES_tradnl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Máximo 5 años</a:t>
            </a:r>
            <a:r>
              <a:rPr lang="es-ES_tradnl" sz="2200" dirty="0" smtClean="0">
                <a:solidFill>
                  <a:schemeClr val="tx1"/>
                </a:solidFill>
              </a:rPr>
              <a:t>:  </a:t>
            </a:r>
            <a:r>
              <a:rPr lang="es-ES_tradnl" sz="2200" b="1" dirty="0" smtClean="0">
                <a:solidFill>
                  <a:srgbClr val="A9160B"/>
                </a:solidFill>
              </a:rPr>
              <a:t>2017 </a:t>
            </a:r>
            <a:r>
              <a:rPr lang="es-ES_tradnl" sz="2200" dirty="0" smtClean="0">
                <a:solidFill>
                  <a:srgbClr val="A9160B"/>
                </a:solidFill>
              </a:rPr>
              <a:t>	</a:t>
            </a:r>
          </a:p>
          <a:p>
            <a:pPr marL="355600" indent="-355600">
              <a:spcBef>
                <a:spcPts val="0"/>
              </a:spcBef>
              <a:spcAft>
                <a:spcPts val="1000"/>
              </a:spcAft>
              <a:buNone/>
            </a:pPr>
            <a:r>
              <a:rPr lang="es-ES_tradnl" sz="2200" dirty="0" smtClean="0">
                <a:solidFill>
                  <a:srgbClr val="A9160B"/>
                </a:solidFill>
              </a:rPr>
              <a:t>	</a:t>
            </a:r>
            <a:r>
              <a:rPr lang="es-ES_tradnl" sz="2200" dirty="0" smtClean="0">
                <a:solidFill>
                  <a:schemeClr val="tx1"/>
                </a:solidFill>
              </a:rPr>
              <a:t>Administración Pública Federal, órganos autónomos y los Poderes Legislativo y Judicial. </a:t>
            </a:r>
          </a:p>
          <a:p>
            <a:pPr marL="355600" indent="-355600">
              <a:spcBef>
                <a:spcPts val="1200"/>
              </a:spcBef>
              <a:spcAft>
                <a:spcPts val="1000"/>
              </a:spcAft>
            </a:pPr>
            <a:r>
              <a:rPr lang="es-ES_tradnl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Máximo 8 años</a:t>
            </a:r>
            <a:r>
              <a:rPr lang="es-ES_tradnl" sz="2200" dirty="0" smtClean="0">
                <a:solidFill>
                  <a:schemeClr val="tx1"/>
                </a:solidFill>
              </a:rPr>
              <a:t>:  </a:t>
            </a:r>
            <a:r>
              <a:rPr lang="es-ES_tradnl" sz="2200" b="1" dirty="0" smtClean="0">
                <a:solidFill>
                  <a:srgbClr val="A9160B"/>
                </a:solidFill>
              </a:rPr>
              <a:t>2020</a:t>
            </a:r>
          </a:p>
          <a:p>
            <a:pPr marL="355600" indent="-355600">
              <a:spcBef>
                <a:spcPts val="0"/>
              </a:spcBef>
              <a:spcAft>
                <a:spcPts val="1000"/>
              </a:spcAft>
              <a:buNone/>
            </a:pPr>
            <a:r>
              <a:rPr lang="es-ES_tradnl" sz="2200" dirty="0" smtClean="0">
                <a:solidFill>
                  <a:srgbClr val="A9160B"/>
                </a:solidFill>
              </a:rPr>
              <a:t>	</a:t>
            </a:r>
            <a:r>
              <a:rPr lang="es-ES_tradnl" sz="2200" dirty="0" smtClean="0">
                <a:solidFill>
                  <a:schemeClr val="tx1"/>
                </a:solidFill>
              </a:rPr>
              <a:t>Sistemas pensionarios estatales, municipales, universidades públicas y paraestatales estados.</a:t>
            </a:r>
            <a:endParaRPr lang="es-ES_tradnl" sz="2200" b="1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endParaRPr lang="es-ES_tradnl" sz="2800" dirty="0" smtClean="0">
              <a:solidFill>
                <a:srgbClr val="A9160B"/>
              </a:solidFill>
            </a:endParaRPr>
          </a:p>
        </p:txBody>
      </p:sp>
      <p:pic>
        <p:nvPicPr>
          <p:cNvPr id="11" name="6 Marcador de posición de imagen" descr="como-prepararte-para-la-jubilacion.jpg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35765" r="35765"/>
          <a:stretch>
            <a:fillRect/>
          </a:stretch>
        </p:blipFill>
        <p:spPr>
          <a:xfrm>
            <a:off x="269875" y="1976718"/>
            <a:ext cx="1645920" cy="4625788"/>
          </a:xfrm>
        </p:spPr>
      </p:pic>
      <p:sp>
        <p:nvSpPr>
          <p:cNvPr id="7" name="6 Flecha izquierda">
            <a:hlinkClick r:id="rId4" action="ppaction://hlinksldjump"/>
          </p:cNvPr>
          <p:cNvSpPr/>
          <p:nvPr/>
        </p:nvSpPr>
        <p:spPr>
          <a:xfrm>
            <a:off x="8028384" y="6165304"/>
            <a:ext cx="432048" cy="432048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178423" y="838200"/>
            <a:ext cx="6508377" cy="1143000"/>
          </a:xfrm>
        </p:spPr>
        <p:txBody>
          <a:bodyPr/>
          <a:lstStyle/>
          <a:p>
            <a:pPr>
              <a:tabLst>
                <a:tab pos="635000" algn="l"/>
              </a:tabLst>
            </a:pPr>
            <a:r>
              <a:rPr lang="es-ES_tradnl" b="1" dirty="0" smtClean="0"/>
              <a:t>Fondos nacionales de apoyo</a:t>
            </a:r>
            <a:endParaRPr lang="es-ES_tradnl" b="1" dirty="0"/>
          </a:p>
        </p:txBody>
      </p:sp>
      <p:sp>
        <p:nvSpPr>
          <p:cNvPr id="7" name="Marcador de contenido 6"/>
          <p:cNvSpPr>
            <a:spLocks noGrp="1"/>
          </p:cNvSpPr>
          <p:nvPr>
            <p:ph idx="1"/>
          </p:nvPr>
        </p:nvSpPr>
        <p:spPr>
          <a:xfrm>
            <a:off x="2267744" y="3200400"/>
            <a:ext cx="6419056" cy="1828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_tradnl" sz="28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Soporte financiero para que las entidades e instituciones </a:t>
            </a:r>
            <a:br>
              <a:rPr lang="es-ES_tradnl" sz="28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es-ES_tradnl" sz="2800" u="sng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auto-reformen</a:t>
            </a:r>
            <a:r>
              <a:rPr lang="es-ES_tradnl" sz="28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sus planes de pensiones</a:t>
            </a:r>
          </a:p>
        </p:txBody>
      </p:sp>
      <p:pic>
        <p:nvPicPr>
          <p:cNvPr id="11" name="Imagen 10" descr="shutterstock_8904862.jpg"/>
          <p:cNvPicPr>
            <a:picLocks noChangeAspect="1"/>
          </p:cNvPicPr>
          <p:nvPr/>
        </p:nvPicPr>
        <p:blipFill>
          <a:blip r:embed="rId3"/>
          <a:srcRect t="22634" b="10732"/>
          <a:stretch>
            <a:fillRect/>
          </a:stretch>
        </p:blipFill>
        <p:spPr>
          <a:xfrm rot="16200000">
            <a:off x="-1153726" y="3466620"/>
            <a:ext cx="4467945" cy="164950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arcador de contenido 2"/>
          <p:cNvSpPr>
            <a:spLocks noGrp="1"/>
          </p:cNvSpPr>
          <p:nvPr>
            <p:ph idx="1"/>
          </p:nvPr>
        </p:nvSpPr>
        <p:spPr>
          <a:xfrm>
            <a:off x="457200" y="2185990"/>
            <a:ext cx="8305800" cy="4243406"/>
          </a:xfrm>
        </p:spPr>
        <p:txBody>
          <a:bodyPr>
            <a:noAutofit/>
          </a:bodyPr>
          <a:lstStyle/>
          <a:p>
            <a:pPr marL="268288" lvl="2" indent="-268288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</a:pPr>
            <a:r>
              <a:rPr lang="es-ES_tradnl" sz="2200" b="1" dirty="0" smtClean="0">
                <a:solidFill>
                  <a:srgbClr val="000000"/>
                </a:solidFill>
              </a:rPr>
              <a:t>Mecanismo de Financiación de la Transición Pensionaria</a:t>
            </a:r>
            <a:r>
              <a:rPr lang="es-ES_tradnl" sz="2200" dirty="0" smtClean="0">
                <a:solidFill>
                  <a:srgbClr val="000000"/>
                </a:solidFill>
              </a:rPr>
              <a:t>, </a:t>
            </a:r>
          </a:p>
          <a:p>
            <a:pPr marL="268288" lvl="2" indent="-268288">
              <a:spcBef>
                <a:spcPts val="0"/>
              </a:spcBef>
              <a:spcAft>
                <a:spcPts val="1800"/>
              </a:spcAft>
              <a:buNone/>
            </a:pPr>
            <a:r>
              <a:rPr lang="es-ES_tradnl" dirty="0" smtClean="0">
                <a:solidFill>
                  <a:srgbClr val="000000"/>
                </a:solidFill>
              </a:rPr>
              <a:t>	Permitirá que el Gobierno Federal respalde con emisiones de deuda pública, el costo de las transiciones financieras o los instrumentos de reforma hacia los nuevos esquemas ya fondeados.</a:t>
            </a:r>
          </a:p>
          <a:p>
            <a:pPr marL="268288" lvl="2" indent="-268288">
              <a:spcBef>
                <a:spcPts val="0"/>
              </a:spcBef>
              <a:spcAft>
                <a:spcPts val="1800"/>
              </a:spcAft>
              <a:buNone/>
            </a:pPr>
            <a:r>
              <a:rPr lang="es-ES_tradnl" dirty="0" smtClean="0">
                <a:solidFill>
                  <a:srgbClr val="000000"/>
                </a:solidFill>
              </a:rPr>
              <a:t>	Puede requerir régimen especial transitorio en la Ley General de Deuda Pública</a:t>
            </a:r>
          </a:p>
          <a:p>
            <a:pPr marL="268288" lvl="2" indent="-268288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</a:pPr>
            <a:r>
              <a:rPr lang="es-ES_tradnl" sz="2200" b="1" dirty="0" smtClean="0">
                <a:solidFill>
                  <a:srgbClr val="000000"/>
                </a:solidFill>
              </a:rPr>
              <a:t>Fondo de </a:t>
            </a:r>
            <a:r>
              <a:rPr lang="es-ES_tradnl" sz="2200" b="1" i="1" dirty="0" smtClean="0">
                <a:solidFill>
                  <a:srgbClr val="000000"/>
                </a:solidFill>
              </a:rPr>
              <a:t>última instancia</a:t>
            </a:r>
            <a:r>
              <a:rPr lang="es-ES_tradnl" sz="2200" b="1" dirty="0" smtClean="0">
                <a:solidFill>
                  <a:srgbClr val="000000"/>
                </a:solidFill>
              </a:rPr>
              <a:t> a cargo del Gobierno Federal</a:t>
            </a:r>
          </a:p>
          <a:p>
            <a:pPr marL="268288" lvl="2" indent="-268288">
              <a:spcBef>
                <a:spcPts val="0"/>
              </a:spcBef>
              <a:spcAft>
                <a:spcPts val="1800"/>
              </a:spcAft>
              <a:buNone/>
            </a:pPr>
            <a:r>
              <a:rPr lang="es-ES_tradnl" dirty="0" smtClean="0">
                <a:solidFill>
                  <a:srgbClr val="000000"/>
                </a:solidFill>
              </a:rPr>
              <a:t>	Permitirá hacer frente a las contingencias legales posteriores a la entrada en vigor de la Regla de Orden de la Seguridad Social. </a:t>
            </a:r>
          </a:p>
          <a:p>
            <a:pPr marL="268288" lvl="2" indent="-268288">
              <a:spcBef>
                <a:spcPts val="0"/>
              </a:spcBef>
              <a:spcAft>
                <a:spcPts val="1800"/>
              </a:spcAft>
              <a:buNone/>
            </a:pPr>
            <a:r>
              <a:rPr lang="es-ES_tradnl" dirty="0" smtClean="0">
                <a:solidFill>
                  <a:srgbClr val="000000"/>
                </a:solidFill>
              </a:rPr>
              <a:t>	Apoyo condicionado al cumplimiento de las obligaciones legales por parte de la entidad pública de la que se trate.</a:t>
            </a:r>
            <a:endParaRPr lang="es-ES_tradnl" b="1" dirty="0" smtClean="0">
              <a:solidFill>
                <a:srgbClr val="000000"/>
              </a:solidFill>
            </a:endParaRPr>
          </a:p>
          <a:p>
            <a:pPr marL="730250" lvl="2" indent="-273050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</a:pPr>
            <a:endParaRPr lang="es-ES_tradnl" b="1" dirty="0" smtClean="0">
              <a:solidFill>
                <a:srgbClr val="000000"/>
              </a:solidFill>
            </a:endParaRPr>
          </a:p>
          <a:p>
            <a:pPr marL="730250" lvl="2" indent="-273050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</a:pPr>
            <a:endParaRPr lang="es-ES_tradnl" dirty="0" smtClean="0">
              <a:solidFill>
                <a:srgbClr val="000000"/>
              </a:solidFill>
            </a:endParaRPr>
          </a:p>
        </p:txBody>
      </p:sp>
      <p:sp>
        <p:nvSpPr>
          <p:cNvPr id="14" name="Título 5"/>
          <p:cNvSpPr>
            <a:spLocks noGrp="1"/>
          </p:cNvSpPr>
          <p:nvPr>
            <p:ph type="title"/>
          </p:nvPr>
        </p:nvSpPr>
        <p:spPr>
          <a:xfrm>
            <a:off x="2178423" y="764704"/>
            <a:ext cx="6508377" cy="1143000"/>
          </a:xfrm>
        </p:spPr>
        <p:txBody>
          <a:bodyPr/>
          <a:lstStyle/>
          <a:p>
            <a:pPr>
              <a:tabLst>
                <a:tab pos="635000" algn="l"/>
              </a:tabLst>
            </a:pPr>
            <a:r>
              <a:rPr lang="es-ES_tradnl" b="1" dirty="0" smtClean="0"/>
              <a:t>Fondos nacionales de apoyo</a:t>
            </a:r>
            <a:endParaRPr lang="es-ES_tradnl" b="1" dirty="0"/>
          </a:p>
        </p:txBody>
      </p:sp>
      <p:sp>
        <p:nvSpPr>
          <p:cNvPr id="5" name="4 Flecha izquierda">
            <a:hlinkClick r:id="rId3" action="ppaction://hlinksldjump"/>
          </p:cNvPr>
          <p:cNvSpPr/>
          <p:nvPr/>
        </p:nvSpPr>
        <p:spPr>
          <a:xfrm>
            <a:off x="8460432" y="6309320"/>
            <a:ext cx="432048" cy="432048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b="1" dirty="0" smtClean="0"/>
              <a:t/>
            </a:r>
            <a:br>
              <a:rPr lang="es-ES_tradnl" b="1" dirty="0" smtClean="0"/>
            </a:br>
            <a:r>
              <a:rPr lang="es-ES_tradnl" b="1" dirty="0" smtClean="0"/>
              <a:t>Organismo Autónomo Supervisor</a:t>
            </a:r>
            <a:endParaRPr lang="es-ES_tradnl" b="1" dirty="0"/>
          </a:p>
        </p:txBody>
      </p:sp>
      <p:sp>
        <p:nvSpPr>
          <p:cNvPr id="7" name="Marcador de contenido 6"/>
          <p:cNvSpPr>
            <a:spLocks noGrp="1"/>
          </p:cNvSpPr>
          <p:nvPr>
            <p:ph idx="1"/>
          </p:nvPr>
        </p:nvSpPr>
        <p:spPr>
          <a:xfrm>
            <a:off x="2195736" y="2852936"/>
            <a:ext cx="6248400" cy="304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_tradnl" sz="2800" b="1" dirty="0" smtClean="0">
                <a:solidFill>
                  <a:schemeClr val="accent1"/>
                </a:solidFill>
                <a:ea typeface="+mj-ea"/>
                <a:cs typeface="+mj-cs"/>
              </a:rPr>
              <a:t>El problema de las pensiones hoy en día no tiene dueño.</a:t>
            </a:r>
          </a:p>
          <a:p>
            <a:pPr marL="0" indent="0">
              <a:buNone/>
            </a:pPr>
            <a:r>
              <a:rPr lang="es-ES_tradnl" sz="2800" dirty="0" smtClean="0">
                <a:solidFill>
                  <a:schemeClr val="accent1"/>
                </a:solidFill>
                <a:ea typeface="+mj-ea"/>
                <a:cs typeface="+mj-cs"/>
              </a:rPr>
              <a:t>Se requiere un agente institucional que tutele derechos y supervise la solvencia de Sistemas de Salud y Pensiones.</a:t>
            </a:r>
          </a:p>
        </p:txBody>
      </p:sp>
      <p:pic>
        <p:nvPicPr>
          <p:cNvPr id="12" name="Imagen 11" descr="garantesol_1.jpg"/>
          <p:cNvPicPr>
            <a:picLocks noChangeAspect="1"/>
          </p:cNvPicPr>
          <p:nvPr/>
        </p:nvPicPr>
        <p:blipFill>
          <a:blip r:embed="rId3"/>
          <a:srcRect l="25129" r="21987"/>
          <a:stretch>
            <a:fillRect/>
          </a:stretch>
        </p:blipFill>
        <p:spPr>
          <a:xfrm>
            <a:off x="255494" y="2387600"/>
            <a:ext cx="1649506" cy="3251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178423" y="620688"/>
            <a:ext cx="6508377" cy="1143000"/>
          </a:xfrm>
        </p:spPr>
        <p:txBody>
          <a:bodyPr/>
          <a:lstStyle/>
          <a:p>
            <a:pPr>
              <a:tabLst>
                <a:tab pos="0" algn="l"/>
              </a:tabLst>
            </a:pPr>
            <a:r>
              <a:rPr lang="es-ES_tradnl" b="1" dirty="0" smtClean="0"/>
              <a:t>Organismo Autónomo Supervisor</a:t>
            </a:r>
            <a:endParaRPr lang="es-ES_tradnl" b="1" dirty="0"/>
          </a:p>
        </p:txBody>
      </p:sp>
      <p:sp>
        <p:nvSpPr>
          <p:cNvPr id="9" name="Marcador de contenido 2"/>
          <p:cNvSpPr>
            <a:spLocks noGrp="1"/>
          </p:cNvSpPr>
          <p:nvPr>
            <p:ph idx="1"/>
          </p:nvPr>
        </p:nvSpPr>
        <p:spPr>
          <a:xfrm>
            <a:off x="2915816" y="2249483"/>
            <a:ext cx="6048672" cy="3339757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  <a:spcBef>
                <a:spcPts val="0"/>
              </a:spcBef>
              <a:spcAft>
                <a:spcPts val="1800"/>
              </a:spcAft>
            </a:pPr>
            <a:r>
              <a:rPr lang="es-MX" sz="1800" dirty="0" smtClean="0">
                <a:solidFill>
                  <a:schemeClr val="tx1"/>
                </a:solidFill>
              </a:rPr>
              <a:t>Analizar </a:t>
            </a:r>
            <a:r>
              <a:rPr lang="es-MX" sz="1800" dirty="0">
                <a:solidFill>
                  <a:schemeClr val="tx1"/>
                </a:solidFill>
              </a:rPr>
              <a:t>permanentemente el equilibrio y sustentabilidad </a:t>
            </a:r>
            <a:r>
              <a:rPr lang="es-MX" sz="1800" dirty="0" smtClean="0">
                <a:solidFill>
                  <a:schemeClr val="tx1"/>
                </a:solidFill>
              </a:rPr>
              <a:t>del sistemas nacionales </a:t>
            </a:r>
            <a:r>
              <a:rPr lang="es-MX" sz="1800" dirty="0">
                <a:solidFill>
                  <a:schemeClr val="tx1"/>
                </a:solidFill>
              </a:rPr>
              <a:t>y </a:t>
            </a:r>
            <a:r>
              <a:rPr lang="es-MX" sz="1800" dirty="0" smtClean="0">
                <a:solidFill>
                  <a:schemeClr val="tx1"/>
                </a:solidFill>
              </a:rPr>
              <a:t>particulares</a:t>
            </a:r>
            <a:r>
              <a:rPr lang="es-MX" sz="1800" dirty="0">
                <a:solidFill>
                  <a:schemeClr val="tx1"/>
                </a:solidFill>
              </a:rPr>
              <a:t>.</a:t>
            </a:r>
            <a:endParaRPr lang="es-ES_tradnl" sz="1800" dirty="0" smtClean="0">
              <a:solidFill>
                <a:schemeClr val="tx1"/>
              </a:solidFill>
            </a:endParaRP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1800"/>
              </a:spcAft>
            </a:pPr>
            <a:r>
              <a:rPr lang="es-MX" sz="1800" b="1" dirty="0" smtClean="0">
                <a:solidFill>
                  <a:schemeClr val="tx1"/>
                </a:solidFill>
              </a:rPr>
              <a:t>Recomendar</a:t>
            </a:r>
            <a:r>
              <a:rPr lang="es-MX" sz="1800" dirty="0" smtClean="0">
                <a:solidFill>
                  <a:schemeClr val="tx1"/>
                </a:solidFill>
              </a:rPr>
              <a:t> con carácter vinculante</a:t>
            </a:r>
            <a:r>
              <a:rPr lang="es-MX" sz="1800" b="1" dirty="0" smtClean="0">
                <a:solidFill>
                  <a:schemeClr val="tx1"/>
                </a:solidFill>
              </a:rPr>
              <a:t>*</a:t>
            </a:r>
            <a:r>
              <a:rPr lang="es-MX" sz="1800" dirty="0" smtClean="0">
                <a:solidFill>
                  <a:schemeClr val="tx1"/>
                </a:solidFill>
              </a:rPr>
              <a:t> </a:t>
            </a:r>
            <a:r>
              <a:rPr lang="es-MX" sz="1800" b="1" dirty="0" smtClean="0">
                <a:solidFill>
                  <a:schemeClr val="tx1"/>
                </a:solidFill>
              </a:rPr>
              <a:t>las reformas de cualquier sistema pensionario o de salud que se considere insolvente,</a:t>
            </a:r>
            <a:r>
              <a:rPr lang="es-MX" sz="1800" dirty="0" smtClean="0">
                <a:solidFill>
                  <a:schemeClr val="tx1"/>
                </a:solidFill>
              </a:rPr>
              <a:t> que genere distorsiones o costos adicionales para el Estado.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1800"/>
              </a:spcAft>
            </a:pPr>
            <a:r>
              <a:rPr lang="es-MX" sz="1800" i="1" dirty="0" smtClean="0">
                <a:solidFill>
                  <a:schemeClr val="tx1"/>
                </a:solidFill>
              </a:rPr>
              <a:t>Primer mandato</a:t>
            </a:r>
            <a:r>
              <a:rPr lang="es-MX" sz="1800" dirty="0" smtClean="0">
                <a:solidFill>
                  <a:schemeClr val="tx1"/>
                </a:solidFill>
              </a:rPr>
              <a:t>: Estimular y supervisar el cumplimiento de las reformas pensionarias requeridas en la transición de 8 años. </a:t>
            </a:r>
            <a:endParaRPr lang="es-ES_tradnl" sz="1800" dirty="0">
              <a:solidFill>
                <a:schemeClr val="tx1"/>
              </a:solidFill>
            </a:endParaRPr>
          </a:p>
        </p:txBody>
      </p:sp>
      <p:grpSp>
        <p:nvGrpSpPr>
          <p:cNvPr id="2" name="11 Grupo"/>
          <p:cNvGrpSpPr/>
          <p:nvPr/>
        </p:nvGrpSpPr>
        <p:grpSpPr>
          <a:xfrm>
            <a:off x="63911" y="2132856"/>
            <a:ext cx="2686041" cy="2063354"/>
            <a:chOff x="457199" y="2838456"/>
            <a:chExt cx="2686041" cy="2063354"/>
          </a:xfrm>
        </p:grpSpPr>
        <p:sp>
          <p:nvSpPr>
            <p:cNvPr id="11" name="Marcador de contenido 2"/>
            <p:cNvSpPr txBox="1">
              <a:spLocks/>
            </p:cNvSpPr>
            <p:nvPr/>
          </p:nvSpPr>
          <p:spPr>
            <a:xfrm>
              <a:off x="457199" y="2838456"/>
              <a:ext cx="2686041" cy="201930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/>
            <a:p>
              <a:pPr marR="0" lvl="0" algn="r" defTabSz="914400" rtl="0" eaLnBrk="1" fontAlgn="auto" latinLnBrk="0" hangingPunct="1">
                <a:lnSpc>
                  <a:spcPct val="100000"/>
                </a:lnSpc>
                <a:spcAft>
                  <a:spcPts val="600"/>
                </a:spcAft>
                <a:buClr>
                  <a:schemeClr val="accent1"/>
                </a:buClr>
                <a:buSzPct val="100000"/>
                <a:tabLst/>
                <a:defRPr/>
              </a:pPr>
              <a:r>
                <a:rPr kumimoji="0" lang="es-MX" sz="14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Creación </a:t>
              </a:r>
              <a:r>
                <a:rPr kumimoji="0" lang="es-MX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de</a:t>
              </a:r>
            </a:p>
            <a:p>
              <a:pPr algn="r" defTabSz="914400">
                <a:spcAft>
                  <a:spcPts val="600"/>
                </a:spcAft>
                <a:buClr>
                  <a:schemeClr val="accent1"/>
                </a:buClr>
                <a:buSzPct val="100000"/>
              </a:pPr>
              <a:r>
                <a:rPr lang="es-MX" b="1" cap="small" spc="200" dirty="0" smtClean="0"/>
                <a:t>GARANTESOL</a:t>
              </a:r>
              <a:endParaRPr lang="es-ES_tradnl" spc="200" dirty="0" smtClean="0"/>
            </a:p>
            <a:p>
              <a:pPr marR="0" lvl="0" algn="r" defTabSz="914400" rtl="0" eaLnBrk="1" fontAlgn="auto" latinLnBrk="0" hangingPunct="1">
                <a:lnSpc>
                  <a:spcPct val="100000"/>
                </a:lnSpc>
                <a:spcAft>
                  <a:spcPts val="600"/>
                </a:spcAft>
                <a:buClr>
                  <a:schemeClr val="accent1"/>
                </a:buClr>
                <a:buSzPct val="100000"/>
                <a:tabLst/>
                <a:defRPr/>
              </a:pPr>
              <a:r>
                <a:rPr kumimoji="0" lang="es-MX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Consejo de Garantía de la Seguridad Social</a:t>
              </a:r>
            </a:p>
          </p:txBody>
        </p:sp>
        <p:sp>
          <p:nvSpPr>
            <p:cNvPr id="13" name="5 Rectángulo"/>
            <p:cNvSpPr/>
            <p:nvPr/>
          </p:nvSpPr>
          <p:spPr>
            <a:xfrm>
              <a:off x="1243017" y="4594033"/>
              <a:ext cx="18950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MX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Órgano Autónomo </a:t>
              </a:r>
              <a:endParaRPr lang="es-MX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4" name="7 Conector recto"/>
            <p:cNvCxnSpPr/>
            <p:nvPr/>
          </p:nvCxnSpPr>
          <p:spPr>
            <a:xfrm>
              <a:off x="571472" y="4572008"/>
              <a:ext cx="2428892" cy="1588"/>
            </a:xfrm>
            <a:prstGeom prst="line">
              <a:avLst/>
            </a:prstGeom>
            <a:ln w="3175">
              <a:solidFill>
                <a:schemeClr val="bg2">
                  <a:lumMod val="9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12 Rectángulo"/>
          <p:cNvSpPr/>
          <p:nvPr/>
        </p:nvSpPr>
        <p:spPr>
          <a:xfrm>
            <a:off x="304800" y="6156593"/>
            <a:ext cx="87344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lvl="0" indent="-177800" defTabSz="914400">
              <a:spcBef>
                <a:spcPts val="1800"/>
              </a:spcBef>
              <a:buClr>
                <a:srgbClr val="990000"/>
              </a:buClr>
              <a:buSzPct val="100000"/>
            </a:pPr>
            <a:r>
              <a:rPr lang="es-MX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*</a:t>
            </a:r>
            <a:r>
              <a:rPr lang="es-MX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Para Ejecutivo Federal, al Poder Judicial, a los otros órganos autónomos, a los Gobiernos Estatales, Gobierno del Distrito Federal, a los congresos locales y a los ayuntamientos.</a:t>
            </a:r>
          </a:p>
        </p:txBody>
      </p:sp>
      <p:cxnSp>
        <p:nvCxnSpPr>
          <p:cNvPr id="16" name="14 Conector recto"/>
          <p:cNvCxnSpPr/>
          <p:nvPr/>
        </p:nvCxnSpPr>
        <p:spPr>
          <a:xfrm flipH="1">
            <a:off x="2821390" y="2276525"/>
            <a:ext cx="1590" cy="3672755"/>
          </a:xfrm>
          <a:prstGeom prst="line">
            <a:avLst/>
          </a:prstGeom>
          <a:ln w="31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Flecha izquierda">
            <a:hlinkClick r:id="rId3" action="ppaction://hlinksldjump"/>
          </p:cNvPr>
          <p:cNvSpPr/>
          <p:nvPr/>
        </p:nvSpPr>
        <p:spPr>
          <a:xfrm>
            <a:off x="8676456" y="6381328"/>
            <a:ext cx="432048" cy="432048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Marcador de posición de imagen" descr="pensiones.jpg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lum bright="40000" contrast="-40000"/>
          </a:blip>
          <a:srcRect l="24411" r="24411"/>
          <a:stretch>
            <a:fillRect/>
          </a:stretch>
        </p:blipFill>
        <p:spPr/>
      </p:pic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434336" y="1036254"/>
            <a:ext cx="3566160" cy="1035424"/>
          </a:xfrm>
        </p:spPr>
        <p:txBody>
          <a:bodyPr/>
          <a:lstStyle/>
          <a:p>
            <a:r>
              <a:rPr lang="es-MX" sz="2400" dirty="0" smtClean="0">
                <a:solidFill>
                  <a:srgbClr val="A916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Contenido</a:t>
            </a:r>
            <a:endParaRPr lang="es-MX" sz="2400" dirty="0">
              <a:solidFill>
                <a:srgbClr val="A9160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type="body" sz="half" idx="2"/>
          </p:nvPr>
        </p:nvSpPr>
        <p:spPr>
          <a:xfrm>
            <a:off x="714348" y="2143116"/>
            <a:ext cx="4045910" cy="3929090"/>
          </a:xfrm>
        </p:spPr>
        <p:txBody>
          <a:bodyPr wrap="square">
            <a:noAutofit/>
          </a:bodyPr>
          <a:lstStyle/>
          <a:p>
            <a:pPr marL="268288" indent="-268288">
              <a:lnSpc>
                <a:spcPct val="200000"/>
              </a:lnSpc>
              <a:spcBef>
                <a:spcPts val="0"/>
              </a:spcBef>
              <a:buClr>
                <a:schemeClr val="bg2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800" dirty="0" smtClean="0">
                <a:solidFill>
                  <a:schemeClr val="tx1"/>
                </a:solidFill>
              </a:rPr>
              <a:t>Grandes dilemas</a:t>
            </a:r>
          </a:p>
          <a:p>
            <a:pPr marL="268288" indent="-268288">
              <a:lnSpc>
                <a:spcPct val="200000"/>
              </a:lnSpc>
              <a:spcBef>
                <a:spcPts val="0"/>
              </a:spcBef>
              <a:buClr>
                <a:schemeClr val="bg2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800" dirty="0" smtClean="0">
                <a:solidFill>
                  <a:schemeClr val="tx1"/>
                </a:solidFill>
              </a:rPr>
              <a:t>Presión estructural</a:t>
            </a:r>
          </a:p>
          <a:p>
            <a:pPr marL="268288" indent="-268288">
              <a:lnSpc>
                <a:spcPct val="200000"/>
              </a:lnSpc>
              <a:spcBef>
                <a:spcPts val="0"/>
              </a:spcBef>
              <a:buClr>
                <a:schemeClr val="bg2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800" dirty="0" smtClean="0">
                <a:solidFill>
                  <a:schemeClr val="tx1"/>
                </a:solidFill>
              </a:rPr>
              <a:t>Presión inercial</a:t>
            </a:r>
          </a:p>
          <a:p>
            <a:pPr marL="268288" indent="-268288">
              <a:lnSpc>
                <a:spcPct val="200000"/>
              </a:lnSpc>
              <a:spcBef>
                <a:spcPts val="0"/>
              </a:spcBef>
              <a:buClr>
                <a:schemeClr val="bg2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800" dirty="0" smtClean="0">
                <a:solidFill>
                  <a:schemeClr val="tx1"/>
                </a:solidFill>
              </a:rPr>
              <a:t>Propuestas </a:t>
            </a:r>
          </a:p>
          <a:p>
            <a:pPr marL="268288" indent="-268288">
              <a:lnSpc>
                <a:spcPct val="200000"/>
              </a:lnSpc>
              <a:spcBef>
                <a:spcPts val="0"/>
              </a:spcBef>
              <a:buClr>
                <a:schemeClr val="bg2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800" dirty="0" smtClean="0">
                <a:solidFill>
                  <a:schemeClr val="tx1"/>
                </a:solidFill>
              </a:rPr>
              <a:t>Balance general</a:t>
            </a:r>
            <a:endParaRPr lang="es-MX" sz="1800" dirty="0">
              <a:solidFill>
                <a:schemeClr val="tx1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>
                <a:solidFill>
                  <a:schemeClr val="bg1"/>
                </a:solidFill>
              </a:rPr>
              <a:pPr/>
              <a:t>2</a:t>
            </a:fld>
            <a:endParaRPr lang="es-ES_tradnl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178423" y="304800"/>
            <a:ext cx="6508377" cy="1143000"/>
          </a:xfrm>
        </p:spPr>
        <p:txBody>
          <a:bodyPr/>
          <a:lstStyle/>
          <a:p>
            <a:pPr marL="725488" indent="-725488">
              <a:tabLst>
                <a:tab pos="635000" algn="l"/>
              </a:tabLst>
            </a:pPr>
            <a:r>
              <a:rPr lang="es-ES_tradnl" b="1" dirty="0" smtClean="0"/>
              <a:t>Nuevos Derechos Sociales</a:t>
            </a:r>
            <a:endParaRPr lang="es-ES_tradnl" b="1" dirty="0"/>
          </a:p>
        </p:txBody>
      </p:sp>
      <p:sp>
        <p:nvSpPr>
          <p:cNvPr id="10" name="4 Marcador de contenido"/>
          <p:cNvSpPr txBox="1">
            <a:spLocks/>
          </p:cNvSpPr>
          <p:nvPr/>
        </p:nvSpPr>
        <p:spPr>
          <a:xfrm>
            <a:off x="2195736" y="2209800"/>
            <a:ext cx="6491064" cy="3916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 2" pitchFamily="18" charset="2"/>
              <a:buNone/>
              <a:tabLst/>
              <a:defRPr/>
            </a:pPr>
            <a:r>
              <a:rPr kumimoji="0" lang="es-ES_tradnl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9160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Convertir la Seguridad Social</a:t>
            </a:r>
            <a:r>
              <a:rPr kumimoji="0" lang="es-ES_tradnl" sz="2800" b="0" i="0" u="none" strike="noStrike" kern="1200" cap="none" spc="0" normalizeH="0" noProof="0" dirty="0" smtClean="0">
                <a:ln>
                  <a:noFill/>
                </a:ln>
                <a:solidFill>
                  <a:srgbClr val="A9160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ES_tradnl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9160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ligada al trabajo en </a:t>
            </a:r>
            <a:r>
              <a:rPr kumimoji="0" lang="es-ES_tradnl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9160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Seguridad Social Universal </a:t>
            </a:r>
            <a:r>
              <a:rPr kumimoji="0" lang="es-ES_tradnl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9160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ligada a derechos sociales.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 2" pitchFamily="18" charset="2"/>
              <a:buNone/>
              <a:tabLst/>
              <a:defRPr/>
            </a:pPr>
            <a:r>
              <a:rPr kumimoji="0" lang="es-ES_tradnl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A9160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s-MX" sz="2800" b="0" i="1" u="none" strike="noStrike" kern="1200" cap="none" spc="0" normalizeH="0" baseline="0" noProof="0" dirty="0">
              <a:ln>
                <a:noFill/>
              </a:ln>
              <a:solidFill>
                <a:srgbClr val="A9160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7 Marcador de posición de imagen" descr="shutterstock_86208397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3310" r="23310"/>
          <a:stretch>
            <a:fillRect/>
          </a:stretch>
        </p:blipFill>
        <p:spPr/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24 Marcador de contenido"/>
          <p:cNvSpPr>
            <a:spLocks noGrp="1"/>
          </p:cNvSpPr>
          <p:nvPr>
            <p:ph idx="1"/>
          </p:nvPr>
        </p:nvSpPr>
        <p:spPr>
          <a:xfrm>
            <a:off x="117850" y="4725144"/>
            <a:ext cx="2952327" cy="1548080"/>
          </a:xfrm>
        </p:spPr>
        <p:txBody>
          <a:bodyPr anchor="t">
            <a:normAutofit/>
          </a:bodyPr>
          <a:lstStyle/>
          <a:p>
            <a:pPr marL="0" indent="0" algn="r">
              <a:buNone/>
            </a:pPr>
            <a:r>
              <a:rPr lang="es-MX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Coberturas Laborales </a:t>
            </a:r>
            <a:endParaRPr lang="es-MX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24 Marcador de contenido"/>
          <p:cNvSpPr txBox="1">
            <a:spLocks/>
          </p:cNvSpPr>
          <p:nvPr/>
        </p:nvSpPr>
        <p:spPr>
          <a:xfrm>
            <a:off x="4896544" y="1988840"/>
            <a:ext cx="4067944" cy="23042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lvl="1">
              <a:spcAft>
                <a:spcPts val="1800"/>
              </a:spcAft>
              <a:buClr>
                <a:srgbClr val="CC0000"/>
              </a:buClr>
              <a:tabLst>
                <a:tab pos="2160588" algn="l"/>
              </a:tabLst>
            </a:pPr>
            <a:r>
              <a:rPr lang="es-ES_tradnl" dirty="0" smtClean="0"/>
              <a:t>Paquete universal con derechos </a:t>
            </a:r>
            <a:br>
              <a:rPr lang="es-ES_tradnl" dirty="0" smtClean="0"/>
            </a:br>
            <a:r>
              <a:rPr lang="es-ES_tradnl" dirty="0" smtClean="0"/>
              <a:t>y obligaciones al ciudadano</a:t>
            </a:r>
          </a:p>
          <a:p>
            <a:pPr marL="0" lvl="1">
              <a:spcAft>
                <a:spcPts val="1800"/>
              </a:spcAft>
              <a:buClr>
                <a:srgbClr val="CC0000"/>
              </a:buClr>
              <a:tabLst>
                <a:tab pos="2160588" algn="l"/>
              </a:tabLst>
            </a:pPr>
            <a:r>
              <a:rPr lang="es-ES_tradnl" dirty="0" smtClean="0"/>
              <a:t>Pensiones en función del salario</a:t>
            </a:r>
          </a:p>
          <a:p>
            <a:pPr marL="0" lvl="1">
              <a:spcAft>
                <a:spcPts val="1800"/>
              </a:spcAft>
              <a:buClr>
                <a:srgbClr val="CC0000"/>
              </a:buClr>
              <a:tabLst>
                <a:tab pos="2160588" algn="l"/>
              </a:tabLst>
            </a:pPr>
            <a:r>
              <a:rPr lang="es-ES_tradnl" dirty="0" smtClean="0"/>
              <a:t>Pensiones por viudez y orfandad</a:t>
            </a:r>
          </a:p>
          <a:p>
            <a:pPr marL="0" lvl="1">
              <a:spcAft>
                <a:spcPts val="1800"/>
              </a:spcAft>
              <a:buClr>
                <a:srgbClr val="CC0000"/>
              </a:buClr>
              <a:tabLst>
                <a:tab pos="2160588" algn="l"/>
              </a:tabLst>
            </a:pPr>
            <a:r>
              <a:rPr lang="es-ES_tradnl" dirty="0" smtClean="0"/>
              <a:t>Modelo de </a:t>
            </a:r>
            <a:r>
              <a:rPr lang="es-ES_tradnl" b="1" dirty="0" smtClean="0">
                <a:solidFill>
                  <a:srgbClr val="800000"/>
                </a:solidFill>
              </a:rPr>
              <a:t>4</a:t>
            </a:r>
            <a:r>
              <a:rPr lang="es-ES_tradnl" dirty="0" smtClean="0">
                <a:solidFill>
                  <a:srgbClr val="800000"/>
                </a:solidFill>
              </a:rPr>
              <a:t> </a:t>
            </a:r>
            <a:r>
              <a:rPr lang="es-ES_tradnl" b="1" dirty="0" smtClean="0">
                <a:solidFill>
                  <a:srgbClr val="800000"/>
                </a:solidFill>
              </a:rPr>
              <a:t>pilares pensionarios</a:t>
            </a:r>
          </a:p>
        </p:txBody>
      </p:sp>
      <p:sp>
        <p:nvSpPr>
          <p:cNvPr id="12" name="24 Marcador de contenido"/>
          <p:cNvSpPr txBox="1">
            <a:spLocks/>
          </p:cNvSpPr>
          <p:nvPr/>
        </p:nvSpPr>
        <p:spPr>
          <a:xfrm>
            <a:off x="3384376" y="4962931"/>
            <a:ext cx="5213105" cy="143786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268288" lvl="1" indent="-268288">
              <a:spcAft>
                <a:spcPts val="1200"/>
              </a:spcAft>
              <a:buClr>
                <a:srgbClr val="CC0000"/>
              </a:buClr>
              <a:buFont typeface="Wingdings" pitchFamily="2" charset="2"/>
              <a:buChar char="§"/>
            </a:pPr>
            <a:r>
              <a:rPr lang="es-ES_tradnl" dirty="0" smtClean="0"/>
              <a:t>Riesgos de Trabajo</a:t>
            </a:r>
          </a:p>
          <a:p>
            <a:pPr marL="268288" lvl="1" indent="-268288">
              <a:spcAft>
                <a:spcPts val="1200"/>
              </a:spcAft>
              <a:buClr>
                <a:srgbClr val="CC0000"/>
              </a:buClr>
              <a:buFont typeface="Wingdings" pitchFamily="2" charset="2"/>
              <a:buChar char="§"/>
            </a:pPr>
            <a:r>
              <a:rPr lang="es-ES_tradnl" dirty="0" smtClean="0"/>
              <a:t>Seguro de Desempleo	</a:t>
            </a:r>
          </a:p>
          <a:p>
            <a:pPr marL="268288" lvl="1" indent="-268288">
              <a:spcAft>
                <a:spcPts val="1200"/>
              </a:spcAft>
              <a:buClr>
                <a:srgbClr val="CC0000"/>
              </a:buClr>
              <a:buFont typeface="Wingdings" pitchFamily="2" charset="2"/>
              <a:buChar char="§"/>
            </a:pPr>
            <a:r>
              <a:rPr lang="es-ES_tradnl" dirty="0" smtClean="0"/>
              <a:t>Ayudas familiares reenfocadas</a:t>
            </a:r>
          </a:p>
        </p:txBody>
      </p:sp>
      <p:sp>
        <p:nvSpPr>
          <p:cNvPr id="13" name="24 Marcador de contenido"/>
          <p:cNvSpPr txBox="1">
            <a:spLocks/>
          </p:cNvSpPr>
          <p:nvPr/>
        </p:nvSpPr>
        <p:spPr>
          <a:xfrm>
            <a:off x="3384376" y="2174404"/>
            <a:ext cx="1719808" cy="21186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268288" lvl="1" indent="-268288">
              <a:spcAft>
                <a:spcPts val="2400"/>
              </a:spcAft>
              <a:buClr>
                <a:srgbClr val="CC0000"/>
              </a:buClr>
              <a:buFont typeface="Wingdings" pitchFamily="2" charset="2"/>
              <a:buChar char="§"/>
              <a:tabLst>
                <a:tab pos="2160588" algn="l"/>
              </a:tabLst>
            </a:pPr>
            <a:r>
              <a:rPr lang="es-ES_tradnl" b="1" dirty="0" smtClean="0"/>
              <a:t>Salud. </a:t>
            </a:r>
            <a:endParaRPr lang="es-ES_tradnl" dirty="0" smtClean="0"/>
          </a:p>
          <a:p>
            <a:pPr marL="268288" lvl="1" indent="-268288">
              <a:spcAft>
                <a:spcPts val="1800"/>
              </a:spcAft>
              <a:buClr>
                <a:srgbClr val="CC0000"/>
              </a:buClr>
              <a:buFont typeface="Wingdings" pitchFamily="2" charset="2"/>
              <a:buChar char="§"/>
              <a:tabLst>
                <a:tab pos="2160588" algn="l"/>
              </a:tabLst>
            </a:pPr>
            <a:r>
              <a:rPr lang="es-ES_tradnl" b="1" dirty="0" smtClean="0"/>
              <a:t>Invalidez</a:t>
            </a:r>
            <a:endParaRPr lang="es-ES_tradnl" dirty="0" smtClean="0"/>
          </a:p>
          <a:p>
            <a:pPr marL="268288" lvl="1" indent="-268288">
              <a:spcAft>
                <a:spcPts val="1800"/>
              </a:spcAft>
              <a:buClr>
                <a:srgbClr val="CC0000"/>
              </a:buClr>
              <a:buFont typeface="Wingdings" pitchFamily="2" charset="2"/>
              <a:buChar char="§"/>
              <a:tabLst>
                <a:tab pos="2160588" algn="l"/>
              </a:tabLst>
            </a:pPr>
            <a:r>
              <a:rPr lang="es-ES_tradnl" b="1" dirty="0" smtClean="0"/>
              <a:t>Vida</a:t>
            </a:r>
            <a:endParaRPr lang="es-ES_tradnl" dirty="0" smtClean="0"/>
          </a:p>
          <a:p>
            <a:pPr marL="268288" lvl="1" indent="-268288">
              <a:spcAft>
                <a:spcPts val="1800"/>
              </a:spcAft>
              <a:buClr>
                <a:srgbClr val="CC0000"/>
              </a:buClr>
              <a:buFont typeface="Wingdings" pitchFamily="2" charset="2"/>
              <a:buChar char="§"/>
              <a:tabLst>
                <a:tab pos="2160588" algn="l"/>
              </a:tabLst>
            </a:pPr>
            <a:r>
              <a:rPr lang="es-ES_tradnl" b="1" dirty="0" smtClean="0"/>
              <a:t>Retiro</a:t>
            </a:r>
            <a:endParaRPr lang="es-ES_tradnl" dirty="0" smtClean="0"/>
          </a:p>
        </p:txBody>
      </p:sp>
      <p:sp>
        <p:nvSpPr>
          <p:cNvPr id="14" name="28 Rectángulo"/>
          <p:cNvSpPr/>
          <p:nvPr/>
        </p:nvSpPr>
        <p:spPr>
          <a:xfrm>
            <a:off x="228600" y="5652537"/>
            <a:ext cx="28415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1600" dirty="0" smtClean="0"/>
              <a:t>Para trabajadores formales o independientes registrados</a:t>
            </a:r>
            <a:endParaRPr lang="es-MX" sz="1200" dirty="0"/>
          </a:p>
        </p:txBody>
      </p:sp>
      <p:cxnSp>
        <p:nvCxnSpPr>
          <p:cNvPr id="15" name="30 Conector recto"/>
          <p:cNvCxnSpPr/>
          <p:nvPr/>
        </p:nvCxnSpPr>
        <p:spPr>
          <a:xfrm>
            <a:off x="3312368" y="2060848"/>
            <a:ext cx="0" cy="2232248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31 Conector recto"/>
          <p:cNvCxnSpPr/>
          <p:nvPr/>
        </p:nvCxnSpPr>
        <p:spPr>
          <a:xfrm rot="5400000">
            <a:off x="2433173" y="5604339"/>
            <a:ext cx="1758390" cy="1588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24 Marcador de contenido"/>
          <p:cNvSpPr txBox="1">
            <a:spLocks/>
          </p:cNvSpPr>
          <p:nvPr/>
        </p:nvSpPr>
        <p:spPr>
          <a:xfrm>
            <a:off x="107504" y="2442447"/>
            <a:ext cx="3034681" cy="149060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100000"/>
              <a:tabLst/>
              <a:defRPr/>
            </a:pPr>
            <a:r>
              <a:rPr kumimoji="0" lang="es-MX" sz="2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Seguros universales </a:t>
            </a:r>
            <a:r>
              <a:rPr kumimoji="0" lang="es-MX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s-MX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s-MX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ligados a los derechos sociales</a:t>
            </a:r>
            <a:endParaRPr kumimoji="0" lang="es-MX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ítulo 5"/>
          <p:cNvSpPr txBox="1">
            <a:spLocks/>
          </p:cNvSpPr>
          <p:nvPr/>
        </p:nvSpPr>
        <p:spPr>
          <a:xfrm>
            <a:off x="2178423" y="304800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pPr marL="725488" marR="0" lvl="0" indent="-725488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000" algn="l"/>
              </a:tabLst>
              <a:defRPr/>
            </a:pPr>
            <a:r>
              <a:rPr kumimoji="0" lang="es-ES_tradnl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Nuevos Derechos Sociales</a:t>
            </a:r>
            <a:endParaRPr kumimoji="0" lang="es-ES_tradnl" sz="3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3 Grupo"/>
          <p:cNvGrpSpPr/>
          <p:nvPr/>
        </p:nvGrpSpPr>
        <p:grpSpPr>
          <a:xfrm>
            <a:off x="0" y="116632"/>
            <a:ext cx="3401891" cy="6858000"/>
            <a:chOff x="324544" y="0"/>
            <a:chExt cx="3401891" cy="6858000"/>
          </a:xfrm>
        </p:grpSpPr>
        <p:pic>
          <p:nvPicPr>
            <p:cNvPr id="6" name="5 Imagen" descr="shutterstock_2044633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45000" contrast="-45000"/>
            </a:blip>
            <a:srcRect l="14503"/>
            <a:stretch>
              <a:fillRect/>
            </a:stretch>
          </p:blipFill>
          <p:spPr>
            <a:xfrm>
              <a:off x="324544" y="0"/>
              <a:ext cx="3401891" cy="6858000"/>
            </a:xfrm>
            <a:prstGeom prst="rect">
              <a:avLst/>
            </a:prstGeom>
          </p:spPr>
        </p:pic>
        <p:sp>
          <p:nvSpPr>
            <p:cNvPr id="7" name="6 CuadroTexto"/>
            <p:cNvSpPr txBox="1"/>
            <p:nvPr/>
          </p:nvSpPr>
          <p:spPr>
            <a:xfrm>
              <a:off x="1259632" y="2204864"/>
              <a:ext cx="612576" cy="4247317"/>
            </a:xfrm>
            <a:prstGeom prst="rect">
              <a:avLst/>
            </a:prstGeom>
            <a:noFill/>
            <a:scene3d>
              <a:camera prst="isometricOffAxis2Left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3600"/>
                </a:spcAft>
              </a:pPr>
              <a:r>
                <a:rPr lang="es-MX" sz="40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lgerian" pitchFamily="82" charset="0"/>
                </a:rPr>
                <a:t>3</a:t>
              </a:r>
            </a:p>
            <a:p>
              <a:pPr>
                <a:lnSpc>
                  <a:spcPct val="150000"/>
                </a:lnSpc>
              </a:pPr>
              <a:r>
                <a:rPr lang="es-MX" sz="4000" b="1" dirty="0" smtClean="0">
                  <a:solidFill>
                    <a:srgbClr val="CC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lgerian" pitchFamily="82" charset="0"/>
                </a:rPr>
                <a:t>2</a:t>
              </a:r>
            </a:p>
            <a:p>
              <a:pPr>
                <a:lnSpc>
                  <a:spcPct val="150000"/>
                </a:lnSpc>
              </a:pPr>
              <a:r>
                <a:rPr lang="es-MX" sz="40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lgerian" pitchFamily="82" charset="0"/>
                </a:rPr>
                <a:t>1</a:t>
              </a:r>
            </a:p>
            <a:p>
              <a:pPr>
                <a:lnSpc>
                  <a:spcPct val="150000"/>
                </a:lnSpc>
              </a:pPr>
              <a:r>
                <a:rPr lang="es-MX" sz="40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lgerian" pitchFamily="82" charset="0"/>
                </a:rPr>
                <a:t>0</a:t>
              </a:r>
            </a:p>
          </p:txBody>
        </p:sp>
      </p:grpSp>
      <p:sp>
        <p:nvSpPr>
          <p:cNvPr id="8" name="7 Rectángulo"/>
          <p:cNvSpPr/>
          <p:nvPr/>
        </p:nvSpPr>
        <p:spPr>
          <a:xfrm>
            <a:off x="2304256" y="5583154"/>
            <a:ext cx="6012160" cy="88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00"/>
              </a:spcAft>
            </a:pPr>
            <a:r>
              <a:rPr lang="es-MX" b="1" dirty="0">
                <a:solidFill>
                  <a:srgbClr val="00B050"/>
                </a:solidFill>
                <a:ea typeface="Calibri"/>
                <a:cs typeface="Arial"/>
              </a:rPr>
              <a:t>PENSIONES SOCIALES </a:t>
            </a:r>
            <a:endParaRPr lang="es-ES" dirty="0">
              <a:solidFill>
                <a:srgbClr val="00B050"/>
              </a:solidFill>
              <a:ea typeface="Calibri"/>
              <a:cs typeface="Times New Roman"/>
            </a:endParaRPr>
          </a:p>
          <a:p>
            <a:pPr>
              <a:spcAft>
                <a:spcPts val="200"/>
              </a:spcAft>
            </a:pP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Arial"/>
              </a:rPr>
              <a:t>Acceso 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Arial"/>
              </a:rPr>
              <a:t>universal 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Arial"/>
              </a:rPr>
              <a:t>para </a:t>
            </a:r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Arial"/>
              </a:rPr>
              <a:t>adultos 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Arial"/>
              </a:rPr>
              <a:t>mayores, no contributiva, fondeada con recursos fiscales de los gobiernos locales</a:t>
            </a:r>
            <a:endParaRPr lang="es-ES" sz="1600" dirty="0">
              <a:solidFill>
                <a:schemeClr val="tx1">
                  <a:lumMod val="75000"/>
                  <a:lumOff val="25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2304255" y="4503034"/>
            <a:ext cx="6804249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00"/>
              </a:spcAft>
            </a:pPr>
            <a:r>
              <a:rPr lang="es-MX" b="1" dirty="0">
                <a:solidFill>
                  <a:srgbClr val="0070C0"/>
                </a:solidFill>
                <a:ea typeface="Calibri"/>
                <a:cs typeface="Arial"/>
              </a:rPr>
              <a:t>PENSIONES UNIVERSALES POR </a:t>
            </a:r>
            <a:r>
              <a:rPr lang="es-MX" b="1" dirty="0" smtClean="0">
                <a:solidFill>
                  <a:srgbClr val="0070C0"/>
                </a:solidFill>
                <a:ea typeface="Calibri"/>
                <a:cs typeface="Arial"/>
              </a:rPr>
              <a:t>VEJEZ</a:t>
            </a:r>
            <a:endParaRPr lang="es-ES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>
              <a:spcAft>
                <a:spcPts val="200"/>
              </a:spcAft>
            </a:pP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Arial"/>
              </a:rPr>
              <a:t>Acceso 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Arial"/>
              </a:rPr>
              <a:t>universal 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Arial"/>
              </a:rPr>
              <a:t>a </a:t>
            </a:r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Arial"/>
              </a:rPr>
              <a:t>partir de 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Arial"/>
              </a:rPr>
              <a:t>una edad </a:t>
            </a:r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Arial"/>
              </a:rPr>
              <a:t>mínima de retiro, </a:t>
            </a:r>
            <a:endParaRPr lang="es-MX" sz="1600" dirty="0" smtClean="0">
              <a:solidFill>
                <a:schemeClr val="tx1">
                  <a:lumMod val="75000"/>
                  <a:lumOff val="25000"/>
                </a:schemeClr>
              </a:solidFill>
              <a:ea typeface="Calibri"/>
              <a:cs typeface="Arial"/>
            </a:endParaRPr>
          </a:p>
          <a:p>
            <a:pPr>
              <a:spcAft>
                <a:spcPts val="200"/>
              </a:spcAft>
            </a:pP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Arial"/>
              </a:rPr>
              <a:t>fondeada con recursos fiscales del Gobierno Federal</a:t>
            </a:r>
            <a:endParaRPr lang="es-ES" sz="1600" dirty="0">
              <a:solidFill>
                <a:schemeClr val="tx1">
                  <a:lumMod val="75000"/>
                  <a:lumOff val="25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2339752" y="3374232"/>
            <a:ext cx="5904656" cy="88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00"/>
              </a:spcAft>
            </a:pPr>
            <a:r>
              <a:rPr lang="es-MX" b="1" dirty="0">
                <a:solidFill>
                  <a:srgbClr val="CC9900"/>
                </a:solidFill>
                <a:ea typeface="Calibri"/>
                <a:cs typeface="Arial"/>
              </a:rPr>
              <a:t>PENSIONES POR RETIRO</a:t>
            </a:r>
            <a:endParaRPr lang="es-ES" dirty="0">
              <a:solidFill>
                <a:srgbClr val="CC9900"/>
              </a:solidFill>
              <a:ea typeface="Calibri"/>
              <a:cs typeface="Times New Roman"/>
            </a:endParaRPr>
          </a:p>
          <a:p>
            <a:pPr>
              <a:spcAft>
                <a:spcPts val="200"/>
              </a:spcAft>
            </a:pP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Arial"/>
              </a:rPr>
              <a:t>Acceso contractual 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Arial"/>
              </a:rPr>
              <a:t>o por régimen  particular, operado mediante el </a:t>
            </a:r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Arial"/>
              </a:rPr>
              <a:t>SAR y 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Arial"/>
              </a:rPr>
              <a:t>Afores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Arial"/>
              </a:rPr>
              <a:t>, con contribuciones bipartitas</a:t>
            </a:r>
            <a:endParaRPr lang="es-ES" sz="1600" dirty="0">
              <a:solidFill>
                <a:schemeClr val="tx1">
                  <a:lumMod val="75000"/>
                  <a:lumOff val="25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2339752" y="2222104"/>
            <a:ext cx="6804248" cy="88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00"/>
              </a:spcAft>
            </a:pPr>
            <a:r>
              <a:rPr lang="es-MX" b="1" dirty="0">
                <a:solidFill>
                  <a:srgbClr val="C00000"/>
                </a:solidFill>
                <a:ea typeface="Calibri"/>
                <a:cs typeface="Arial"/>
              </a:rPr>
              <a:t>PENSIONES </a:t>
            </a:r>
            <a:r>
              <a:rPr lang="es-MX" b="1" dirty="0" smtClean="0">
                <a:solidFill>
                  <a:srgbClr val="C00000"/>
                </a:solidFill>
                <a:ea typeface="Calibri"/>
                <a:cs typeface="Arial"/>
              </a:rPr>
              <a:t>ADICIONALES</a:t>
            </a:r>
          </a:p>
          <a:p>
            <a:pPr>
              <a:spcAft>
                <a:spcPts val="200"/>
              </a:spcAft>
            </a:pP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Arial"/>
              </a:rPr>
              <a:t>Régimen de 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Arial"/>
              </a:rPr>
              <a:t>beneficios adicionales, 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Arial"/>
              </a:rPr>
              <a:t>de acceso voluntario individual o colectivo acordado entre </a:t>
            </a:r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Arial"/>
              </a:rPr>
              <a:t>trabajadores y 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Arial"/>
              </a:rPr>
              <a:t>patrones</a:t>
            </a:r>
            <a:endParaRPr lang="es-ES" sz="1600" dirty="0">
              <a:solidFill>
                <a:schemeClr val="tx1">
                  <a:lumMod val="75000"/>
                  <a:lumOff val="25000"/>
                </a:schemeClr>
              </a:solidFill>
              <a:ea typeface="Calibri"/>
              <a:cs typeface="Times New Roman"/>
            </a:endParaRPr>
          </a:p>
        </p:txBody>
      </p:sp>
      <p:cxnSp>
        <p:nvCxnSpPr>
          <p:cNvPr id="12" name="11 Conector recto"/>
          <p:cNvCxnSpPr/>
          <p:nvPr/>
        </p:nvCxnSpPr>
        <p:spPr>
          <a:xfrm>
            <a:off x="2376264" y="5462464"/>
            <a:ext cx="612068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2376264" y="4382344"/>
            <a:ext cx="612068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>
            <a:off x="2376264" y="6542584"/>
            <a:ext cx="6120680" cy="0"/>
          </a:xfrm>
          <a:prstGeom prst="line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>
            <a:off x="2376264" y="3230216"/>
            <a:ext cx="6120680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ítulo 5"/>
          <p:cNvSpPr txBox="1">
            <a:spLocks/>
          </p:cNvSpPr>
          <p:nvPr/>
        </p:nvSpPr>
        <p:spPr>
          <a:xfrm>
            <a:off x="2195736" y="701824"/>
            <a:ext cx="6930081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S_tradnl" b="1" dirty="0" smtClean="0">
              <a:solidFill>
                <a:srgbClr val="A9160B"/>
              </a:solidFill>
            </a:endParaRPr>
          </a:p>
          <a:p>
            <a:pPr lvl="0"/>
            <a:r>
              <a:rPr lang="es-ES_tradn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Seguridad social basada en derechos sociales</a:t>
            </a:r>
          </a:p>
          <a:p>
            <a:r>
              <a:rPr lang="es-ES_tradnl" b="1" dirty="0" smtClean="0">
                <a:solidFill>
                  <a:srgbClr val="A9160B"/>
                </a:solidFill>
              </a:rPr>
              <a:t>El modelo </a:t>
            </a:r>
            <a:r>
              <a:rPr lang="es-ES_tradnl" b="1" dirty="0" err="1" smtClean="0">
                <a:solidFill>
                  <a:srgbClr val="A9160B"/>
                </a:solidFill>
              </a:rPr>
              <a:t>multipilar</a:t>
            </a:r>
            <a:r>
              <a:rPr lang="es-ES_tradnl" b="1" dirty="0" smtClean="0">
                <a:solidFill>
                  <a:srgbClr val="A9160B"/>
                </a:solidFill>
              </a:rPr>
              <a:t> por vejez</a:t>
            </a:r>
            <a:endParaRPr lang="es-ES_tradnl" sz="4800" b="1" dirty="0">
              <a:solidFill>
                <a:srgbClr val="A9160B"/>
              </a:solidFill>
            </a:endParaRPr>
          </a:p>
        </p:txBody>
      </p:sp>
      <p:sp>
        <p:nvSpPr>
          <p:cNvPr id="18" name="17 Flecha izquierda">
            <a:hlinkClick r:id="rId4" action="ppaction://hlinksldjump"/>
          </p:cNvPr>
          <p:cNvSpPr/>
          <p:nvPr/>
        </p:nvSpPr>
        <p:spPr>
          <a:xfrm>
            <a:off x="8676456" y="6381328"/>
            <a:ext cx="432048" cy="432048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9367939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178423" y="914400"/>
            <a:ext cx="6965577" cy="1143000"/>
          </a:xfrm>
        </p:spPr>
        <p:txBody>
          <a:bodyPr/>
          <a:lstStyle/>
          <a:p>
            <a:pPr>
              <a:tabLst>
                <a:tab pos="0" algn="l"/>
              </a:tabLst>
            </a:pPr>
            <a:r>
              <a:rPr lang="es-ES_tradnl" b="1" dirty="0" smtClean="0">
                <a:solidFill>
                  <a:srgbClr val="A9160B"/>
                </a:solidFill>
              </a:rPr>
              <a:t>Obligaciones Base del Estado (</a:t>
            </a:r>
            <a:r>
              <a:rPr lang="es-ES_tradnl" b="1" dirty="0" err="1" smtClean="0">
                <a:solidFill>
                  <a:srgbClr val="A9160B"/>
                </a:solidFill>
              </a:rPr>
              <a:t>OBE</a:t>
            </a:r>
            <a:r>
              <a:rPr lang="es-ES_tradnl" b="1" dirty="0" smtClean="0">
                <a:solidFill>
                  <a:srgbClr val="A9160B"/>
                </a:solidFill>
              </a:rPr>
              <a:t>)</a:t>
            </a:r>
            <a:endParaRPr lang="es-ES_tradnl" b="1" dirty="0">
              <a:solidFill>
                <a:srgbClr val="A9160B"/>
              </a:solidFill>
            </a:endParaRPr>
          </a:p>
        </p:txBody>
      </p:sp>
      <p:sp>
        <p:nvSpPr>
          <p:cNvPr id="10" name="4 Marcador de contenido"/>
          <p:cNvSpPr>
            <a:spLocks noGrp="1"/>
          </p:cNvSpPr>
          <p:nvPr>
            <p:ph idx="1"/>
          </p:nvPr>
        </p:nvSpPr>
        <p:spPr>
          <a:xfrm>
            <a:off x="2244186" y="2209800"/>
            <a:ext cx="6072230" cy="3916363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s-ES_tradnl" sz="2800" dirty="0" smtClean="0">
                <a:solidFill>
                  <a:srgbClr val="A9160B"/>
                </a:solidFill>
              </a:rPr>
              <a:t>Establecer un marco de </a:t>
            </a:r>
            <a:r>
              <a:rPr lang="es-ES_tradnl" sz="2800" b="1" dirty="0" smtClean="0">
                <a:solidFill>
                  <a:srgbClr val="A9160B"/>
                </a:solidFill>
              </a:rPr>
              <a:t>Obligaciones Base del Estado</a:t>
            </a:r>
            <a:r>
              <a:rPr lang="es-ES_tradnl" sz="2800" dirty="0" smtClean="0">
                <a:solidFill>
                  <a:srgbClr val="A9160B"/>
                </a:solidFill>
              </a:rPr>
              <a:t>, a financiar sólo con recursos fiscales</a:t>
            </a:r>
            <a:endParaRPr lang="es-MX" i="1" dirty="0">
              <a:solidFill>
                <a:srgbClr val="A9160B"/>
              </a:solidFill>
            </a:endParaRPr>
          </a:p>
        </p:txBody>
      </p:sp>
      <p:pic>
        <p:nvPicPr>
          <p:cNvPr id="11" name="51 Marcador de posición de imagen" descr="justicia-constitucion-ley-orden-cuba.jpg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lum bright="25000" contrast="15000"/>
          </a:blip>
          <a:srcRect l="38150" r="38150"/>
          <a:stretch>
            <a:fillRect/>
          </a:stretch>
        </p:blipFill>
        <p:spPr>
          <a:xfrm>
            <a:off x="269875" y="1976718"/>
            <a:ext cx="1645920" cy="462578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5"/>
          <p:cNvSpPr>
            <a:spLocks noGrp="1"/>
          </p:cNvSpPr>
          <p:nvPr>
            <p:ph type="title"/>
          </p:nvPr>
        </p:nvSpPr>
        <p:spPr>
          <a:xfrm>
            <a:off x="2051720" y="845840"/>
            <a:ext cx="7092280" cy="1143000"/>
          </a:xfrm>
        </p:spPr>
        <p:txBody>
          <a:bodyPr/>
          <a:lstStyle/>
          <a:p>
            <a:pPr>
              <a:tabLst>
                <a:tab pos="0" algn="l"/>
              </a:tabLst>
            </a:pPr>
            <a:r>
              <a:rPr lang="es-ES_tradnl" b="1" dirty="0" smtClean="0">
                <a:solidFill>
                  <a:srgbClr val="A9160B"/>
                </a:solidFill>
              </a:rPr>
              <a:t>Obligaciones Base del Estado (</a:t>
            </a:r>
            <a:r>
              <a:rPr lang="es-ES_tradnl" b="1" dirty="0" err="1" smtClean="0">
                <a:solidFill>
                  <a:srgbClr val="A9160B"/>
                </a:solidFill>
              </a:rPr>
              <a:t>OBE</a:t>
            </a:r>
            <a:r>
              <a:rPr lang="es-ES_tradnl" b="1" dirty="0" smtClean="0">
                <a:solidFill>
                  <a:srgbClr val="A9160B"/>
                </a:solidFill>
              </a:rPr>
              <a:t>)</a:t>
            </a:r>
            <a:endParaRPr lang="es-ES_tradnl" b="1" dirty="0">
              <a:solidFill>
                <a:srgbClr val="A9160B"/>
              </a:solidFill>
            </a:endParaRPr>
          </a:p>
        </p:txBody>
      </p:sp>
      <p:cxnSp>
        <p:nvCxnSpPr>
          <p:cNvPr id="13" name="11 Conector recto"/>
          <p:cNvCxnSpPr/>
          <p:nvPr/>
        </p:nvCxnSpPr>
        <p:spPr>
          <a:xfrm rot="5400000">
            <a:off x="1195617" y="5674394"/>
            <a:ext cx="2000239" cy="1"/>
          </a:xfrm>
          <a:prstGeom prst="line">
            <a:avLst/>
          </a:prstGeom>
          <a:ln w="3175">
            <a:solidFill>
              <a:srgbClr val="99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uadroTexto 13"/>
          <p:cNvSpPr txBox="1"/>
          <p:nvPr/>
        </p:nvSpPr>
        <p:spPr>
          <a:xfrm>
            <a:off x="6936623" y="6475504"/>
            <a:ext cx="18838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400" dirty="0" smtClean="0">
                <a:solidFill>
                  <a:srgbClr val="666666"/>
                </a:solidFill>
              </a:rPr>
              <a:t>*- sujetas a recursos</a:t>
            </a:r>
            <a:endParaRPr lang="es-ES_tradnl" sz="1400" dirty="0">
              <a:solidFill>
                <a:srgbClr val="666666"/>
              </a:solidFill>
            </a:endParaRPr>
          </a:p>
        </p:txBody>
      </p:sp>
      <p:sp>
        <p:nvSpPr>
          <p:cNvPr id="9" name="Marcador de contenido 2"/>
          <p:cNvSpPr>
            <a:spLocks noGrp="1"/>
          </p:cNvSpPr>
          <p:nvPr>
            <p:ph idx="1"/>
          </p:nvPr>
        </p:nvSpPr>
        <p:spPr>
          <a:xfrm>
            <a:off x="611560" y="2281808"/>
            <a:ext cx="8075241" cy="2803376"/>
          </a:xfrm>
        </p:spPr>
        <p:txBody>
          <a:bodyPr>
            <a:normAutofit/>
          </a:bodyPr>
          <a:lstStyle/>
          <a:p>
            <a:pPr marL="342900" indent="-342900">
              <a:spcBef>
                <a:spcPts val="0"/>
              </a:spcBef>
              <a:spcAft>
                <a:spcPts val="1000"/>
              </a:spcAft>
            </a:pPr>
            <a:r>
              <a:rPr lang="es-ES_tradnl" sz="1800" dirty="0" smtClean="0">
                <a:solidFill>
                  <a:schemeClr val="tx1"/>
                </a:solidFill>
              </a:rPr>
              <a:t>Sistema de derechos en el Artículo 5º Constitucional.</a:t>
            </a:r>
          </a:p>
          <a:p>
            <a:pPr marL="342900" indent="-342900">
              <a:spcBef>
                <a:spcPts val="0"/>
              </a:spcBef>
              <a:spcAft>
                <a:spcPts val="1000"/>
              </a:spcAft>
            </a:pPr>
            <a:r>
              <a:rPr lang="es-ES_tradnl" sz="1800" dirty="0" smtClean="0">
                <a:solidFill>
                  <a:schemeClr val="tx1"/>
                </a:solidFill>
              </a:rPr>
              <a:t>Mecanismo para alinear ingresos fiscales con gastos generales</a:t>
            </a:r>
          </a:p>
          <a:p>
            <a:pPr marL="342900" indent="-342900">
              <a:spcBef>
                <a:spcPts val="0"/>
              </a:spcBef>
              <a:spcAft>
                <a:spcPts val="1000"/>
              </a:spcAft>
            </a:pPr>
            <a:r>
              <a:rPr lang="es-ES_tradnl" sz="1800" dirty="0" smtClean="0">
                <a:solidFill>
                  <a:schemeClr val="tx1"/>
                </a:solidFill>
              </a:rPr>
              <a:t>Instrumento para transparentar y universalizar beneficios</a:t>
            </a:r>
          </a:p>
          <a:p>
            <a:pPr marL="342900" indent="-342900">
              <a:spcBef>
                <a:spcPts val="0"/>
              </a:spcBef>
              <a:spcAft>
                <a:spcPts val="1000"/>
              </a:spcAft>
            </a:pPr>
            <a:r>
              <a:rPr lang="es-ES_tradnl" sz="1800" dirty="0" smtClean="0">
                <a:solidFill>
                  <a:schemeClr val="tx1"/>
                </a:solidFill>
              </a:rPr>
              <a:t>Concepto vinculante para lograr “calce fiscal”</a:t>
            </a:r>
          </a:p>
          <a:p>
            <a:pPr marL="342900" indent="-342900">
              <a:spcBef>
                <a:spcPts val="0"/>
              </a:spcBef>
              <a:spcAft>
                <a:spcPts val="1000"/>
              </a:spcAft>
            </a:pPr>
            <a:r>
              <a:rPr lang="es-ES_tradnl" sz="1800" dirty="0" smtClean="0">
                <a:solidFill>
                  <a:schemeClr val="tx1"/>
                </a:solidFill>
              </a:rPr>
              <a:t>Disposición útil para erradicar beneficios extra-normales “a cargo de la sociedad”</a:t>
            </a:r>
          </a:p>
          <a:p>
            <a:pPr marL="342900" indent="-342900">
              <a:spcBef>
                <a:spcPts val="0"/>
              </a:spcBef>
              <a:spcAft>
                <a:spcPts val="1000"/>
              </a:spcAft>
            </a:pPr>
            <a:r>
              <a:rPr lang="es-ES_tradnl" sz="1800" dirty="0" smtClean="0">
                <a:solidFill>
                  <a:schemeClr val="tx1"/>
                </a:solidFill>
              </a:rPr>
              <a:t>Marco:</a:t>
            </a:r>
          </a:p>
          <a:p>
            <a:pPr marL="342900" indent="-342900">
              <a:spcBef>
                <a:spcPts val="0"/>
              </a:spcBef>
              <a:spcAft>
                <a:spcPts val="1000"/>
              </a:spcAft>
            </a:pPr>
            <a:endParaRPr lang="es-ES_tradnl" sz="1800" dirty="0" smtClean="0">
              <a:solidFill>
                <a:schemeClr val="tx1"/>
              </a:solidFill>
            </a:endParaRPr>
          </a:p>
        </p:txBody>
      </p:sp>
      <p:sp>
        <p:nvSpPr>
          <p:cNvPr id="12" name="Marcador de contenido 2"/>
          <p:cNvSpPr txBox="1">
            <a:spLocks/>
          </p:cNvSpPr>
          <p:nvPr/>
        </p:nvSpPr>
        <p:spPr>
          <a:xfrm>
            <a:off x="2327127" y="4523346"/>
            <a:ext cx="3829049" cy="22180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100000"/>
              <a:tabLst/>
              <a:defRPr/>
            </a:pPr>
            <a:r>
              <a:rPr kumimoji="0" lang="es-MX" sz="1600" strike="noStrike" kern="1200" cap="none" spc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  <a:hlinkClick r:id="" action="ppaction://noaction"/>
              </a:rPr>
              <a:t>OBE en Pensión por Vejez</a:t>
            </a:r>
            <a:endParaRPr kumimoji="0" lang="es-ES_tradnl" sz="1600" strike="noStrike" kern="1200" cap="none" spc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100000"/>
              <a:tabLst/>
              <a:defRPr/>
            </a:pPr>
            <a:r>
              <a:rPr kumimoji="0" lang="es-MX" sz="1600" strike="noStrike" kern="1200" cap="none" spc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  <a:hlinkClick r:id="" action="ppaction://noaction"/>
              </a:rPr>
              <a:t>OBE en Invalidez y Vida</a:t>
            </a:r>
            <a:endParaRPr kumimoji="0" lang="es-ES_tradnl" sz="1600" strike="noStrike" kern="1200" cap="none" spc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indent="-228600" defTabSz="914400">
              <a:spcAft>
                <a:spcPts val="800"/>
              </a:spcAft>
              <a:buClr>
                <a:schemeClr val="accent1"/>
              </a:buClr>
              <a:buSzPct val="100000"/>
              <a:defRPr/>
            </a:pPr>
            <a:r>
              <a:rPr lang="es-MX" sz="1600" dirty="0" smtClean="0">
                <a:hlinkClick r:id="" action="ppaction://noaction"/>
              </a:rPr>
              <a:t>OBE en Salud</a:t>
            </a:r>
            <a:endParaRPr lang="es-ES_tradnl" sz="16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100000"/>
              <a:tabLst/>
              <a:defRPr/>
            </a:pPr>
            <a:r>
              <a:rPr kumimoji="0" lang="es-MX" sz="1600" strike="noStrike" kern="1200" cap="none" spc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" action="ppaction://noaction"/>
              </a:rPr>
              <a:t>OBE en Riesgos de Trabajo </a:t>
            </a:r>
            <a:r>
              <a:rPr lang="es-MX" sz="1600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" action="ppaction://noaction"/>
              </a:rPr>
              <a:t>*</a:t>
            </a:r>
            <a:endParaRPr kumimoji="0" lang="es-ES_tradnl" sz="1600" strike="noStrike" kern="1200" cap="none" spc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100000"/>
              <a:tabLst/>
              <a:defRPr/>
            </a:pPr>
            <a:r>
              <a:rPr kumimoji="0" lang="es-MX" sz="1600" strike="noStrike" kern="1200" cap="none" spc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" action="ppaction://noaction"/>
              </a:rPr>
              <a:t>OBE en Desempleo *</a:t>
            </a:r>
            <a:endParaRPr kumimoji="0" lang="es-ES_tradnl" sz="1600" strike="noStrike" kern="1200" cap="none" spc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100000"/>
              <a:tabLst/>
              <a:defRPr/>
            </a:pPr>
            <a:r>
              <a:rPr kumimoji="0" lang="es-MX" sz="1600" strike="noStrike" kern="1200" cap="none" spc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" action="ppaction://noaction"/>
              </a:rPr>
              <a:t>OBE para Ayudas Familiares </a:t>
            </a:r>
            <a:r>
              <a:rPr kumimoji="0" lang="es-MX" sz="1600" strike="noStrike" kern="1200" cap="none" spc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*</a:t>
            </a:r>
            <a:endParaRPr kumimoji="0" lang="es-ES_tradnl" sz="1600" strike="noStrike" kern="1200" cap="none" spc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arcador de contenido 2"/>
          <p:cNvSpPr>
            <a:spLocks noGrp="1"/>
          </p:cNvSpPr>
          <p:nvPr>
            <p:ph idx="1"/>
          </p:nvPr>
        </p:nvSpPr>
        <p:spPr>
          <a:xfrm>
            <a:off x="3382066" y="2516836"/>
            <a:ext cx="2467917" cy="300039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</a:pPr>
            <a:r>
              <a:rPr lang="es-ES_tradnl" sz="1800" b="1" dirty="0" smtClean="0"/>
              <a:t>Vivienda. </a:t>
            </a:r>
            <a:endParaRPr lang="es-ES_tradnl" sz="1800" dirty="0" smtClean="0"/>
          </a:p>
          <a:p>
            <a:pPr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</a:pPr>
            <a:r>
              <a:rPr lang="es-ES_tradnl" sz="1800" b="1" dirty="0" smtClean="0"/>
              <a:t>Guarderías. </a:t>
            </a:r>
            <a:br>
              <a:rPr lang="es-ES_tradnl" sz="1800" b="1" dirty="0" smtClean="0"/>
            </a:br>
            <a:endParaRPr lang="es-ES_tradnl" sz="1800" dirty="0" smtClean="0"/>
          </a:p>
          <a:p>
            <a:pPr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</a:pPr>
            <a:r>
              <a:rPr lang="es-ES_tradnl" sz="1800" b="1" dirty="0" smtClean="0"/>
              <a:t>Servicios Sociales </a:t>
            </a:r>
            <a:br>
              <a:rPr lang="es-ES_tradnl" sz="1800" b="1" dirty="0" smtClean="0"/>
            </a:br>
            <a:r>
              <a:rPr lang="es-ES_tradnl" sz="1800" b="1" dirty="0" smtClean="0"/>
              <a:t>y Culturales</a:t>
            </a:r>
            <a:r>
              <a:rPr lang="es-ES_tradnl" sz="1800" dirty="0" smtClean="0"/>
              <a:t>. </a:t>
            </a:r>
          </a:p>
          <a:p>
            <a:pPr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</a:pPr>
            <a:r>
              <a:rPr lang="es-ES_tradnl" sz="1800" b="1" dirty="0" smtClean="0"/>
              <a:t>Préstamos de </a:t>
            </a:r>
            <a:br>
              <a:rPr lang="es-ES_tradnl" sz="1800" b="1" dirty="0" smtClean="0"/>
            </a:br>
            <a:r>
              <a:rPr lang="es-ES_tradnl" sz="1800" b="1" dirty="0" smtClean="0"/>
              <a:t>consumo. </a:t>
            </a:r>
            <a:endParaRPr lang="es-ES_tradnl" sz="1800" dirty="0" smtClean="0"/>
          </a:p>
        </p:txBody>
      </p:sp>
      <p:sp>
        <p:nvSpPr>
          <p:cNvPr id="19" name="Título 5"/>
          <p:cNvSpPr txBox="1">
            <a:spLocks/>
          </p:cNvSpPr>
          <p:nvPr/>
        </p:nvSpPr>
        <p:spPr>
          <a:xfrm>
            <a:off x="2051720" y="845840"/>
            <a:ext cx="69655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pPr lvl="0" defTabSz="914400">
              <a:spcBef>
                <a:spcPct val="0"/>
              </a:spcBef>
              <a:tabLst>
                <a:tab pos="0" algn="l"/>
              </a:tabLst>
              <a:defRPr/>
            </a:pPr>
            <a:r>
              <a:rPr lang="es-ES_tradnl" sz="3600" b="1" dirty="0" err="1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OBE</a:t>
            </a:r>
            <a:r>
              <a:rPr lang="es-ES_tradnl" sz="3600" b="1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: </a:t>
            </a:r>
            <a:r>
              <a:rPr lang="es-ES_tradnl" sz="3600" b="1" dirty="0" smtClean="0">
                <a:solidFill>
                  <a:schemeClr val="accent1"/>
                </a:solidFill>
                <a:latin typeface="+mj-lt"/>
              </a:rPr>
              <a:t>Conservar Prestaciones </a:t>
            </a:r>
            <a:br>
              <a:rPr lang="es-ES_tradnl" sz="3600" b="1" dirty="0" smtClean="0">
                <a:solidFill>
                  <a:schemeClr val="accent1"/>
                </a:solidFill>
                <a:latin typeface="+mj-lt"/>
              </a:rPr>
            </a:br>
            <a:r>
              <a:rPr lang="es-ES_tradnl" sz="2800" b="1" dirty="0" smtClean="0">
                <a:solidFill>
                  <a:schemeClr val="accent1"/>
                </a:solidFill>
                <a:latin typeface="+mj-lt"/>
              </a:rPr>
              <a:t>Ligadas al trabajo formal</a:t>
            </a:r>
            <a:r>
              <a:rPr lang="es-ES_tradnl" sz="2800" b="1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endParaRPr kumimoji="0" lang="es-ES_tradnl" sz="3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732152" y="2886035"/>
            <a:ext cx="247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Trabajadores formales</a:t>
            </a:r>
            <a:endParaRPr lang="es-MX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3" name="22 Conector recto"/>
          <p:cNvCxnSpPr/>
          <p:nvPr/>
        </p:nvCxnSpPr>
        <p:spPr>
          <a:xfrm rot="5400000">
            <a:off x="1818257" y="4013464"/>
            <a:ext cx="3005948" cy="1588"/>
          </a:xfrm>
          <a:prstGeom prst="line">
            <a:avLst/>
          </a:prstGeom>
          <a:ln w="3175"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Marcador de contenido 2"/>
          <p:cNvSpPr txBox="1">
            <a:spLocks/>
          </p:cNvSpPr>
          <p:nvPr/>
        </p:nvSpPr>
        <p:spPr>
          <a:xfrm>
            <a:off x="5894334" y="2516836"/>
            <a:ext cx="3214170" cy="30003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Aft>
                <a:spcPts val="2400"/>
              </a:spcAft>
              <a:buClr>
                <a:schemeClr val="accent1"/>
              </a:buClr>
              <a:buSzPct val="100000"/>
              <a:tabLst/>
              <a:defRPr/>
            </a:pPr>
            <a:r>
              <a:rPr kumimoji="0" lang="es-ES_tradnl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Contribución patronal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Aft>
                <a:spcPts val="2400"/>
              </a:spcAft>
              <a:buClr>
                <a:schemeClr val="accent1"/>
              </a:buClr>
              <a:buSzPct val="100000"/>
              <a:tabLst/>
              <a:defRPr/>
            </a:pPr>
            <a:r>
              <a:rPr kumimoji="0" lang="es-ES_tradnl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Contribución patronal y </a:t>
            </a:r>
            <a:br>
              <a:rPr kumimoji="0" lang="es-ES_tradnl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s-ES_tradnl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cuota por madre usuaria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Aft>
                <a:spcPts val="2400"/>
              </a:spcAft>
              <a:buClr>
                <a:schemeClr val="accent1"/>
              </a:buClr>
              <a:buSzPct val="100000"/>
              <a:tabLst/>
              <a:defRPr/>
            </a:pPr>
            <a:r>
              <a:rPr kumimoji="0" lang="es-ES_tradnl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Contribuciones </a:t>
            </a:r>
            <a:br>
              <a:rPr kumimoji="0" lang="es-ES_tradnl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s-ES_tradnl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obrero-patronales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Aft>
                <a:spcPts val="2400"/>
              </a:spcAft>
              <a:buClr>
                <a:schemeClr val="accent1"/>
              </a:buClr>
              <a:buSzPct val="100000"/>
              <a:tabLst/>
              <a:defRPr/>
            </a:pPr>
            <a:r>
              <a:rPr kumimoji="0" lang="es-ES_tradnl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Fondo inicial con </a:t>
            </a:r>
            <a:br>
              <a:rPr kumimoji="0" lang="es-ES_tradnl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s-ES_tradnl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revolvencia</a:t>
            </a:r>
            <a:r>
              <a:rPr kumimoji="0" lang="es-ES_tradnl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futura</a:t>
            </a:r>
          </a:p>
        </p:txBody>
      </p:sp>
      <p:sp>
        <p:nvSpPr>
          <p:cNvPr id="9" name="8 Flecha izquierda">
            <a:hlinkClick r:id="rId2" action="ppaction://hlinksldjump"/>
          </p:cNvPr>
          <p:cNvSpPr/>
          <p:nvPr/>
        </p:nvSpPr>
        <p:spPr>
          <a:xfrm>
            <a:off x="8460432" y="6165304"/>
            <a:ext cx="432048" cy="432048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6" name="15 Imagen" descr="contrato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40" y="4437112"/>
            <a:ext cx="2627784" cy="20745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178423" y="917848"/>
            <a:ext cx="6965577" cy="1143000"/>
          </a:xfrm>
        </p:spPr>
        <p:txBody>
          <a:bodyPr/>
          <a:lstStyle/>
          <a:p>
            <a:r>
              <a:rPr lang="es-ES_tradnl" b="1" dirty="0" smtClean="0"/>
              <a:t>Separación </a:t>
            </a:r>
            <a:br>
              <a:rPr lang="es-ES_tradnl" b="1" dirty="0" smtClean="0"/>
            </a:br>
            <a:r>
              <a:rPr lang="es-ES_tradnl" b="1" dirty="0" smtClean="0"/>
              <a:t>Salud - Protección al Ingreso</a:t>
            </a:r>
            <a:endParaRPr lang="es-ES_tradnl" b="1" dirty="0"/>
          </a:p>
        </p:txBody>
      </p:sp>
      <p:sp>
        <p:nvSpPr>
          <p:cNvPr id="7" name="Marcador de contenido 6"/>
          <p:cNvSpPr>
            <a:spLocks noGrp="1"/>
          </p:cNvSpPr>
          <p:nvPr>
            <p:ph idx="1"/>
          </p:nvPr>
        </p:nvSpPr>
        <p:spPr>
          <a:xfrm>
            <a:off x="2267744" y="3544416"/>
            <a:ext cx="6408712" cy="1828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_tradnl" sz="28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Indispensable separar institucional, jurídica y financieramente estas coberturas</a:t>
            </a:r>
          </a:p>
        </p:txBody>
      </p:sp>
      <p:pic>
        <p:nvPicPr>
          <p:cNvPr id="22" name="21 Marcador de posición de imagen" descr="separación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9376" r="19376"/>
          <a:stretch>
            <a:fillRect/>
          </a:stretch>
        </p:blipFill>
        <p:spPr/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304800" y="2394995"/>
            <a:ext cx="8400827" cy="785818"/>
          </a:xfrm>
          <a:ln>
            <a:noFill/>
          </a:ln>
        </p:spPr>
        <p:txBody>
          <a:bodyPr>
            <a:noAutofit/>
          </a:bodyPr>
          <a:lstStyle/>
          <a:p>
            <a:pPr marL="0" indent="1270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s-ES_tradnl" sz="1800" dirty="0" smtClean="0">
                <a:solidFill>
                  <a:schemeClr val="tx1"/>
                </a:solidFill>
              </a:rPr>
              <a:t>Creación del Sistema </a:t>
            </a:r>
            <a:r>
              <a:rPr lang="es-ES_tradnl" sz="1800" dirty="0">
                <a:solidFill>
                  <a:schemeClr val="tx1"/>
                </a:solidFill>
              </a:rPr>
              <a:t>Nacional de Seguridad Social </a:t>
            </a:r>
            <a:endParaRPr lang="es-ES_tradnl" sz="1800" dirty="0" smtClean="0">
              <a:solidFill>
                <a:schemeClr val="tx1"/>
              </a:solidFill>
            </a:endParaRPr>
          </a:p>
          <a:p>
            <a:pPr marL="0" indent="12700" algn="ctr">
              <a:spcBef>
                <a:spcPts val="0"/>
              </a:spcBef>
              <a:buNone/>
            </a:pPr>
            <a:r>
              <a:rPr lang="es-ES_tradnl" sz="2900" b="1" cap="sm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SINASES</a:t>
            </a:r>
            <a:endParaRPr lang="es-ES_tradnl" sz="2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4 CuadroTexto"/>
          <p:cNvSpPr txBox="1"/>
          <p:nvPr/>
        </p:nvSpPr>
        <p:spPr>
          <a:xfrm>
            <a:off x="487735" y="3811472"/>
            <a:ext cx="3429024" cy="11541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/>
              <a:t>Instituto Mexicano de Servicios de Salud </a:t>
            </a:r>
          </a:p>
          <a:p>
            <a:pPr algn="ctr">
              <a:spcBef>
                <a:spcPts val="600"/>
              </a:spcBef>
            </a:pPr>
            <a:r>
              <a:rPr lang="es-ES_tradnl" sz="2800" b="1" u="sng" cap="small" spc="200" dirty="0" smtClean="0">
                <a:latin typeface="Times New Roman" pitchFamily="18" charset="0"/>
                <a:cs typeface="Times New Roman" pitchFamily="18" charset="0"/>
                <a:hlinkClick r:id="" action="ppaction://noaction"/>
              </a:rPr>
              <a:t>IMSS</a:t>
            </a:r>
            <a:endParaRPr lang="es-MX" sz="2800" u="sng" spc="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5 CuadroTexto"/>
          <p:cNvSpPr txBox="1"/>
          <p:nvPr/>
        </p:nvSpPr>
        <p:spPr>
          <a:xfrm>
            <a:off x="5202643" y="3811472"/>
            <a:ext cx="3470180" cy="11541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/>
              <a:t>Instituto Mexicano de Protección al Ingreso</a:t>
            </a:r>
          </a:p>
          <a:p>
            <a:pPr algn="ctr">
              <a:spcBef>
                <a:spcPts val="600"/>
              </a:spcBef>
            </a:pPr>
            <a:r>
              <a:rPr lang="es-ES_tradnl" sz="2800" b="1" u="sng" cap="small" spc="200" dirty="0" smtClean="0">
                <a:latin typeface="Times New Roman" pitchFamily="18" charset="0"/>
                <a:cs typeface="Times New Roman" pitchFamily="18" charset="0"/>
                <a:hlinkClick r:id="" action="ppaction://noaction"/>
              </a:rPr>
              <a:t>IMPI</a:t>
            </a:r>
            <a:endParaRPr lang="es-MX" sz="2800" b="1" u="sng" cap="small" spc="200" dirty="0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</p:txBody>
      </p:sp>
      <p:sp>
        <p:nvSpPr>
          <p:cNvPr id="13" name="6 Rectángulo"/>
          <p:cNvSpPr/>
          <p:nvPr/>
        </p:nvSpPr>
        <p:spPr>
          <a:xfrm>
            <a:off x="0" y="5442306"/>
            <a:ext cx="9144000" cy="118709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r>
              <a:rPr lang="es-ES_tradnl" dirty="0" smtClean="0"/>
              <a:t>Entidades públicas separadas con personalidad jurídica y patrimonio propios.</a:t>
            </a:r>
          </a:p>
          <a:p>
            <a:pPr algn="ctr">
              <a:lnSpc>
                <a:spcPct val="114000"/>
              </a:lnSpc>
              <a:spcAft>
                <a:spcPts val="1200"/>
              </a:spcAft>
            </a:pPr>
            <a:r>
              <a:rPr lang="es-ES_tradnl" dirty="0" smtClean="0"/>
              <a:t>Encargadas de “</a:t>
            </a:r>
            <a:r>
              <a:rPr lang="es-ES_tradnl" u="sng" dirty="0" smtClean="0"/>
              <a:t>gestionar y fondear</a:t>
            </a:r>
            <a:r>
              <a:rPr lang="es-ES_tradnl" dirty="0" smtClean="0"/>
              <a:t>” los servicios públicos de salud y las </a:t>
            </a:r>
            <a:br>
              <a:rPr lang="es-ES_tradnl" dirty="0" smtClean="0"/>
            </a:br>
            <a:r>
              <a:rPr lang="es-ES_tradnl" dirty="0" smtClean="0"/>
              <a:t>prestaciones económicas del sistema, respectivamente.</a:t>
            </a:r>
            <a:endParaRPr lang="es-MX" dirty="0"/>
          </a:p>
        </p:txBody>
      </p:sp>
      <p:sp>
        <p:nvSpPr>
          <p:cNvPr id="14" name="20 Rectángulo"/>
          <p:cNvSpPr/>
          <p:nvPr/>
        </p:nvSpPr>
        <p:spPr>
          <a:xfrm>
            <a:off x="386014" y="2127879"/>
            <a:ext cx="84008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REFORMA CONSTITUCIONAL </a:t>
            </a:r>
            <a:endParaRPr lang="es-MX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5" name="33 Forma"/>
          <p:cNvCxnSpPr/>
          <p:nvPr/>
        </p:nvCxnSpPr>
        <p:spPr>
          <a:xfrm rot="10800000" flipV="1">
            <a:off x="2202247" y="3025655"/>
            <a:ext cx="1455354" cy="785818"/>
          </a:xfrm>
          <a:prstGeom prst="bentConnector2">
            <a:avLst/>
          </a:prstGeom>
          <a:ln w="31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35 Forma"/>
          <p:cNvCxnSpPr/>
          <p:nvPr/>
        </p:nvCxnSpPr>
        <p:spPr>
          <a:xfrm>
            <a:off x="5410200" y="3025654"/>
            <a:ext cx="1590692" cy="785818"/>
          </a:xfrm>
          <a:prstGeom prst="bentConnector3">
            <a:avLst>
              <a:gd name="adj1" fmla="val 100722"/>
            </a:avLst>
          </a:prstGeom>
          <a:ln w="31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22 Conector recto"/>
          <p:cNvCxnSpPr/>
          <p:nvPr/>
        </p:nvCxnSpPr>
        <p:spPr>
          <a:xfrm>
            <a:off x="614053" y="5341000"/>
            <a:ext cx="7958475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ítulo 5"/>
          <p:cNvSpPr>
            <a:spLocks noGrp="1"/>
          </p:cNvSpPr>
          <p:nvPr>
            <p:ph type="title"/>
          </p:nvPr>
        </p:nvSpPr>
        <p:spPr>
          <a:xfrm>
            <a:off x="2123728" y="764704"/>
            <a:ext cx="6965577" cy="1143000"/>
          </a:xfrm>
        </p:spPr>
        <p:txBody>
          <a:bodyPr/>
          <a:lstStyle/>
          <a:p>
            <a:r>
              <a:rPr lang="es-ES_tradnl" b="1" dirty="0" smtClean="0"/>
              <a:t>Separación </a:t>
            </a:r>
            <a:br>
              <a:rPr lang="es-ES_tradnl" b="1" dirty="0" smtClean="0"/>
            </a:br>
            <a:r>
              <a:rPr lang="es-ES_tradnl" b="1" dirty="0" smtClean="0"/>
              <a:t>Salud - Protección al Ingreso</a:t>
            </a:r>
            <a:endParaRPr lang="es-ES_tradnl" b="1" dirty="0"/>
          </a:p>
        </p:txBody>
      </p:sp>
      <p:sp>
        <p:nvSpPr>
          <p:cNvPr id="18" name="17 Flecha izquierda">
            <a:hlinkClick r:id="rId4" action="ppaction://hlinksldjump"/>
          </p:cNvPr>
          <p:cNvSpPr/>
          <p:nvPr/>
        </p:nvSpPr>
        <p:spPr>
          <a:xfrm>
            <a:off x="8604448" y="6381328"/>
            <a:ext cx="432048" cy="432048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contenido 6"/>
          <p:cNvSpPr>
            <a:spLocks noGrp="1"/>
          </p:cNvSpPr>
          <p:nvPr>
            <p:ph idx="1"/>
          </p:nvPr>
        </p:nvSpPr>
        <p:spPr>
          <a:xfrm>
            <a:off x="2119064" y="3011016"/>
            <a:ext cx="6629400" cy="30102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_tradnl" sz="2800" dirty="0" smtClean="0">
                <a:solidFill>
                  <a:schemeClr val="accent1"/>
                </a:solidFill>
                <a:ea typeface="+mj-ea"/>
                <a:cs typeface="+mj-cs"/>
              </a:rPr>
              <a:t>Nuevas obligaciones generales exigen un nuevo marco recaudatorio y de fiscalización. </a:t>
            </a:r>
          </a:p>
        </p:txBody>
      </p:sp>
      <p:pic>
        <p:nvPicPr>
          <p:cNvPr id="9" name="Imagen 8" descr="monedas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67" y="1981200"/>
            <a:ext cx="1629947" cy="4472136"/>
          </a:xfrm>
          <a:prstGeom prst="rect">
            <a:avLst/>
          </a:prstGeom>
        </p:spPr>
      </p:pic>
      <p:sp>
        <p:nvSpPr>
          <p:cNvPr id="11" name="Título 5"/>
          <p:cNvSpPr>
            <a:spLocks noGrp="1"/>
          </p:cNvSpPr>
          <p:nvPr>
            <p:ph type="title"/>
          </p:nvPr>
        </p:nvSpPr>
        <p:spPr>
          <a:xfrm>
            <a:off x="2178423" y="685800"/>
            <a:ext cx="6508377" cy="1143000"/>
          </a:xfrm>
        </p:spPr>
        <p:txBody>
          <a:bodyPr/>
          <a:lstStyle/>
          <a:p>
            <a:pPr>
              <a:tabLst>
                <a:tab pos="0" algn="l"/>
              </a:tabLst>
            </a:pPr>
            <a:r>
              <a:rPr lang="es-ES_tradnl" sz="3200" b="1" dirty="0" smtClean="0"/>
              <a:t>Organismo Autónomo Recaudador y Fiscalizador</a:t>
            </a:r>
            <a:endParaRPr lang="es-ES_tradnl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178423" y="685800"/>
            <a:ext cx="6508377" cy="1143000"/>
          </a:xfrm>
        </p:spPr>
        <p:txBody>
          <a:bodyPr/>
          <a:lstStyle/>
          <a:p>
            <a:r>
              <a:rPr lang="es-ES_tradnl" sz="3200" b="1" dirty="0" smtClean="0"/>
              <a:t>Organismo Autónomo Recaudador y Fiscalizador</a:t>
            </a:r>
            <a:endParaRPr lang="es-ES_tradnl" sz="3200" b="1" dirty="0"/>
          </a:p>
        </p:txBody>
      </p:sp>
      <p:sp>
        <p:nvSpPr>
          <p:cNvPr id="18" name="40 Flecha izquierda">
            <a:hlinkClick r:id="rId3" action="ppaction://hlinksldjump"/>
          </p:cNvPr>
          <p:cNvSpPr/>
          <p:nvPr/>
        </p:nvSpPr>
        <p:spPr>
          <a:xfrm>
            <a:off x="8501090" y="1285860"/>
            <a:ext cx="285752" cy="285752"/>
          </a:xfrm>
          <a:prstGeom prst="lef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1" name="Marcador de contenido 2"/>
          <p:cNvSpPr>
            <a:spLocks noGrp="1"/>
          </p:cNvSpPr>
          <p:nvPr>
            <p:ph idx="1"/>
          </p:nvPr>
        </p:nvSpPr>
        <p:spPr>
          <a:xfrm>
            <a:off x="3509954" y="2238362"/>
            <a:ext cx="5286412" cy="2316392"/>
          </a:xfrm>
        </p:spPr>
        <p:txBody>
          <a:bodyPr>
            <a:noAutofit/>
          </a:bodyPr>
          <a:lstStyle/>
          <a:p>
            <a:pPr marL="273050" indent="-273050">
              <a:spcBef>
                <a:spcPts val="0"/>
              </a:spcBef>
              <a:spcAft>
                <a:spcPts val="1200"/>
              </a:spcAft>
            </a:pPr>
            <a:r>
              <a:rPr lang="es-ES_tradnl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Especializado en seguridad social</a:t>
            </a:r>
          </a:p>
          <a:p>
            <a:pPr marL="273050" indent="-273050">
              <a:spcBef>
                <a:spcPts val="0"/>
              </a:spcBef>
              <a:spcAft>
                <a:spcPts val="1200"/>
              </a:spcAft>
            </a:pPr>
            <a:r>
              <a:rPr lang="es-ES_tradnl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Unificarse </a:t>
            </a:r>
            <a:r>
              <a:rPr lang="es-ES_tradnl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 coordinarse con el actual </a:t>
            </a:r>
            <a:r>
              <a:rPr lang="es-ES_tradnl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Sistema de Administración Tributaria </a:t>
            </a:r>
            <a:r>
              <a:rPr lang="es-ES_tradnl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para: </a:t>
            </a:r>
          </a:p>
          <a:p>
            <a:pPr marL="627063" lvl="1" indent="-271463">
              <a:spcBef>
                <a:spcPts val="0"/>
              </a:spcBef>
              <a:spcAft>
                <a:spcPts val="1200"/>
              </a:spcAft>
            </a:pPr>
            <a:r>
              <a:rPr lang="es-ES_tradn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Potenciar el uso de la base de datos de contribuyentes y del  </a:t>
            </a:r>
            <a:r>
              <a:rPr lang="es-ES_tradnl" cap="small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SAR</a:t>
            </a:r>
            <a:endParaRPr lang="es-ES_tradnl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27063" lvl="1" indent="-271463">
              <a:spcBef>
                <a:spcPts val="0"/>
              </a:spcBef>
              <a:spcAft>
                <a:spcPts val="1200"/>
              </a:spcAft>
            </a:pPr>
            <a:r>
              <a:rPr lang="es-ES_tradn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Mejorar los procesos de fiscalización </a:t>
            </a:r>
          </a:p>
          <a:p>
            <a:pPr marL="627063" lvl="1" indent="-271463">
              <a:spcBef>
                <a:spcPts val="0"/>
              </a:spcBef>
              <a:spcAft>
                <a:spcPts val="1200"/>
              </a:spcAft>
            </a:pPr>
            <a:r>
              <a:rPr lang="es-ES_tradn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Uniformar criterios de auditoría en beneficio de los patrones</a:t>
            </a:r>
            <a:endParaRPr lang="es-ES_tradn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Marcador de contenido 2"/>
          <p:cNvSpPr txBox="1">
            <a:spLocks/>
          </p:cNvSpPr>
          <p:nvPr/>
        </p:nvSpPr>
        <p:spPr>
          <a:xfrm>
            <a:off x="438120" y="2852936"/>
            <a:ext cx="2828886" cy="2781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914400">
              <a:lnSpc>
                <a:spcPct val="110000"/>
              </a:lnSpc>
              <a:buClr>
                <a:schemeClr val="accent1"/>
              </a:buClr>
              <a:buSzPct val="100000"/>
            </a:pPr>
            <a:r>
              <a:rPr lang="es-ES_tradnl" sz="2400" b="1" dirty="0" smtClean="0"/>
              <a:t>Organismo </a:t>
            </a:r>
            <a:r>
              <a:rPr lang="es-ES_tradnl" sz="2000" b="1" dirty="0" smtClean="0"/>
              <a:t>fiscalizador y recaudador</a:t>
            </a:r>
          </a:p>
          <a:p>
            <a:pPr algn="r" defTabSz="914400">
              <a:lnSpc>
                <a:spcPct val="110000"/>
              </a:lnSpc>
              <a:buClr>
                <a:schemeClr val="accent1"/>
              </a:buClr>
              <a:buSzPct val="100000"/>
            </a:pPr>
            <a:endParaRPr lang="es-ES_tradnl" sz="2000" b="1" dirty="0" smtClean="0"/>
          </a:p>
          <a:p>
            <a:pPr algn="r" defTabSz="914400">
              <a:lnSpc>
                <a:spcPct val="110000"/>
              </a:lnSpc>
              <a:buClr>
                <a:schemeClr val="accent1"/>
              </a:buClr>
              <a:buSzPct val="100000"/>
            </a:pPr>
            <a:r>
              <a:rPr lang="es-ES_tradnl" sz="2000" b="1" dirty="0" smtClean="0">
                <a:solidFill>
                  <a:srgbClr val="A9160B"/>
                </a:solidFill>
              </a:rPr>
              <a:t>Código Fiscal </a:t>
            </a:r>
            <a:br>
              <a:rPr lang="es-ES_tradnl" sz="2000" b="1" dirty="0" smtClean="0">
                <a:solidFill>
                  <a:srgbClr val="A9160B"/>
                </a:solidFill>
              </a:rPr>
            </a:br>
            <a:r>
              <a:rPr lang="es-ES_tradnl" sz="2000" b="1" dirty="0" smtClean="0">
                <a:solidFill>
                  <a:srgbClr val="A9160B"/>
                </a:solidFill>
              </a:rPr>
              <a:t>de la </a:t>
            </a:r>
            <a:br>
              <a:rPr lang="es-ES_tradnl" sz="2000" b="1" dirty="0" smtClean="0">
                <a:solidFill>
                  <a:srgbClr val="A9160B"/>
                </a:solidFill>
              </a:rPr>
            </a:br>
            <a:r>
              <a:rPr lang="es-ES_tradnl" sz="2000" b="1" dirty="0" smtClean="0">
                <a:solidFill>
                  <a:srgbClr val="A9160B"/>
                </a:solidFill>
              </a:rPr>
              <a:t>Seguridad Social.</a:t>
            </a:r>
            <a:endParaRPr kumimoji="0" lang="es-MX" sz="2000" b="1" i="0" u="none" strike="noStrike" kern="1200" cap="none" spc="0" normalizeH="0" baseline="0" noProof="0" dirty="0" smtClean="0">
              <a:ln>
                <a:noFill/>
              </a:ln>
              <a:solidFill>
                <a:srgbClr val="A9160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3" name="14 Conector recto"/>
          <p:cNvCxnSpPr/>
          <p:nvPr/>
        </p:nvCxnSpPr>
        <p:spPr>
          <a:xfrm rot="5400000">
            <a:off x="1321580" y="4355299"/>
            <a:ext cx="4090999" cy="2"/>
          </a:xfrm>
          <a:prstGeom prst="line">
            <a:avLst/>
          </a:prstGeom>
          <a:ln w="31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Marcador de contenido 2"/>
          <p:cNvSpPr txBox="1">
            <a:spLocks/>
          </p:cNvSpPr>
          <p:nvPr/>
        </p:nvSpPr>
        <p:spPr>
          <a:xfrm>
            <a:off x="3509954" y="5453072"/>
            <a:ext cx="5572132" cy="673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73050" marR="0" lvl="0" indent="-273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00000"/>
              <a:buFont typeface="Wingdings 2" pitchFamily="18" charset="2"/>
              <a:buChar char="¡"/>
              <a:tabLst/>
              <a:defRPr/>
            </a:pPr>
            <a:r>
              <a:rPr lang="es-ES_tradn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Garantizar la cobranza y asignación transparente de recursos destinados a obligaciones generales</a:t>
            </a:r>
          </a:p>
        </p:txBody>
      </p:sp>
      <p:sp>
        <p:nvSpPr>
          <p:cNvPr id="25" name="32 Rectángulo"/>
          <p:cNvSpPr/>
          <p:nvPr/>
        </p:nvSpPr>
        <p:spPr>
          <a:xfrm>
            <a:off x="160756" y="2549709"/>
            <a:ext cx="15632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914400">
              <a:spcAft>
                <a:spcPts val="1200"/>
              </a:spcAft>
              <a:buClr>
                <a:srgbClr val="990000"/>
              </a:buClr>
              <a:buSzPct val="100000"/>
              <a:defRPr/>
            </a:pPr>
            <a:r>
              <a:rPr lang="es-MX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Creación de: </a:t>
            </a:r>
          </a:p>
        </p:txBody>
      </p:sp>
      <p:sp>
        <p:nvSpPr>
          <p:cNvPr id="10" name="9 Flecha izquierda">
            <a:hlinkClick r:id="rId4" action="ppaction://hlinksldjump"/>
          </p:cNvPr>
          <p:cNvSpPr/>
          <p:nvPr/>
        </p:nvSpPr>
        <p:spPr>
          <a:xfrm>
            <a:off x="8460432" y="6165304"/>
            <a:ext cx="432048" cy="432048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Grandes Dilemas</a:t>
            </a:r>
            <a:br>
              <a:rPr lang="es-MX" dirty="0" smtClean="0"/>
            </a:br>
            <a:r>
              <a:rPr lang="es-ES_tradnl" sz="2400" dirty="0" smtClean="0"/>
              <a:t>Subcobertura de la Seguridad Social</a:t>
            </a:r>
            <a:endParaRPr lang="es-ES_tradnl" sz="2400" dirty="0"/>
          </a:p>
        </p:txBody>
      </p:sp>
      <p:sp>
        <p:nvSpPr>
          <p:cNvPr id="5" name="4 CuadroTexto"/>
          <p:cNvSpPr txBox="1"/>
          <p:nvPr/>
        </p:nvSpPr>
        <p:spPr>
          <a:xfrm>
            <a:off x="363622" y="6400800"/>
            <a:ext cx="4970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Fuente: INEGI e </a:t>
            </a:r>
            <a:r>
              <a:rPr lang="es-MX" sz="1400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IIE</a:t>
            </a:r>
            <a:r>
              <a:rPr lang="es-MX" sz="14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-UNAM. Cifras a 2011. </a:t>
            </a:r>
            <a:endParaRPr lang="es-MX" sz="14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283968" y="1988840"/>
            <a:ext cx="4536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>
                <a:solidFill>
                  <a:schemeClr val="accent1"/>
                </a:solidFill>
              </a:rPr>
              <a:t>Población Económicamente Activa:</a:t>
            </a:r>
          </a:p>
          <a:p>
            <a:pPr algn="ctr"/>
            <a:r>
              <a:rPr lang="es-MX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50.2 millones</a:t>
            </a:r>
            <a:endParaRPr lang="es-MX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3" name="5 Gráfico"/>
          <p:cNvGraphicFramePr/>
          <p:nvPr/>
        </p:nvGraphicFramePr>
        <p:xfrm>
          <a:off x="2843808" y="2296037"/>
          <a:ext cx="7488832" cy="4581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1" name="20 Conector recto"/>
          <p:cNvCxnSpPr/>
          <p:nvPr/>
        </p:nvCxnSpPr>
        <p:spPr>
          <a:xfrm>
            <a:off x="4283968" y="2213083"/>
            <a:ext cx="0" cy="4168245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5191" y="2852936"/>
            <a:ext cx="3682753" cy="3024336"/>
          </a:xfrm>
        </p:spPr>
        <p:txBody>
          <a:bodyPr>
            <a:normAutofit/>
          </a:bodyPr>
          <a:lstStyle/>
          <a:p>
            <a:r>
              <a:rPr lang="es-ES_tradnl" dirty="0" smtClean="0">
                <a:solidFill>
                  <a:schemeClr val="tx1"/>
                </a:solidFill>
              </a:rPr>
              <a:t>35.8% de la PEA cubierta</a:t>
            </a:r>
          </a:p>
          <a:p>
            <a:r>
              <a:rPr lang="es-ES_tradnl" dirty="0" smtClean="0">
                <a:solidFill>
                  <a:schemeClr val="tx1"/>
                </a:solidFill>
              </a:rPr>
              <a:t>37.62% de la Población Ocupada cubierta</a:t>
            </a:r>
          </a:p>
          <a:p>
            <a:pPr lvl="0">
              <a:spcBef>
                <a:spcPts val="2400"/>
              </a:spcBef>
            </a:pPr>
            <a:r>
              <a:rPr lang="es-ES_tradnl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57.86% de la población total no tiene cobertura de seguridad social: 65 millones</a:t>
            </a:r>
          </a:p>
          <a:p>
            <a:endParaRPr lang="es-ES_tradnl" dirty="0" smtClean="0">
              <a:solidFill>
                <a:schemeClr val="tx1"/>
              </a:solidFill>
            </a:endParaRPr>
          </a:p>
          <a:p>
            <a:pPr lvl="0"/>
            <a:endParaRPr lang="es-ES_tradnl" dirty="0" smtClean="0">
              <a:solidFill>
                <a:schemeClr val="tx1"/>
              </a:solidFill>
            </a:endParaRPr>
          </a:p>
        </p:txBody>
      </p:sp>
      <p:sp>
        <p:nvSpPr>
          <p:cNvPr id="11" name="1 CuadroTexto"/>
          <p:cNvSpPr txBox="1"/>
          <p:nvPr/>
        </p:nvSpPr>
        <p:spPr>
          <a:xfrm>
            <a:off x="6469445" y="3653327"/>
            <a:ext cx="2031645" cy="99011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/>
            <a:r>
              <a:rPr lang="es-MX" sz="1600" dirty="0" smtClean="0">
                <a:solidFill>
                  <a:schemeClr val="bg1"/>
                </a:solidFill>
              </a:rPr>
              <a:t>P.O.</a:t>
            </a:r>
          </a:p>
          <a:p>
            <a:pPr algn="ctr" rtl="0"/>
            <a:r>
              <a:rPr lang="es-MX" sz="1600" dirty="0" smtClean="0">
                <a:solidFill>
                  <a:schemeClr val="bg1"/>
                </a:solidFill>
              </a:rPr>
              <a:t>con cobertura</a:t>
            </a:r>
            <a:r>
              <a:rPr lang="es-MX" sz="1600" b="1" dirty="0" smtClean="0">
                <a:solidFill>
                  <a:schemeClr val="bg1"/>
                </a:solidFill>
              </a:rPr>
              <a:t>
18 millones</a:t>
            </a:r>
            <a:endParaRPr lang="es-MX" sz="1600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3</a:t>
            </a:fld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2919998" y="4725144"/>
            <a:ext cx="499874" cy="2071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8" name="5 Marcador de posición de imagen"/>
          <p:cNvGraphicFramePr>
            <a:graphicFrameLocks noGrp="1"/>
          </p:cNvGraphicFramePr>
          <p:nvPr>
            <p:ph type="pic" sz="quarter" idx="4294967295"/>
          </p:nvPr>
        </p:nvGraphicFramePr>
        <p:xfrm>
          <a:off x="899592" y="116632"/>
          <a:ext cx="9144000" cy="5927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285720" y="4786322"/>
            <a:ext cx="2850302" cy="785818"/>
          </a:xfrm>
        </p:spPr>
        <p:txBody>
          <a:bodyPr anchor="t"/>
          <a:lstStyle/>
          <a:p>
            <a:pPr algn="l"/>
            <a:r>
              <a:rPr lang="es-MX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</a:t>
            </a:r>
            <a:r>
              <a:rPr lang="es-ES_tradnl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</a:t>
            </a:r>
            <a:r>
              <a:rPr lang="es-MX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</a:t>
            </a:r>
            <a:br>
              <a:rPr lang="es-MX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s-MX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Propuestas</a:t>
            </a:r>
            <a:endParaRPr lang="es-MX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2" name="10 Grupo"/>
          <p:cNvGrpSpPr/>
          <p:nvPr/>
        </p:nvGrpSpPr>
        <p:grpSpPr>
          <a:xfrm>
            <a:off x="2539798" y="1371600"/>
            <a:ext cx="6001970" cy="3505200"/>
            <a:chOff x="2539798" y="1371600"/>
            <a:chExt cx="6001970" cy="3505200"/>
          </a:xfrm>
        </p:grpSpPr>
        <p:sp>
          <p:nvSpPr>
            <p:cNvPr id="10" name="Elipse 9"/>
            <p:cNvSpPr/>
            <p:nvPr/>
          </p:nvSpPr>
          <p:spPr>
            <a:xfrm>
              <a:off x="3741168" y="1371600"/>
              <a:ext cx="3581400" cy="3505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shade val="70000"/>
                    <a:satMod val="120000"/>
                  </a:schemeClr>
                </a:gs>
                <a:gs pos="40000">
                  <a:schemeClr val="accent1">
                    <a:shade val="100000"/>
                    <a:satMod val="150000"/>
                    <a:alpha val="71000"/>
                  </a:schemeClr>
                </a:gs>
                <a:gs pos="1000">
                  <a:schemeClr val="accent1">
                    <a:tint val="100000"/>
                    <a:shade val="100000"/>
                    <a:satMod val="200000"/>
                    <a:greenMod val="100000"/>
                    <a:alpha val="75000"/>
                  </a:schemeClr>
                </a:gs>
                <a:gs pos="100000">
                  <a:srgbClr val="0066CC"/>
                </a:gs>
                <a:gs pos="76000">
                  <a:srgbClr val="0066CC">
                    <a:alpha val="79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5867013" y="2895600"/>
              <a:ext cx="2674755" cy="369332"/>
            </a:xfrm>
            <a:prstGeom prst="rect">
              <a:avLst/>
            </a:prstGeom>
            <a:solidFill>
              <a:srgbClr val="0066CC"/>
            </a:solidFill>
          </p:spPr>
          <p:txBody>
            <a:bodyPr wrap="none" rtlCol="0">
              <a:spAutoFit/>
            </a:bodyPr>
            <a:lstStyle/>
            <a:p>
              <a:r>
                <a:rPr lang="es-ES_tradnl" dirty="0" smtClean="0">
                  <a:solidFill>
                    <a:schemeClr val="bg1"/>
                  </a:solidFill>
                  <a:latin typeface="Ayuthaya"/>
                  <a:cs typeface="Ayuthaya"/>
                </a:rPr>
                <a:t>CORREGIR EL PASADO</a:t>
              </a:r>
              <a:endParaRPr lang="es-ES_tradnl" dirty="0">
                <a:solidFill>
                  <a:schemeClr val="bg1"/>
                </a:solidFill>
                <a:latin typeface="Ayuthaya"/>
                <a:cs typeface="Ayuthaya"/>
              </a:endParaRPr>
            </a:p>
          </p:txBody>
        </p:sp>
        <p:sp>
          <p:nvSpPr>
            <p:cNvPr id="9" name="CuadroTexto 8"/>
            <p:cNvSpPr txBox="1"/>
            <p:nvPr/>
          </p:nvSpPr>
          <p:spPr>
            <a:xfrm>
              <a:off x="2539798" y="2895718"/>
              <a:ext cx="2536258" cy="369332"/>
            </a:xfrm>
            <a:prstGeom prst="rect">
              <a:avLst/>
            </a:prstGeom>
            <a:solidFill>
              <a:srgbClr val="800000"/>
            </a:solidFill>
          </p:spPr>
          <p:txBody>
            <a:bodyPr wrap="none" rtlCol="0">
              <a:spAutoFit/>
            </a:bodyPr>
            <a:lstStyle/>
            <a:p>
              <a:r>
                <a:rPr lang="es-ES_tradnl" dirty="0" smtClean="0">
                  <a:solidFill>
                    <a:schemeClr val="bg1"/>
                  </a:solidFill>
                  <a:latin typeface="Ayuthaya"/>
                  <a:cs typeface="Ayuthaya"/>
                </a:rPr>
                <a:t>DISEÑAR EL FUTURO  </a:t>
              </a:r>
              <a:endParaRPr lang="es-ES_tradnl" dirty="0">
                <a:solidFill>
                  <a:schemeClr val="bg1"/>
                </a:solidFill>
                <a:latin typeface="Ayuthaya"/>
                <a:cs typeface="Ayuthay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s-MX" b="1" dirty="0" smtClean="0"/>
              <a:t>Un Balance de la propuesta</a:t>
            </a:r>
            <a:endParaRPr lang="es-MX" b="1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611560" y="2134578"/>
          <a:ext cx="8126288" cy="4534782"/>
        </p:xfrm>
        <a:graphic>
          <a:graphicData uri="http://schemas.openxmlformats.org/drawingml/2006/table">
            <a:tbl>
              <a:tblPr/>
              <a:tblGrid>
                <a:gridCol w="3517776"/>
                <a:gridCol w="4608512"/>
              </a:tblGrid>
              <a:tr h="5182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chemeClr val="bg1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Situación actual</a:t>
                      </a:r>
                      <a:endParaRPr lang="es-MX" sz="1800" dirty="0">
                        <a:solidFill>
                          <a:schemeClr val="bg1"/>
                        </a:solidFill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chemeClr val="bg1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Propuesta</a:t>
                      </a:r>
                      <a:endParaRPr lang="es-MX" sz="1800" dirty="0">
                        <a:solidFill>
                          <a:schemeClr val="bg1"/>
                        </a:solidFill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</a:tr>
              <a:tr h="113791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Sólo obtienen pensiones los </a:t>
                      </a:r>
                      <a:r>
                        <a:rPr lang="es-MX" sz="1800" b="1" dirty="0">
                          <a:solidFill>
                            <a:srgbClr val="FF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trabajadores formales</a:t>
                      </a:r>
                      <a:endParaRPr lang="es-MX" sz="1800" b="1" dirty="0">
                        <a:solidFill>
                          <a:srgbClr val="FF0000"/>
                        </a:solidFill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78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Sistema basado en derechos sociales</a:t>
                      </a:r>
                      <a:r>
                        <a:rPr lang="es-MX" sz="1800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.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Reforma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 artículos 4, 5, 31 y 123 constitucionales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para crear el SINASES</a:t>
                      </a:r>
                      <a:endParaRPr lang="es-MX" sz="1800" dirty="0"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rgbClr val="FF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El costo de los sistemas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pensionarios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y sus beneficiarios </a:t>
                      </a:r>
                      <a:r>
                        <a:rPr lang="es-MX" sz="1800" b="1" dirty="0">
                          <a:solidFill>
                            <a:srgbClr val="FF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es desconocido</a:t>
                      </a:r>
                      <a:endParaRPr lang="es-MX" sz="1800" dirty="0">
                        <a:solidFill>
                          <a:srgbClr val="FF0000"/>
                        </a:solidFill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78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Transparencia</a:t>
                      </a:r>
                      <a:r>
                        <a:rPr lang="es-MX" sz="1800" b="1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de quiénes reciben la pensión universal y vigilancia de que los recursos públicos no subsidien a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grupos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particulares</a:t>
                      </a:r>
                      <a:endParaRPr lang="es-MX" sz="1800" dirty="0"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104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rgbClr val="FF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Trabajadores con 25 años o más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cotizando a sistemas de reparto diferentes </a:t>
                      </a:r>
                      <a:r>
                        <a:rPr lang="es-MX" sz="1800" b="1" dirty="0">
                          <a:solidFill>
                            <a:srgbClr val="FF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no tienen derechos pensionarios</a:t>
                      </a:r>
                      <a:endParaRPr lang="es-MX" sz="1800" dirty="0">
                        <a:solidFill>
                          <a:srgbClr val="FF0000"/>
                        </a:solidFill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78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 </a:t>
                      </a:r>
                      <a:r>
                        <a:rPr lang="es-MX" sz="1800" b="1" dirty="0" smtClean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Asegurarían </a:t>
                      </a:r>
                      <a:r>
                        <a:rPr lang="es-MX" sz="1800" b="1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una pensión universal </a:t>
                      </a:r>
                      <a:r>
                        <a:rPr lang="es-MX" sz="1800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y </a:t>
                      </a:r>
                      <a:r>
                        <a:rPr lang="es-MX" sz="1800" b="1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habrá portabilidad</a:t>
                      </a:r>
                      <a:r>
                        <a:rPr lang="es-MX" sz="1800" b="1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(</a:t>
                      </a:r>
                      <a:r>
                        <a:rPr lang="es-MX" sz="1600" b="1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suma de derechos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) entre sistemas de cuentas individuales</a:t>
                      </a:r>
                      <a:endParaRPr lang="es-MX" sz="1800" dirty="0"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39495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s-MX" b="1" dirty="0" smtClean="0"/>
              <a:t>Un Balance de la propuesta</a:t>
            </a:r>
            <a:endParaRPr lang="es-MX" b="1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395536" y="2134578"/>
          <a:ext cx="8496944" cy="4534782"/>
        </p:xfrm>
        <a:graphic>
          <a:graphicData uri="http://schemas.openxmlformats.org/drawingml/2006/table">
            <a:tbl>
              <a:tblPr/>
              <a:tblGrid>
                <a:gridCol w="3240360"/>
                <a:gridCol w="5256584"/>
              </a:tblGrid>
              <a:tr h="5182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chemeClr val="bg1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Situación actual</a:t>
                      </a:r>
                      <a:endParaRPr lang="es-MX" sz="1800" dirty="0">
                        <a:solidFill>
                          <a:schemeClr val="bg1"/>
                        </a:solidFill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chemeClr val="bg1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Propuesta</a:t>
                      </a:r>
                      <a:endParaRPr lang="es-MX" sz="1800" dirty="0">
                        <a:solidFill>
                          <a:schemeClr val="bg1"/>
                        </a:solidFill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</a:tr>
              <a:tr h="14242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rgbClr val="FF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Déficit generalizado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de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/>
                      </a:r>
                      <a:b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</a:b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sistemas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de reparto</a:t>
                      </a:r>
                      <a:endParaRPr lang="es-MX" sz="1800" dirty="0"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78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Reforma constitucional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al financiamiento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pensionario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. El Estado asumirá el </a:t>
                      </a:r>
                      <a:r>
                        <a:rPr lang="es-MX" sz="1800" b="1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costo social de la transición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por reformas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que se completen a más tardar en el 2020</a:t>
                      </a:r>
                      <a:endParaRPr lang="es-MX" sz="1800" dirty="0"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rgbClr val="FF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Ambigüedad e iniquidad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sobre derechos pensionarios</a:t>
                      </a:r>
                      <a:endParaRPr lang="es-MX" sz="1800" dirty="0"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78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Creación de las </a:t>
                      </a:r>
                      <a:r>
                        <a:rPr lang="es-MX" sz="1800" b="1" dirty="0" smtClean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Obligaciones Base de Estado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en Seguridad S</a:t>
                      </a:r>
                      <a:r>
                        <a:rPr lang="es-ES_tradnl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o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cial. Las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pensiones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universales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estarán a cargo del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SINASES, financiadas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con </a:t>
                      </a:r>
                      <a:r>
                        <a:rPr lang="es-MX" sz="1800" b="1" kern="1200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recursos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 fiscales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generales.</a:t>
                      </a:r>
                      <a:endParaRPr lang="es-MX" sz="1800" dirty="0"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El Seguro Popular y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los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actuales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“beneficios sociales” </a:t>
                      </a:r>
                      <a:r>
                        <a:rPr lang="es-MX" sz="1800" b="1" dirty="0">
                          <a:solidFill>
                            <a:srgbClr val="FF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estimulan la </a:t>
                      </a:r>
                      <a:r>
                        <a:rPr lang="es-MX" sz="1800" b="1" dirty="0" smtClean="0">
                          <a:solidFill>
                            <a:srgbClr val="FF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informalidad</a:t>
                      </a:r>
                      <a:endParaRPr lang="es-MX" sz="1800" b="1" dirty="0">
                        <a:solidFill>
                          <a:srgbClr val="FF0000"/>
                        </a:solidFill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78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El </a:t>
                      </a:r>
                      <a:r>
                        <a:rPr lang="es-MX" sz="1800" dirty="0" err="1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SINASES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se conformaría por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dos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instituciones: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IMSS y el </a:t>
                      </a:r>
                      <a:r>
                        <a:rPr lang="es-MX" sz="1800" dirty="0" err="1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IMPI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. </a:t>
                      </a:r>
                      <a:r>
                        <a:rPr lang="es-MX" sz="1800" b="1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Todos los beneficiarios deberán </a:t>
                      </a:r>
                      <a:r>
                        <a:rPr lang="es-MX" sz="1800" b="1" dirty="0" smtClean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registrarse </a:t>
                      </a:r>
                      <a:r>
                        <a:rPr lang="es-MX" sz="1800" b="0" dirty="0" smtClean="0">
                          <a:solidFill>
                            <a:schemeClr val="tx1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(+</a:t>
                      </a:r>
                      <a:r>
                        <a:rPr lang="es-MX" sz="1600" b="0" dirty="0" smtClean="0">
                          <a:solidFill>
                            <a:schemeClr val="tx1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SAT</a:t>
                      </a:r>
                      <a:r>
                        <a:rPr lang="es-MX" sz="1800" b="0" dirty="0" smtClean="0">
                          <a:solidFill>
                            <a:schemeClr val="tx1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).</a:t>
                      </a:r>
                      <a:endParaRPr lang="es-MX" sz="1800" b="0" dirty="0">
                        <a:solidFill>
                          <a:schemeClr val="tx1"/>
                        </a:solidFill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39495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s-MX" b="1" dirty="0" smtClean="0"/>
              <a:t>Un Balance de la propuesta</a:t>
            </a:r>
            <a:endParaRPr lang="es-MX" b="1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395536" y="2278594"/>
          <a:ext cx="8496944" cy="4246750"/>
        </p:xfrm>
        <a:graphic>
          <a:graphicData uri="http://schemas.openxmlformats.org/drawingml/2006/table">
            <a:tbl>
              <a:tblPr/>
              <a:tblGrid>
                <a:gridCol w="3456384"/>
                <a:gridCol w="5040560"/>
              </a:tblGrid>
              <a:tr h="5182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chemeClr val="bg1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Situación actual</a:t>
                      </a:r>
                      <a:endParaRPr lang="es-MX" sz="1800" dirty="0">
                        <a:solidFill>
                          <a:schemeClr val="bg1"/>
                        </a:solidFill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chemeClr val="bg1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Propuesta</a:t>
                      </a:r>
                      <a:endParaRPr lang="es-MX" sz="1800" dirty="0">
                        <a:solidFill>
                          <a:schemeClr val="bg1"/>
                        </a:solidFill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</a:tr>
              <a:tr h="14962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rgbClr val="FF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Pensiones y salud compiten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innecesariamente por recursos escasos</a:t>
                      </a:r>
                      <a:endParaRPr lang="es-MX" sz="1800" dirty="0"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78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Separación constitucional de sistemas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: salud y pensiones. Beneficios de operación institucional</a:t>
                      </a:r>
                      <a:endParaRPr lang="es-MX" sz="1800" dirty="0"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22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rgbClr val="FF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No existen incentivos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suficientes para la auto-reforma de pensiones</a:t>
                      </a:r>
                      <a:endParaRPr lang="es-MX" sz="1800" dirty="0"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7800" indent="0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Transición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general de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8 años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(5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para entidades federales) para reformar o unificar sistemas. </a:t>
                      </a:r>
                      <a:endParaRPr lang="es-MX" sz="1800" dirty="0" smtClean="0">
                        <a:solidFill>
                          <a:srgbClr val="000000"/>
                        </a:solidFill>
                        <a:latin typeface="Century Gothic"/>
                        <a:ea typeface="Calibri"/>
                        <a:cs typeface="NewBaskerville"/>
                      </a:endParaRPr>
                    </a:p>
                    <a:p>
                      <a:pPr marL="177800" indent="0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s-MX" sz="1800" b="1" dirty="0" smtClean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Regla </a:t>
                      </a:r>
                      <a:r>
                        <a:rPr lang="es-MX" sz="1800" b="1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de Orden</a:t>
                      </a:r>
                      <a:r>
                        <a:rPr lang="es-MX" sz="1800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: </a:t>
                      </a:r>
                      <a:r>
                        <a:rPr lang="es-MX" sz="1800" b="1" dirty="0" smtClean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El Gob. Fed. no </a:t>
                      </a:r>
                      <a:r>
                        <a:rPr lang="es-MX" sz="1800" b="1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podrá </a:t>
                      </a:r>
                      <a:r>
                        <a:rPr lang="es-MX" sz="1800" b="1" dirty="0" smtClean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subsidiar </a:t>
                      </a:r>
                      <a:r>
                        <a:rPr lang="es-MX" sz="1800" b="1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las nóminas de pensiones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de regímenes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particulares (</a:t>
                      </a:r>
                      <a:r>
                        <a:rPr lang="es-MX" sz="16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públicos </a:t>
                      </a:r>
                      <a:r>
                        <a:rPr lang="es-MX" sz="16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o </a:t>
                      </a:r>
                      <a:r>
                        <a:rPr lang="es-MX" sz="16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privados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)</a:t>
                      </a:r>
                      <a:endParaRPr lang="es-MX" sz="1800" dirty="0"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39495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s-MX" b="1" dirty="0" smtClean="0"/>
              <a:t>Un Balance de la propuesta</a:t>
            </a:r>
            <a:endParaRPr lang="es-MX" b="1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395536" y="2278594"/>
          <a:ext cx="8496944" cy="3814702"/>
        </p:xfrm>
        <a:graphic>
          <a:graphicData uri="http://schemas.openxmlformats.org/drawingml/2006/table">
            <a:tbl>
              <a:tblPr/>
              <a:tblGrid>
                <a:gridCol w="3744416"/>
                <a:gridCol w="4752528"/>
              </a:tblGrid>
              <a:tr h="5182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chemeClr val="bg1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Situación actual</a:t>
                      </a:r>
                      <a:endParaRPr lang="es-MX" sz="1800" dirty="0">
                        <a:solidFill>
                          <a:schemeClr val="bg1"/>
                        </a:solidFill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chemeClr val="bg1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Propuesta</a:t>
                      </a:r>
                      <a:endParaRPr lang="es-MX" sz="1800" dirty="0">
                        <a:solidFill>
                          <a:schemeClr val="bg1"/>
                        </a:solidFill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</a:tr>
              <a:tr h="17842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rgbClr val="FF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Todos los contribuyentes pagamos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los beneficios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pensionarios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de algunos</a:t>
                      </a:r>
                      <a:endParaRPr lang="es-MX" sz="1800" dirty="0"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78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Todos pagamos únicamente las pensiones </a:t>
                      </a:r>
                      <a:r>
                        <a:rPr lang="es-MX" sz="1800" b="1" dirty="0" smtClean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universales</a:t>
                      </a:r>
                      <a:r>
                        <a:rPr lang="es-MX" sz="1800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. </a:t>
                      </a:r>
                      <a:r>
                        <a:rPr lang="es-MX" sz="1800" dirty="0" smtClean="0">
                          <a:solidFill>
                            <a:schemeClr val="tx1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L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os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beneficios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adicionales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que 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se acuerden entre patrón y trabajador tendrán su propio financiamiento.</a:t>
                      </a:r>
                      <a:endParaRPr lang="es-MX" sz="1800" dirty="0"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121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solidFill>
                            <a:schemeClr val="tx1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La bomba de </a:t>
                      </a:r>
                      <a:r>
                        <a:rPr lang="es-MX" sz="18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NewBaskerville"/>
                        </a:rPr>
                        <a:t>las</a:t>
                      </a:r>
                      <a:br>
                        <a:rPr lang="es-MX" sz="18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NewBaskerville"/>
                        </a:rPr>
                      </a:br>
                      <a:r>
                        <a:rPr lang="es-MX" sz="18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NewBaskerville"/>
                        </a:rPr>
                        <a:t>pensiones no tiene dueño</a:t>
                      </a:r>
                      <a:endParaRPr lang="es-MX" sz="1800" b="1" dirty="0">
                        <a:solidFill>
                          <a:srgbClr val="FF0000"/>
                        </a:solidFill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78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Creación de un órgano autónomo supervisor: </a:t>
                      </a:r>
                      <a:r>
                        <a:rPr lang="es-MX" sz="1800" b="1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GARANTESOL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 que analice el </a:t>
                      </a:r>
                      <a:r>
                        <a:rPr lang="es-MX" sz="1800" b="1" dirty="0">
                          <a:solidFill>
                            <a:srgbClr val="339933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equilibrio y sustentabilidad</a:t>
                      </a:r>
                      <a:r>
                        <a:rPr lang="es-MX" sz="1800" b="1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 </a:t>
                      </a:r>
                      <a:r>
                        <a:rPr lang="es-MX" sz="1800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de todo el SINASES</a:t>
                      </a:r>
                      <a:r>
                        <a:rPr lang="es-MX" sz="1800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  <a:cs typeface="NewBaskerville"/>
                        </a:rPr>
                        <a:t>  (pensiones + salud)</a:t>
                      </a:r>
                      <a:endParaRPr lang="es-MX" sz="1800" dirty="0">
                        <a:latin typeface="NewBaskerville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39495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26 Rectángulo"/>
          <p:cNvSpPr/>
          <p:nvPr/>
        </p:nvSpPr>
        <p:spPr>
          <a:xfrm>
            <a:off x="0" y="0"/>
            <a:ext cx="9144000" cy="69342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Junio 2012</a:t>
            </a:r>
            <a:endParaRPr lang="es-MX" dirty="0"/>
          </a:p>
        </p:txBody>
      </p:sp>
      <p:cxnSp>
        <p:nvCxnSpPr>
          <p:cNvPr id="14" name="13 Conector recto"/>
          <p:cNvCxnSpPr/>
          <p:nvPr/>
        </p:nvCxnSpPr>
        <p:spPr>
          <a:xfrm>
            <a:off x="2908314" y="5801280"/>
            <a:ext cx="3251172" cy="1588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uadroTexto 8"/>
          <p:cNvSpPr txBox="1"/>
          <p:nvPr/>
        </p:nvSpPr>
        <p:spPr>
          <a:xfrm>
            <a:off x="3635896" y="6031468"/>
            <a:ext cx="1979437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_tradnl" dirty="0" smtClean="0"/>
              <a:t>Octubre 2012</a:t>
            </a:r>
          </a:p>
        </p:txBody>
      </p:sp>
      <p:pic>
        <p:nvPicPr>
          <p:cNvPr id="6" name="Imagen 5" descr="frente-portada.jpg"/>
          <p:cNvPicPr>
            <a:picLocks noChangeAspect="1"/>
          </p:cNvPicPr>
          <p:nvPr/>
        </p:nvPicPr>
        <p:blipFill>
          <a:blip r:embed="rId2"/>
          <a:srcRect t="3846"/>
          <a:stretch>
            <a:fillRect/>
          </a:stretch>
        </p:blipFill>
        <p:spPr>
          <a:xfrm>
            <a:off x="2914111" y="543520"/>
            <a:ext cx="3258089" cy="4866680"/>
          </a:xfrm>
          <a:prstGeom prst="rect">
            <a:avLst/>
          </a:prstGeom>
        </p:spPr>
      </p:pic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44</a:t>
            </a:fld>
            <a:endParaRPr lang="es-ES_trad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199" y="629816"/>
            <a:ext cx="6851105" cy="1143000"/>
          </a:xfrm>
        </p:spPr>
        <p:txBody>
          <a:bodyPr/>
          <a:lstStyle/>
          <a:p>
            <a:pPr lvl="0" fontAlgn="base">
              <a:spcAft>
                <a:spcPct val="0"/>
              </a:spcAft>
            </a:pPr>
            <a:r>
              <a:rPr lang="es-MX" sz="3200" dirty="0" smtClean="0"/>
              <a:t>Grandes Dilemas: </a:t>
            </a:r>
            <a:r>
              <a:rPr lang="es-MX" dirty="0" smtClean="0"/>
              <a:t/>
            </a:r>
            <a:br>
              <a:rPr lang="es-MX" dirty="0" smtClean="0"/>
            </a:br>
            <a:r>
              <a:rPr lang="es-MX" sz="2400" dirty="0" smtClean="0">
                <a:ea typeface="Calibri" pitchFamily="34" charset="0"/>
                <a:cs typeface="Times New Roman" pitchFamily="18" charset="0"/>
              </a:rPr>
              <a:t>Población ocupada y afiliación al IMSS e ISSSTE: 2000-2011</a:t>
            </a:r>
            <a:endParaRPr lang="es-MX" sz="2400" b="0" dirty="0" smtClean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827584" y="3284984"/>
          <a:ext cx="7632848" cy="1946509"/>
        </p:xfrm>
        <a:graphic>
          <a:graphicData uri="http://schemas.openxmlformats.org/drawingml/2006/table">
            <a:tbl>
              <a:tblPr/>
              <a:tblGrid>
                <a:gridCol w="805728"/>
                <a:gridCol w="1611457"/>
                <a:gridCol w="1611457"/>
                <a:gridCol w="1612462"/>
                <a:gridCol w="1991744"/>
              </a:tblGrid>
              <a:tr h="6488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 b="1" dirty="0">
                          <a:latin typeface="Calibri"/>
                          <a:ea typeface="Calibri"/>
                          <a:cs typeface="Times New Roman"/>
                        </a:rPr>
                        <a:t>Año</a:t>
                      </a:r>
                      <a:endParaRPr lang="es-MX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 b="1" dirty="0">
                          <a:latin typeface="Calibri"/>
                          <a:ea typeface="Calibri"/>
                          <a:cs typeface="Times New Roman"/>
                        </a:rPr>
                        <a:t>Población ocupada</a:t>
                      </a:r>
                      <a:endParaRPr lang="es-MX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 b="1" dirty="0">
                          <a:latin typeface="Calibri"/>
                          <a:ea typeface="Calibri"/>
                          <a:cs typeface="Times New Roman"/>
                        </a:rPr>
                        <a:t>Asegurados IMSS</a:t>
                      </a:r>
                      <a:endParaRPr lang="es-MX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 b="1">
                          <a:latin typeface="Calibri"/>
                          <a:ea typeface="Calibri"/>
                          <a:cs typeface="Times New Roman"/>
                        </a:rPr>
                        <a:t>Incorporados ISSSTE</a:t>
                      </a:r>
                      <a:endParaRPr lang="es-MX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 b="1">
                          <a:latin typeface="Calibri"/>
                          <a:ea typeface="Calibri"/>
                          <a:cs typeface="Times New Roman"/>
                        </a:rPr>
                        <a:t>Tasa de afiliación a la seguridad social</a:t>
                      </a:r>
                      <a:endParaRPr lang="es-MX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4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>
                          <a:latin typeface="Calibri"/>
                          <a:ea typeface="Calibri"/>
                          <a:cs typeface="Times New Roman"/>
                        </a:rPr>
                        <a:t>2000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>
                          <a:latin typeface="Calibri"/>
                          <a:ea typeface="Calibri"/>
                          <a:cs typeface="Times New Roman"/>
                        </a:rPr>
                        <a:t>38.0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>
                          <a:latin typeface="Calibri"/>
                          <a:ea typeface="Calibri"/>
                          <a:cs typeface="Times New Roman"/>
                        </a:rPr>
                        <a:t>12.4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>
                          <a:latin typeface="Calibri"/>
                          <a:ea typeface="Calibri"/>
                          <a:cs typeface="Times New Roman"/>
                        </a:rPr>
                        <a:t>2.3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 b="1" dirty="0">
                          <a:latin typeface="Calibri"/>
                          <a:ea typeface="Calibri"/>
                          <a:cs typeface="Times New Roman"/>
                        </a:rPr>
                        <a:t>38.7%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244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>
                          <a:latin typeface="Calibri"/>
                          <a:ea typeface="Calibri"/>
                          <a:cs typeface="Times New Roman"/>
                        </a:rPr>
                        <a:t>2005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 dirty="0">
                          <a:latin typeface="Calibri"/>
                          <a:ea typeface="Calibri"/>
                          <a:cs typeface="Times New Roman"/>
                        </a:rPr>
                        <a:t>40.8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 dirty="0">
                          <a:latin typeface="Calibri"/>
                          <a:ea typeface="Calibri"/>
                          <a:cs typeface="Times New Roman"/>
                        </a:rPr>
                        <a:t>13.0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 dirty="0">
                          <a:latin typeface="Calibri"/>
                          <a:ea typeface="Calibri"/>
                          <a:cs typeface="Times New Roman"/>
                        </a:rPr>
                        <a:t>2.4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 b="1" dirty="0">
                          <a:latin typeface="Calibri"/>
                          <a:ea typeface="Calibri"/>
                          <a:cs typeface="Times New Roman"/>
                        </a:rPr>
                        <a:t>37.7%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44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>
                          <a:latin typeface="Calibri"/>
                          <a:ea typeface="Calibri"/>
                          <a:cs typeface="Times New Roman"/>
                        </a:rPr>
                        <a:t>2010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>
                          <a:latin typeface="Calibri"/>
                          <a:ea typeface="Calibri"/>
                          <a:cs typeface="Times New Roman"/>
                        </a:rPr>
                        <a:t>44.6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>
                          <a:latin typeface="Calibri"/>
                          <a:ea typeface="Calibri"/>
                          <a:cs typeface="Times New Roman"/>
                        </a:rPr>
                        <a:t>14.5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>
                          <a:latin typeface="Calibri"/>
                          <a:ea typeface="Calibri"/>
                          <a:cs typeface="Times New Roman"/>
                        </a:rPr>
                        <a:t>2.6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 b="1" dirty="0">
                          <a:latin typeface="Calibri"/>
                          <a:ea typeface="Calibri"/>
                          <a:cs typeface="Times New Roman"/>
                        </a:rPr>
                        <a:t>38.3%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44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>
                          <a:latin typeface="Calibri"/>
                          <a:ea typeface="Calibri"/>
                          <a:cs typeface="Times New Roman"/>
                        </a:rPr>
                        <a:t>2011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>
                          <a:latin typeface="Calibri"/>
                          <a:ea typeface="Calibri"/>
                          <a:cs typeface="Times New Roman"/>
                        </a:rPr>
                        <a:t>46.5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>
                          <a:latin typeface="Calibri"/>
                          <a:ea typeface="Calibri"/>
                          <a:cs typeface="Times New Roman"/>
                        </a:rPr>
                        <a:t>15.0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>
                          <a:latin typeface="Calibri"/>
                          <a:ea typeface="Calibri"/>
                          <a:cs typeface="Times New Roman"/>
                        </a:rPr>
                        <a:t>2.7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 b="1" dirty="0">
                          <a:latin typeface="Calibri"/>
                          <a:ea typeface="Calibri"/>
                          <a:cs typeface="Times New Roman"/>
                        </a:rPr>
                        <a:t>38.1%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635896" y="2924944"/>
            <a:ext cx="211346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(Millones de trabajadores)</a:t>
            </a:r>
            <a:endParaRPr kumimoji="0" lang="es-MX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827584" y="5353471"/>
            <a:ext cx="23081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400" dirty="0" smtClean="0"/>
              <a:t> Fuente: IMSS, ISSSTE e INEGI</a:t>
            </a:r>
            <a:endParaRPr lang="es-MX" sz="1400" dirty="0"/>
          </a:p>
        </p:txBody>
      </p:sp>
      <p:sp>
        <p:nvSpPr>
          <p:cNvPr id="10" name="9 Rectángulo"/>
          <p:cNvSpPr/>
          <p:nvPr/>
        </p:nvSpPr>
        <p:spPr>
          <a:xfrm>
            <a:off x="35496" y="6217567"/>
            <a:ext cx="90730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MX" sz="1400" dirty="0" smtClean="0">
                <a:solidFill>
                  <a:prstClr val="black"/>
                </a:solidFill>
              </a:rPr>
              <a:t>Estudio de Antonio Eugenio Morfín </a:t>
            </a:r>
            <a:r>
              <a:rPr lang="es-MX" sz="1400" dirty="0" err="1" smtClean="0">
                <a:solidFill>
                  <a:prstClr val="black"/>
                </a:solidFill>
              </a:rPr>
              <a:t>Macie</a:t>
            </a:r>
            <a:r>
              <a:rPr lang="es-MX" sz="1400" dirty="0" smtClean="0">
                <a:solidFill>
                  <a:prstClr val="black"/>
                </a:solidFill>
              </a:rPr>
              <a:t> para CONSAR </a:t>
            </a:r>
            <a:r>
              <a:rPr lang="es-MX" sz="1400" dirty="0" smtClean="0">
                <a:hlinkClick r:id="rId2"/>
              </a:rPr>
              <a:t>http://www.consar.gob.mx/transparencia/pdf/antonio_morfin.pdf</a:t>
            </a:r>
            <a:endParaRPr lang="es-MX" sz="1400" dirty="0"/>
          </a:p>
        </p:txBody>
      </p:sp>
      <p:sp>
        <p:nvSpPr>
          <p:cNvPr id="7" name="6 CuadroTexto"/>
          <p:cNvSpPr txBox="1"/>
          <p:nvPr/>
        </p:nvSpPr>
        <p:spPr>
          <a:xfrm>
            <a:off x="457199" y="2195572"/>
            <a:ext cx="7459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La cobertura de la seguridad social no ha crecido este siglo:</a:t>
            </a:r>
            <a:endParaRPr lang="es-MX" dirty="0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4</a:t>
            </a:fld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51520" y="332656"/>
            <a:ext cx="6508377" cy="1143000"/>
          </a:xfrm>
        </p:spPr>
        <p:txBody>
          <a:bodyPr/>
          <a:lstStyle/>
          <a:p>
            <a:r>
              <a:rPr lang="es-MX" dirty="0" smtClean="0"/>
              <a:t/>
            </a:r>
            <a:br>
              <a:rPr lang="es-MX" dirty="0" smtClean="0"/>
            </a:br>
            <a:r>
              <a:rPr lang="es-MX" sz="3200" dirty="0" smtClean="0"/>
              <a:t>Grandes Dilemas: </a:t>
            </a:r>
            <a:br>
              <a:rPr lang="es-MX" sz="3200" dirty="0" smtClean="0"/>
            </a:br>
            <a:r>
              <a:rPr lang="es-ES" sz="2400" dirty="0" smtClean="0"/>
              <a:t>Tasas de Reemplazo para países OCDE</a:t>
            </a:r>
            <a:endParaRPr lang="es-MX" sz="2400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 l="4794" t="32216" r="2184" b="7672"/>
          <a:stretch>
            <a:fillRect/>
          </a:stretch>
        </p:blipFill>
        <p:spPr bwMode="auto">
          <a:xfrm>
            <a:off x="35496" y="1628800"/>
            <a:ext cx="907300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0" y="5982379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dirty="0" smtClean="0"/>
              <a:t>Tasas brutas de reemplazo (antes de impuestos). Los cálculos muestran los beneficios de un trabajador que entra al hoy al sistema y se retira después de una carrera laboral completa de 40-45 años. Los parámetros reflejan la situación de 2008 e incluyen las reformas recientes (los parámetros de dichas reformas se recalcularon para 2008). </a:t>
            </a:r>
          </a:p>
          <a:p>
            <a:r>
              <a:rPr lang="es-MX" sz="1200" dirty="0" smtClean="0"/>
              <a:t>Fuente: </a:t>
            </a:r>
            <a:r>
              <a:rPr lang="es-MX" sz="1200" dirty="0" err="1" smtClean="0"/>
              <a:t>Pensions</a:t>
            </a:r>
            <a:r>
              <a:rPr lang="es-MX" sz="1200" dirty="0" smtClean="0"/>
              <a:t> at a </a:t>
            </a:r>
            <a:r>
              <a:rPr lang="es-MX" sz="1200" dirty="0" err="1" smtClean="0"/>
              <a:t>Glance</a:t>
            </a:r>
            <a:r>
              <a:rPr lang="es-MX" sz="1200" dirty="0" smtClean="0"/>
              <a:t> 2011. </a:t>
            </a:r>
            <a:r>
              <a:rPr lang="es-MX" sz="1200" dirty="0" err="1" smtClean="0"/>
              <a:t>OECD</a:t>
            </a:r>
            <a:r>
              <a:rPr lang="es-MX" sz="1200" dirty="0" smtClean="0"/>
              <a:t>. </a:t>
            </a:r>
            <a:endParaRPr lang="es-MX" sz="1200" dirty="0"/>
          </a:p>
        </p:txBody>
      </p:sp>
      <p:cxnSp>
        <p:nvCxnSpPr>
          <p:cNvPr id="7" name="6 Conector recto de flecha"/>
          <p:cNvCxnSpPr/>
          <p:nvPr/>
        </p:nvCxnSpPr>
        <p:spPr>
          <a:xfrm flipH="1">
            <a:off x="971600" y="2276872"/>
            <a:ext cx="72008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5</a:t>
            </a:fld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uadroTexto"/>
          <p:cNvSpPr txBox="1"/>
          <p:nvPr/>
        </p:nvSpPr>
        <p:spPr>
          <a:xfrm>
            <a:off x="3851920" y="2339588"/>
            <a:ext cx="4248472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b="1" dirty="0" smtClean="0"/>
              <a:t>≤ 3 salarios mínimos</a:t>
            </a:r>
            <a:endParaRPr lang="es-MX" b="1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199" y="332656"/>
            <a:ext cx="6923113" cy="1143000"/>
          </a:xfrm>
        </p:spPr>
        <p:txBody>
          <a:bodyPr/>
          <a:lstStyle/>
          <a:p>
            <a:r>
              <a:rPr lang="es-MX" sz="3200" dirty="0" smtClean="0"/>
              <a:t>Grandes Dilemas: </a:t>
            </a:r>
            <a:br>
              <a:rPr lang="es-MX" sz="3200" dirty="0" smtClean="0"/>
            </a:br>
            <a:r>
              <a:rPr lang="es-MX" sz="2400" dirty="0" smtClean="0"/>
              <a:t>Bajos salarios… bajas pensiones</a:t>
            </a:r>
            <a:endParaRPr lang="es-MX" sz="24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251520" y="3284984"/>
            <a:ext cx="400110" cy="1296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s-MX" sz="1400" dirty="0" smtClean="0"/>
              <a:t>Porcentaje</a:t>
            </a:r>
            <a:endParaRPr lang="es-MX" sz="1400" dirty="0"/>
          </a:p>
        </p:txBody>
      </p:sp>
      <p:graphicFrame>
        <p:nvGraphicFramePr>
          <p:cNvPr id="12" name="6 Gráfico"/>
          <p:cNvGraphicFramePr/>
          <p:nvPr/>
        </p:nvGraphicFramePr>
        <p:xfrm>
          <a:off x="683568" y="1772816"/>
          <a:ext cx="792088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12 CuadroTexto"/>
          <p:cNvSpPr txBox="1"/>
          <p:nvPr/>
        </p:nvSpPr>
        <p:spPr>
          <a:xfrm>
            <a:off x="3131840" y="5929535"/>
            <a:ext cx="3041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Veces el salario mínimo</a:t>
            </a:r>
            <a:endParaRPr lang="es-MX" sz="1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35496" y="6550223"/>
            <a:ext cx="8352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Fuente: Informe trimestral al H. Congreso de la Unión sobre la situación del </a:t>
            </a:r>
            <a:r>
              <a:rPr lang="es-ES" sz="1200" dirty="0" err="1" smtClean="0"/>
              <a:t>SAR</a:t>
            </a:r>
            <a:r>
              <a:rPr lang="es-ES" sz="1200" dirty="0" smtClean="0"/>
              <a:t>. </a:t>
            </a:r>
            <a:r>
              <a:rPr lang="es-MX" sz="1200" dirty="0" smtClean="0"/>
              <a:t>Abril – junio de 2012. </a:t>
            </a:r>
            <a:r>
              <a:rPr lang="es-ES" sz="1200" dirty="0" err="1" smtClean="0"/>
              <a:t>CONSAR</a:t>
            </a:r>
            <a:r>
              <a:rPr lang="es-ES" sz="1200" dirty="0" smtClean="0"/>
              <a:t>. </a:t>
            </a:r>
            <a:endParaRPr lang="es-MX" sz="1200" dirty="0"/>
          </a:p>
        </p:txBody>
      </p:sp>
      <p:sp>
        <p:nvSpPr>
          <p:cNvPr id="15" name="14 Rectángulo"/>
          <p:cNvSpPr/>
          <p:nvPr/>
        </p:nvSpPr>
        <p:spPr>
          <a:xfrm>
            <a:off x="35496" y="6320353"/>
            <a:ext cx="8892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"/>
            <a:r>
              <a:rPr lang="es-ES" sz="1200" dirty="0" smtClean="0">
                <a:solidFill>
                  <a:srgbClr val="000000"/>
                </a:solidFill>
              </a:rPr>
              <a:t>Cifras preliminares de trabajadores con al menos 1 aportación de </a:t>
            </a:r>
            <a:r>
              <a:rPr lang="es-ES" sz="1200" dirty="0" err="1" smtClean="0">
                <a:solidFill>
                  <a:srgbClr val="000000"/>
                </a:solidFill>
              </a:rPr>
              <a:t>RCV</a:t>
            </a:r>
            <a:r>
              <a:rPr lang="es-ES" sz="1200" dirty="0" smtClean="0">
                <a:solidFill>
                  <a:srgbClr val="000000"/>
                </a:solidFill>
              </a:rPr>
              <a:t> en los últimos 3 años hasta jun. 2012. </a:t>
            </a:r>
            <a:r>
              <a:rPr lang="es-ES" sz="1200" dirty="0" err="1" smtClean="0">
                <a:solidFill>
                  <a:srgbClr val="000000"/>
                </a:solidFill>
              </a:rPr>
              <a:t>SMVDF</a:t>
            </a:r>
            <a:r>
              <a:rPr lang="es-ES" sz="1200" dirty="0" smtClean="0">
                <a:solidFill>
                  <a:srgbClr val="000000"/>
                </a:solidFill>
              </a:rPr>
              <a:t> .</a:t>
            </a:r>
            <a:endParaRPr lang="es-ES" sz="1200" dirty="0">
              <a:solidFill>
                <a:srgbClr val="00000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6228184" y="234888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rgbClr val="0070C0"/>
                </a:solidFill>
              </a:rPr>
              <a:t>73%</a:t>
            </a:r>
            <a:endParaRPr lang="es-MX" b="1" dirty="0">
              <a:solidFill>
                <a:srgbClr val="0070C0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7236296" y="234888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rgbClr val="C00000"/>
                </a:solidFill>
              </a:rPr>
              <a:t>65%</a:t>
            </a:r>
            <a:endParaRPr lang="es-MX" b="1" dirty="0">
              <a:solidFill>
                <a:srgbClr val="C00000"/>
              </a:solidFill>
            </a:endParaRPr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6</a:t>
            </a:fld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Distribución de cuentas por semanas cotizadas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2636912"/>
            <a:ext cx="2880320" cy="936104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es-MX" dirty="0" smtClean="0">
                <a:solidFill>
                  <a:schemeClr val="tx1"/>
                </a:solidFill>
              </a:rPr>
              <a:t>Alarmante baja cotización</a:t>
            </a:r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7</a:t>
            </a:fld>
            <a:endParaRPr lang="es-ES_tradnl"/>
          </a:p>
        </p:txBody>
      </p:sp>
      <p:sp>
        <p:nvSpPr>
          <p:cNvPr id="9" name="8 CuadroTexto"/>
          <p:cNvSpPr txBox="1"/>
          <p:nvPr/>
        </p:nvSpPr>
        <p:spPr>
          <a:xfrm>
            <a:off x="108520" y="6093296"/>
            <a:ext cx="8927976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MX" sz="1200" dirty="0" smtClean="0"/>
              <a:t>Fuente: </a:t>
            </a:r>
            <a:r>
              <a:rPr lang="es-ES" sz="1200" dirty="0" smtClean="0"/>
              <a:t>Fuente: Informe trimestral al H. Congreso de la Unión sobre la situación del </a:t>
            </a:r>
            <a:r>
              <a:rPr lang="es-ES" sz="1200" dirty="0" err="1" smtClean="0"/>
              <a:t>SAR</a:t>
            </a:r>
            <a:r>
              <a:rPr lang="es-ES" sz="1200" dirty="0" smtClean="0"/>
              <a:t>. </a:t>
            </a:r>
            <a:r>
              <a:rPr lang="es-MX" sz="1200" dirty="0" smtClean="0"/>
              <a:t>Abril – junio de 2012. </a:t>
            </a:r>
            <a:r>
              <a:rPr lang="es-ES" sz="1200" b="1" dirty="0" err="1" smtClean="0"/>
              <a:t>CONSAR</a:t>
            </a:r>
            <a:r>
              <a:rPr lang="es-ES" sz="1200" b="1" dirty="0" smtClean="0"/>
              <a:t>. </a:t>
            </a:r>
            <a:endParaRPr lang="es-MX" sz="1200" b="1" dirty="0" smtClean="0"/>
          </a:p>
          <a:p>
            <a:pPr>
              <a:spcAft>
                <a:spcPts val="600"/>
              </a:spcAft>
            </a:pPr>
            <a:r>
              <a:rPr lang="es-ES" sz="1200" i="1" dirty="0" smtClean="0"/>
              <a:t>Correspondientes a trabajadores cotizantes al IMSS con al menos una aportación desde el inicio del sistema de cuentas individuales (1997) hasta el 2º bimestre de 2012.</a:t>
            </a:r>
            <a:endParaRPr lang="es-MX" sz="1200" dirty="0" smtClean="0"/>
          </a:p>
        </p:txBody>
      </p:sp>
      <p:grpSp>
        <p:nvGrpSpPr>
          <p:cNvPr id="14" name="13 Grupo"/>
          <p:cNvGrpSpPr/>
          <p:nvPr/>
        </p:nvGrpSpPr>
        <p:grpSpPr>
          <a:xfrm>
            <a:off x="3491880" y="2137210"/>
            <a:ext cx="4824536" cy="3812070"/>
            <a:chOff x="3938464" y="2137210"/>
            <a:chExt cx="4824536" cy="381207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9223" t="47099" r="48731" b="7051"/>
            <a:stretch>
              <a:fillRect/>
            </a:stretch>
          </p:blipFill>
          <p:spPr bwMode="auto">
            <a:xfrm>
              <a:off x="3938464" y="2137210"/>
              <a:ext cx="4824536" cy="3812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12 Rectángulo"/>
            <p:cNvSpPr/>
            <p:nvPr/>
          </p:nvSpPr>
          <p:spPr>
            <a:xfrm>
              <a:off x="5652120" y="2137210"/>
              <a:ext cx="1584176" cy="4997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s-MX" sz="1400" dirty="0" smtClean="0">
                  <a:solidFill>
                    <a:schemeClr val="tx1"/>
                  </a:solidFill>
                </a:rPr>
                <a:t>Porcentaje</a:t>
              </a:r>
              <a:endParaRPr lang="es-MX" sz="14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41175" y="285728"/>
            <a:ext cx="7067129" cy="1143000"/>
          </a:xfrm>
        </p:spPr>
        <p:txBody>
          <a:bodyPr/>
          <a:lstStyle/>
          <a:p>
            <a:r>
              <a:rPr lang="es-MX" dirty="0" smtClean="0"/>
              <a:t>Grandes Dilemas:</a:t>
            </a:r>
            <a:r>
              <a:rPr lang="es-MX" sz="3200" dirty="0" smtClean="0"/>
              <a:t/>
            </a:r>
            <a:br>
              <a:rPr lang="es-MX" sz="3200" dirty="0" smtClean="0"/>
            </a:br>
            <a:r>
              <a:rPr lang="es-MX" sz="2400" dirty="0" smtClean="0"/>
              <a:t>Nueva carga fiscal</a:t>
            </a:r>
            <a:endParaRPr lang="es-MX" sz="2400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745" r="24297"/>
          <a:stretch>
            <a:fillRect/>
          </a:stretch>
        </p:blipFill>
        <p:spPr bwMode="auto">
          <a:xfrm>
            <a:off x="6723402" y="1988840"/>
            <a:ext cx="123297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Rectángulo"/>
          <p:cNvSpPr/>
          <p:nvPr/>
        </p:nvSpPr>
        <p:spPr>
          <a:xfrm>
            <a:off x="5868144" y="4050938"/>
            <a:ext cx="30963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1800"/>
              </a:spcAft>
            </a:pPr>
            <a:r>
              <a:rPr lang="es-MX" i="1" spc="100" dirty="0" smtClean="0"/>
              <a:t>Hay un alto porcentaje de afiliados al SAR que requerirán recursos fiscales para acceder a una pensión mínima garantizada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3851920" y="6397878"/>
            <a:ext cx="52565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s-MX" sz="1200" dirty="0" smtClean="0">
                <a:solidFill>
                  <a:prstClr val="black"/>
                </a:solidFill>
              </a:rPr>
              <a:t>Estudio de Antonio Eugenio Morfín </a:t>
            </a:r>
            <a:r>
              <a:rPr lang="es-MX" sz="1200" dirty="0" err="1" smtClean="0">
                <a:solidFill>
                  <a:prstClr val="black"/>
                </a:solidFill>
              </a:rPr>
              <a:t>Macie</a:t>
            </a:r>
            <a:r>
              <a:rPr lang="es-MX" sz="1200" dirty="0" smtClean="0">
                <a:solidFill>
                  <a:prstClr val="black"/>
                </a:solidFill>
              </a:rPr>
              <a:t> para CONSAR </a:t>
            </a:r>
            <a:r>
              <a:rPr lang="es-MX" sz="1200" dirty="0" smtClean="0">
                <a:hlinkClick r:id="rId3"/>
              </a:rPr>
              <a:t>http://www.consar.gob.mx/transparencia/pdf/antonio_morfin.pdf</a:t>
            </a:r>
            <a:endParaRPr lang="es-MX" sz="1200" dirty="0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0E49-F6CF-214A-AA78-73CFD8081363}" type="slidenum">
              <a:rPr lang="es-ES_tradnl" smtClean="0"/>
              <a:pPr/>
              <a:t>8</a:t>
            </a:fld>
            <a:endParaRPr lang="es-ES_tradnl"/>
          </a:p>
        </p:txBody>
      </p:sp>
      <p:grpSp>
        <p:nvGrpSpPr>
          <p:cNvPr id="18" name="17 Grupo"/>
          <p:cNvGrpSpPr/>
          <p:nvPr/>
        </p:nvGrpSpPr>
        <p:grpSpPr>
          <a:xfrm>
            <a:off x="-756592" y="1681644"/>
            <a:ext cx="7110552" cy="4915708"/>
            <a:chOff x="-538288" y="1693691"/>
            <a:chExt cx="7110552" cy="4915708"/>
          </a:xfrm>
        </p:grpSpPr>
        <p:graphicFrame>
          <p:nvGraphicFramePr>
            <p:cNvPr id="9" name="8 Diagrama"/>
            <p:cNvGraphicFramePr/>
            <p:nvPr/>
          </p:nvGraphicFramePr>
          <p:xfrm>
            <a:off x="-538288" y="1693691"/>
            <a:ext cx="7110552" cy="49157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12" name="11 CuadroTexto"/>
            <p:cNvSpPr txBox="1"/>
            <p:nvPr/>
          </p:nvSpPr>
          <p:spPr>
            <a:xfrm>
              <a:off x="2209416" y="1764105"/>
              <a:ext cx="1642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 smtClean="0">
                  <a:solidFill>
                    <a:schemeClr val="bg1"/>
                  </a:solidFill>
                  <a:latin typeface="Arial Narrow" pitchFamily="34" charset="0"/>
                </a:rPr>
                <a:t>PEA</a:t>
              </a:r>
            </a:p>
            <a:p>
              <a:pPr algn="ctr"/>
              <a:r>
                <a:rPr lang="es-MX" dirty="0" smtClean="0">
                  <a:solidFill>
                    <a:schemeClr val="bg1"/>
                  </a:solidFill>
                  <a:latin typeface="Arial Narrow" pitchFamily="34" charset="0"/>
                </a:rPr>
                <a:t>50.2 millones</a:t>
              </a:r>
              <a:endParaRPr lang="es-MX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14" name="13 CuadroTexto"/>
            <p:cNvSpPr txBox="1"/>
            <p:nvPr/>
          </p:nvSpPr>
          <p:spPr>
            <a:xfrm>
              <a:off x="2267744" y="5157192"/>
              <a:ext cx="1584176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800" b="1" dirty="0" smtClean="0">
                  <a:solidFill>
                    <a:schemeClr val="bg1"/>
                  </a:solidFill>
                  <a:latin typeface="Arial Narrow" pitchFamily="34" charset="0"/>
                </a:rPr>
                <a:t>70%</a:t>
              </a:r>
            </a:p>
            <a:p>
              <a:pPr algn="ctr"/>
              <a:r>
                <a:rPr lang="es-MX" sz="1500" dirty="0" smtClean="0">
                  <a:solidFill>
                    <a:schemeClr val="bg1"/>
                  </a:solidFill>
                  <a:latin typeface="Arial Narrow" pitchFamily="34" charset="0"/>
                </a:rPr>
                <a:t>PENSIONES GARANTIZADAS</a:t>
              </a:r>
              <a:endParaRPr lang="es-MX" sz="15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cxnSp>
        <p:nvCxnSpPr>
          <p:cNvPr id="20" name="19 Conector recto"/>
          <p:cNvCxnSpPr/>
          <p:nvPr/>
        </p:nvCxnSpPr>
        <p:spPr>
          <a:xfrm>
            <a:off x="5652120" y="2059806"/>
            <a:ext cx="72008" cy="403349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za">
  <a:themeElements>
    <a:clrScheme name="Personalizado 19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262626"/>
      </a:hlink>
      <a:folHlink>
        <a:srgbClr val="3F3F3F"/>
      </a:folHlink>
    </a:clrScheme>
    <a:fontScheme name="Plaza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Plaza.thmx</Template>
  <TotalTime>6774</TotalTime>
  <Words>2429</Words>
  <Application>Microsoft Office PowerPoint</Application>
  <PresentationFormat>Presentación en pantalla (4:3)</PresentationFormat>
  <Paragraphs>577</Paragraphs>
  <Slides>45</Slides>
  <Notes>19</Notes>
  <HiddenSlides>19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45</vt:i4>
      </vt:variant>
    </vt:vector>
  </HeadingPairs>
  <TitlesOfParts>
    <vt:vector size="46" baseType="lpstr">
      <vt:lpstr>Plaza</vt:lpstr>
      <vt:lpstr>LOS RETOS DE LA SEGURIDAD SOCIAL Y LA CRISIS DE LAS PENSIONES</vt:lpstr>
      <vt:lpstr>EL Futuro de las Pensiones</vt:lpstr>
      <vt:lpstr>Contenido</vt:lpstr>
      <vt:lpstr>Grandes Dilemas Subcobertura de la Seguridad Social</vt:lpstr>
      <vt:lpstr>Grandes Dilemas:  Población ocupada y afiliación al IMSS e ISSSTE: 2000-2011</vt:lpstr>
      <vt:lpstr> Grandes Dilemas:  Tasas de Reemplazo para países OCDE</vt:lpstr>
      <vt:lpstr>Grandes Dilemas:  Bajos salarios… bajas pensiones</vt:lpstr>
      <vt:lpstr>Distribución de cuentas por semanas cotizadas</vt:lpstr>
      <vt:lpstr>Grandes Dilemas: Nueva carga fiscal</vt:lpstr>
      <vt:lpstr>EL Futuro de las Pensiones</vt:lpstr>
      <vt:lpstr>Presión estructural Múltiples sistemas pensionarios</vt:lpstr>
      <vt:lpstr>Presión estructural Desfinanciamiento acelerado</vt:lpstr>
      <vt:lpstr>Presión estructural Debilidad Fiscal por Pensiones</vt:lpstr>
      <vt:lpstr>Presión inercial 2012  Presupuesto en Seguridad Social*:  369 MMP </vt:lpstr>
      <vt:lpstr>Presión inercial 2012 Gasto diario per cápita en pensiones vs. otros</vt:lpstr>
      <vt:lpstr>Diapositiva 15</vt:lpstr>
      <vt:lpstr>Presión inercial  Resultado</vt:lpstr>
      <vt:lpstr>Resumen </vt:lpstr>
      <vt:lpstr>Diapositiva 18</vt:lpstr>
      <vt:lpstr>Las Propuestas</vt:lpstr>
      <vt:lpstr>Difusión Nacional del Problema</vt:lpstr>
      <vt:lpstr>Pacto Político por la Seguridad Social</vt:lpstr>
      <vt:lpstr>Regla de Orden</vt:lpstr>
      <vt:lpstr>Regla de Orden</vt:lpstr>
      <vt:lpstr> Etapa de Transición</vt:lpstr>
      <vt:lpstr>Fondos nacionales de apoyo</vt:lpstr>
      <vt:lpstr>Fondos nacionales de apoyo</vt:lpstr>
      <vt:lpstr> Organismo Autónomo Supervisor</vt:lpstr>
      <vt:lpstr>Organismo Autónomo Supervisor</vt:lpstr>
      <vt:lpstr>Nuevos Derechos Sociales</vt:lpstr>
      <vt:lpstr>Diapositiva 30</vt:lpstr>
      <vt:lpstr>Diapositiva 31</vt:lpstr>
      <vt:lpstr>Obligaciones Base del Estado (OBE)</vt:lpstr>
      <vt:lpstr>Obligaciones Base del Estado (OBE)</vt:lpstr>
      <vt:lpstr>Diapositiva 34</vt:lpstr>
      <vt:lpstr>Separación  Salud - Protección al Ingreso</vt:lpstr>
      <vt:lpstr>Separación  Salud - Protección al Ingreso</vt:lpstr>
      <vt:lpstr>Organismo Autónomo Recaudador y Fiscalizador</vt:lpstr>
      <vt:lpstr>Organismo Autónomo Recaudador y Fiscalizador</vt:lpstr>
      <vt:lpstr>Las Propuestas</vt:lpstr>
      <vt:lpstr>Un Balance de la propuesta</vt:lpstr>
      <vt:lpstr>Un Balance de la propuesta</vt:lpstr>
      <vt:lpstr>Un Balance de la propuesta</vt:lpstr>
      <vt:lpstr>Un Balance de la propuesta</vt:lpstr>
      <vt:lpstr>Diapositiva 44</vt:lpstr>
    </vt:vector>
  </TitlesOfParts>
  <Company>y Familia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Seguridad Social en México</dc:title>
  <dc:creator>Messi Messi</dc:creator>
  <cp:lastModifiedBy>Berenice Ramírez</cp:lastModifiedBy>
  <cp:revision>376</cp:revision>
  <dcterms:created xsi:type="dcterms:W3CDTF">2012-09-23T16:37:16Z</dcterms:created>
  <dcterms:modified xsi:type="dcterms:W3CDTF">2012-10-17T19:49:39Z</dcterms:modified>
</cp:coreProperties>
</file>