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rawings/drawing2.xml" ContentType="application/vnd.openxmlformats-officedocument.drawingml.chartshape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charts/chart3.xml" ContentType="application/vnd.openxmlformats-officedocument.drawingml.char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charts/chart5.xml" ContentType="application/vnd.openxmlformats-officedocument.drawingml.chart+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heme/theme4.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 id="2147483677" r:id="rId3"/>
  </p:sldMasterIdLst>
  <p:notesMasterIdLst>
    <p:notesMasterId r:id="rId89"/>
  </p:notesMasterIdLst>
  <p:handoutMasterIdLst>
    <p:handoutMasterId r:id="rId90"/>
  </p:handoutMasterIdLst>
  <p:sldIdLst>
    <p:sldId id="256" r:id="rId4"/>
    <p:sldId id="297" r:id="rId5"/>
    <p:sldId id="301" r:id="rId6"/>
    <p:sldId id="257" r:id="rId7"/>
    <p:sldId id="298" r:id="rId8"/>
    <p:sldId id="299" r:id="rId9"/>
    <p:sldId id="300" r:id="rId10"/>
    <p:sldId id="304" r:id="rId11"/>
    <p:sldId id="259" r:id="rId12"/>
    <p:sldId id="302" r:id="rId13"/>
    <p:sldId id="262" r:id="rId14"/>
    <p:sldId id="350" r:id="rId15"/>
    <p:sldId id="264" r:id="rId16"/>
    <p:sldId id="428" r:id="rId17"/>
    <p:sldId id="311" r:id="rId18"/>
    <p:sldId id="371" r:id="rId19"/>
    <p:sldId id="306" r:id="rId20"/>
    <p:sldId id="318" r:id="rId21"/>
    <p:sldId id="316" r:id="rId22"/>
    <p:sldId id="317" r:id="rId23"/>
    <p:sldId id="345" r:id="rId24"/>
    <p:sldId id="320" r:id="rId25"/>
    <p:sldId id="321" r:id="rId26"/>
    <p:sldId id="407" r:id="rId27"/>
    <p:sldId id="347" r:id="rId28"/>
    <p:sldId id="276" r:id="rId29"/>
    <p:sldId id="415" r:id="rId30"/>
    <p:sldId id="323" r:id="rId31"/>
    <p:sldId id="369" r:id="rId32"/>
    <p:sldId id="408" r:id="rId33"/>
    <p:sldId id="418" r:id="rId34"/>
    <p:sldId id="324" r:id="rId35"/>
    <p:sldId id="343" r:id="rId36"/>
    <p:sldId id="452" r:id="rId37"/>
    <p:sldId id="354" r:id="rId38"/>
    <p:sldId id="411" r:id="rId39"/>
    <p:sldId id="414" r:id="rId40"/>
    <p:sldId id="417" r:id="rId41"/>
    <p:sldId id="450" r:id="rId42"/>
    <p:sldId id="355" r:id="rId43"/>
    <p:sldId id="356" r:id="rId44"/>
    <p:sldId id="359" r:id="rId45"/>
    <p:sldId id="361" r:id="rId46"/>
    <p:sldId id="362" r:id="rId47"/>
    <p:sldId id="421" r:id="rId48"/>
    <p:sldId id="372" r:id="rId49"/>
    <p:sldId id="453" r:id="rId50"/>
    <p:sldId id="374" r:id="rId51"/>
    <p:sldId id="375" r:id="rId52"/>
    <p:sldId id="376" r:id="rId53"/>
    <p:sldId id="378" r:id="rId54"/>
    <p:sldId id="380" r:id="rId55"/>
    <p:sldId id="377" r:id="rId56"/>
    <p:sldId id="379" r:id="rId57"/>
    <p:sldId id="383" r:id="rId58"/>
    <p:sldId id="388" r:id="rId59"/>
    <p:sldId id="390" r:id="rId60"/>
    <p:sldId id="389" r:id="rId61"/>
    <p:sldId id="393" r:id="rId62"/>
    <p:sldId id="394" r:id="rId63"/>
    <p:sldId id="293" r:id="rId64"/>
    <p:sldId id="332" r:id="rId65"/>
    <p:sldId id="454" r:id="rId66"/>
    <p:sldId id="455" r:id="rId67"/>
    <p:sldId id="341" r:id="rId68"/>
    <p:sldId id="451" r:id="rId69"/>
    <p:sldId id="429" r:id="rId70"/>
    <p:sldId id="430" r:id="rId71"/>
    <p:sldId id="431" r:id="rId72"/>
    <p:sldId id="432" r:id="rId73"/>
    <p:sldId id="433" r:id="rId74"/>
    <p:sldId id="434" r:id="rId75"/>
    <p:sldId id="435" r:id="rId76"/>
    <p:sldId id="436" r:id="rId77"/>
    <p:sldId id="437" r:id="rId78"/>
    <p:sldId id="438" r:id="rId79"/>
    <p:sldId id="439" r:id="rId80"/>
    <p:sldId id="442" r:id="rId81"/>
    <p:sldId id="441" r:id="rId82"/>
    <p:sldId id="443" r:id="rId83"/>
    <p:sldId id="444" r:id="rId84"/>
    <p:sldId id="445" r:id="rId85"/>
    <p:sldId id="446" r:id="rId86"/>
    <p:sldId id="448" r:id="rId87"/>
    <p:sldId id="449" r:id="rId8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756" autoAdjust="0"/>
  </p:normalViewPr>
  <p:slideViewPr>
    <p:cSldViewPr>
      <p:cViewPr>
        <p:scale>
          <a:sx n="70" d="100"/>
          <a:sy n="70" d="100"/>
        </p:scale>
        <p:origin x="-116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notesMaster" Target="notesMasters/notesMaster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handoutMaster" Target="handoutMasters/handoutMaster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DATA.IDB\DESKTOP\CENSOENEDIF\MEXIQUITO\FINALENVIADO\NUEVAVERSIONPIEparaoffice2008.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DATA.IDB\DESKTOP\CENSOENEDIF\MEXIQUITO\FINALENVIADO\NUEVAVERSIONPIEparaoffice2008.xlsx" TargetMode="Externa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D:\DATA.IDB\DESKTOP\CENSOENEDIF\MEXIQUITO\FINALENVIADO\NUEVAVERSIONPIEparaoffice2008.xlsx" TargetMode="External"/><Relationship Id="rId1" Type="http://schemas.openxmlformats.org/officeDocument/2006/relationships/image" Target="../media/image133.png"/></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xMode val="edge"/>
          <c:yMode val="edge"/>
          <c:x val="0.41981742006028488"/>
          <c:y val="0.30324981068633144"/>
          <c:w val="0.27783390371082173"/>
          <c:h val="0.37575543689337604"/>
        </c:manualLayout>
      </c:layout>
      <c:pieChart>
        <c:varyColors val="1"/>
        <c:ser>
          <c:idx val="0"/>
          <c:order val="0"/>
          <c:tx>
            <c:v>2008</c:v>
          </c:tx>
          <c:dPt>
            <c:idx val="0"/>
            <c:spPr>
              <a:solidFill>
                <a:srgbClr val="FF0000"/>
              </a:solidFill>
              <a:ln w="9528">
                <a:solidFill>
                  <a:srgbClr val="FFFFFF"/>
                </a:solidFill>
                <a:prstDash val="solid"/>
                <a:round/>
              </a:ln>
            </c:spPr>
          </c:dPt>
          <c:dPt>
            <c:idx val="1"/>
            <c:spPr>
              <a:solidFill>
                <a:srgbClr val="92D050"/>
              </a:solidFill>
              <a:ln w="9528">
                <a:solidFill>
                  <a:srgbClr val="FFFFFF"/>
                </a:solidFill>
                <a:prstDash val="solid"/>
                <a:round/>
              </a:ln>
            </c:spPr>
          </c:dPt>
          <c:dPt>
            <c:idx val="2"/>
            <c:spPr>
              <a:solidFill>
                <a:srgbClr val="1D3B59"/>
              </a:solidFill>
              <a:ln w="9528">
                <a:solidFill>
                  <a:srgbClr val="FFFFFF"/>
                </a:solidFill>
                <a:prstDash val="solid"/>
                <a:round/>
              </a:ln>
            </c:spPr>
          </c:dPt>
          <c:dPt>
            <c:idx val="3"/>
            <c:spPr>
              <a:solidFill>
                <a:srgbClr val="FFFF00"/>
              </a:solidFill>
              <a:ln w="9528">
                <a:solidFill>
                  <a:srgbClr val="FFFFFF"/>
                </a:solidFill>
                <a:prstDash val="solid"/>
                <a:round/>
              </a:ln>
            </c:spPr>
          </c:dPt>
          <c:dLbls>
            <c:dLbl>
              <c:idx val="0"/>
              <c:layout>
                <c:manualLayout>
                  <c:x val="6.5655933633295832E-2"/>
                  <c:y val="-4.7690900419837361E-4"/>
                </c:manualLayout>
              </c:layout>
              <c:tx>
                <c:rich>
                  <a:bodyPr/>
                  <a:lstStyle/>
                  <a:p>
                    <a:r>
                      <a:rPr sz="1400" dirty="0" smtClean="0"/>
                      <a:t>542,064</a:t>
                    </a:r>
                    <a:endParaRPr sz="1400" dirty="0"/>
                  </a:p>
                </c:rich>
              </c:tx>
              <c:showVal val="1"/>
            </c:dLbl>
            <c:dLbl>
              <c:idx val="1"/>
              <c:layout>
                <c:manualLayout>
                  <c:x val="-4.3762889013873534E-2"/>
                  <c:y val="3.5592266255951594E-3"/>
                </c:manualLayout>
              </c:layout>
              <c:tx>
                <c:rich>
                  <a:bodyPr/>
                  <a:lstStyle/>
                  <a:p>
                    <a:r>
                      <a:rPr sz="1400" dirty="0" smtClean="0"/>
                      <a:t>101,231</a:t>
                    </a:r>
                    <a:endParaRPr sz="1400" dirty="0"/>
                  </a:p>
                </c:rich>
              </c:tx>
              <c:showVal val="1"/>
            </c:dLbl>
            <c:dLbl>
              <c:idx val="2"/>
              <c:layout>
                <c:manualLayout>
                  <c:x val="-6.8457302212223486E-2"/>
                  <c:y val="1.7880737008697283E-2"/>
                </c:manualLayout>
              </c:layout>
              <c:tx>
                <c:rich>
                  <a:bodyPr/>
                  <a:lstStyle/>
                  <a:p>
                    <a:r>
                      <a:rPr sz="1400" dirty="0" smtClean="0"/>
                      <a:t>113,458</a:t>
                    </a:r>
                    <a:endParaRPr sz="1400" dirty="0"/>
                  </a:p>
                </c:rich>
              </c:tx>
              <c:showVal val="1"/>
            </c:dLbl>
            <c:dLbl>
              <c:idx val="3"/>
              <c:layout>
                <c:manualLayout>
                  <c:x val="5.0203763592051052E-2"/>
                  <c:y val="-4.0499849779248087E-2"/>
                </c:manualLayout>
              </c:layout>
              <c:tx>
                <c:rich>
                  <a:bodyPr/>
                  <a:lstStyle/>
                  <a:p>
                    <a:r>
                      <a:rPr sz="1400" dirty="0" smtClean="0"/>
                      <a:t>38,713</a:t>
                    </a:r>
                    <a:endParaRPr sz="1400" dirty="0"/>
                  </a:p>
                </c:rich>
              </c:tx>
              <c:showVal val="1"/>
            </c:dLbl>
            <c:txPr>
              <a:bodyPr lIns="0" tIns="0" rIns="0" bIns="0"/>
              <a:lstStyle/>
              <a:p>
                <a:pPr marL="0" marR="0" indent="0" algn="ctr" defTabSz="914400" fontAlgn="auto" hangingPunct="1">
                  <a:lnSpc>
                    <a:spcPct val="100000"/>
                  </a:lnSpc>
                  <a:spcBef>
                    <a:spcPts val="0"/>
                  </a:spcBef>
                  <a:spcAft>
                    <a:spcPts val="0"/>
                  </a:spcAft>
                  <a:tabLst/>
                  <a:defRPr lang="en-US" sz="1100" b="1" i="0" u="none" strike="noStrike" kern="1200" baseline="0">
                    <a:solidFill>
                      <a:srgbClr val="171717"/>
                    </a:solidFill>
                    <a:latin typeface="Arial"/>
                    <a:cs typeface="Arial"/>
                  </a:defRPr>
                </a:pPr>
                <a:endParaRPr lang="en-US"/>
              </a:p>
            </c:txPr>
            <c:showVal val="1"/>
            <c:showLeaderLines val="1"/>
          </c:dLbls>
          <c:cat>
            <c:strLit>
              <c:ptCount val="4"/>
              <c:pt idx="0">
                <c:v>0 a 5</c:v>
              </c:pt>
              <c:pt idx="1">
                <c:v>6 a 10 </c:v>
              </c:pt>
              <c:pt idx="2">
                <c:v>11 a 50</c:v>
              </c:pt>
              <c:pt idx="3">
                <c:v>51+</c:v>
              </c:pt>
            </c:strLit>
          </c:cat>
          <c:val>
            <c:numLit>
              <c:formatCode>General</c:formatCode>
              <c:ptCount val="4"/>
              <c:pt idx="0">
                <c:v>542064</c:v>
              </c:pt>
              <c:pt idx="1">
                <c:v>101231</c:v>
              </c:pt>
              <c:pt idx="2">
                <c:v>113458</c:v>
              </c:pt>
              <c:pt idx="3">
                <c:v>38713</c:v>
              </c:pt>
            </c:numLit>
          </c:val>
        </c:ser>
        <c:firstSliceAng val="0"/>
      </c:pieChart>
      <c:spPr>
        <a:noFill/>
        <a:ln>
          <a:noFill/>
        </a:ln>
      </c:spPr>
    </c:plotArea>
    <c:plotVisOnly val="1"/>
  </c:chart>
  <c:spPr>
    <a:solidFill>
      <a:srgbClr val="FFFFFF"/>
    </a:solidFill>
    <a:ln>
      <a:noFill/>
    </a:ln>
  </c:spPr>
  <c:txPr>
    <a:bodyPr lIns="0" tIns="0" rIns="0" bIns="0"/>
    <a:lstStyle/>
    <a:p>
      <a:pPr marL="0" marR="0" indent="0" algn="ctr" defTabSz="914400" fontAlgn="auto" hangingPunct="1">
        <a:lnSpc>
          <a:spcPct val="100000"/>
        </a:lnSpc>
        <a:spcBef>
          <a:spcPts val="0"/>
        </a:spcBef>
        <a:spcAft>
          <a:spcPts val="0"/>
        </a:spcAft>
        <a:tabLst/>
        <a:defRPr lang="en-US" sz="1000" b="1" i="0" u="none" strike="noStrike" kern="1200" baseline="0">
          <a:solidFill>
            <a:srgbClr val="171717"/>
          </a:solidFill>
          <a:latin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xMode val="edge"/>
          <c:yMode val="edge"/>
          <c:x val="0.2684446481371372"/>
          <c:y val="0.16591705662300046"/>
          <c:w val="0.59920638926547631"/>
          <c:h val="0.68642469261609318"/>
        </c:manualLayout>
      </c:layout>
      <c:pieChart>
        <c:varyColors val="1"/>
        <c:ser>
          <c:idx val="0"/>
          <c:order val="0"/>
          <c:tx>
            <c:v>2008</c:v>
          </c:tx>
          <c:explosion val="1"/>
          <c:dPt>
            <c:idx val="0"/>
            <c:spPr>
              <a:solidFill>
                <a:srgbClr val="FF0000"/>
              </a:solidFill>
              <a:ln w="9528">
                <a:solidFill>
                  <a:srgbClr val="FFFFFF"/>
                </a:solidFill>
                <a:prstDash val="solid"/>
                <a:round/>
              </a:ln>
            </c:spPr>
          </c:dPt>
          <c:dPt>
            <c:idx val="1"/>
            <c:spPr>
              <a:solidFill>
                <a:srgbClr val="92D050"/>
              </a:solidFill>
              <a:ln w="9528">
                <a:solidFill>
                  <a:srgbClr val="FFFFFF"/>
                </a:solidFill>
                <a:prstDash val="solid"/>
                <a:round/>
              </a:ln>
            </c:spPr>
          </c:dPt>
          <c:dPt>
            <c:idx val="2"/>
            <c:spPr>
              <a:solidFill>
                <a:srgbClr val="1D3B59"/>
              </a:solidFill>
              <a:ln w="9528">
                <a:solidFill>
                  <a:srgbClr val="FFFFFF"/>
                </a:solidFill>
                <a:prstDash val="solid"/>
                <a:round/>
              </a:ln>
            </c:spPr>
          </c:dPt>
          <c:dPt>
            <c:idx val="3"/>
            <c:spPr>
              <a:solidFill>
                <a:srgbClr val="FFFF00"/>
              </a:solidFill>
              <a:ln w="9528">
                <a:solidFill>
                  <a:srgbClr val="FFFFFF"/>
                </a:solidFill>
                <a:prstDash val="solid"/>
                <a:round/>
              </a:ln>
            </c:spPr>
          </c:dPt>
          <c:dLbls>
            <c:dLbl>
              <c:idx val="0"/>
              <c:layout>
                <c:manualLayout>
                  <c:x val="0.13388246391076125"/>
                  <c:y val="-0.11326747904747952"/>
                </c:manualLayout>
              </c:layout>
              <c:tx>
                <c:rich>
                  <a:bodyPr/>
                  <a:lstStyle/>
                  <a:p>
                    <a:r>
                      <a:rPr sz="1400" b="1" dirty="0" smtClean="0"/>
                      <a:t>3,330,109</a:t>
                    </a:r>
                    <a:endParaRPr sz="1400" b="1" dirty="0"/>
                  </a:p>
                </c:rich>
              </c:tx>
              <c:showVal val="1"/>
            </c:dLbl>
            <c:dLbl>
              <c:idx val="1"/>
              <c:layout>
                <c:manualLayout>
                  <c:x val="-3.8213480150918633E-2"/>
                  <c:y val="1.4999468369882803E-2"/>
                </c:manualLayout>
              </c:layout>
              <c:tx>
                <c:rich>
                  <a:bodyPr/>
                  <a:lstStyle/>
                  <a:p>
                    <a:r>
                      <a:rPr sz="1400" dirty="0" smtClean="0"/>
                      <a:t>220,363</a:t>
                    </a:r>
                    <a:endParaRPr sz="1400" dirty="0"/>
                  </a:p>
                </c:rich>
              </c:tx>
              <c:showVal val="1"/>
            </c:dLbl>
            <c:dLbl>
              <c:idx val="2"/>
              <c:layout>
                <c:manualLayout>
                  <c:x val="2.4570620078740172E-2"/>
                  <c:y val="-4.1536783313724172E-2"/>
                </c:manualLayout>
              </c:layout>
              <c:tx>
                <c:rich>
                  <a:bodyPr/>
                  <a:lstStyle/>
                  <a:p>
                    <a:r>
                      <a:rPr sz="1400" dirty="0" smtClean="0"/>
                      <a:t>147,435</a:t>
                    </a:r>
                    <a:endParaRPr sz="1400" dirty="0"/>
                  </a:p>
                </c:rich>
              </c:tx>
              <c:showVal val="1"/>
            </c:dLbl>
            <c:dLbl>
              <c:idx val="3"/>
              <c:layout>
                <c:manualLayout>
                  <c:x val="0.11896715059055119"/>
                  <c:y val="-4.4168151526099826E-2"/>
                </c:manualLayout>
              </c:layout>
              <c:tx>
                <c:rich>
                  <a:bodyPr/>
                  <a:lstStyle/>
                  <a:p>
                    <a:r>
                      <a:rPr sz="1400" dirty="0" smtClean="0"/>
                      <a:t>37,440</a:t>
                    </a:r>
                    <a:endParaRPr sz="1400" dirty="0"/>
                  </a:p>
                </c:rich>
              </c:tx>
              <c:showVal val="1"/>
            </c:dLbl>
            <c:txPr>
              <a:bodyPr lIns="0" tIns="0" rIns="0" bIns="0"/>
              <a:lstStyle/>
              <a:p>
                <a:pPr marL="0" marR="0" indent="0" algn="ctr" defTabSz="914400" fontAlgn="auto" hangingPunct="1">
                  <a:lnSpc>
                    <a:spcPct val="100000"/>
                  </a:lnSpc>
                  <a:spcBef>
                    <a:spcPts val="0"/>
                  </a:spcBef>
                  <a:spcAft>
                    <a:spcPts val="0"/>
                  </a:spcAft>
                  <a:tabLst/>
                  <a:defRPr lang="en-US" sz="1100" b="1" i="0" u="none" strike="noStrike" kern="1200" baseline="0">
                    <a:solidFill>
                      <a:srgbClr val="171717"/>
                    </a:solidFill>
                    <a:latin typeface="Arial"/>
                    <a:cs typeface="Arial"/>
                  </a:defRPr>
                </a:pPr>
                <a:endParaRPr lang="en-US"/>
              </a:p>
            </c:txPr>
            <c:showVal val="1"/>
            <c:showLeaderLines val="1"/>
          </c:dLbls>
          <c:cat>
            <c:strLit>
              <c:ptCount val="4"/>
              <c:pt idx="0">
                <c:v>0 a 5</c:v>
              </c:pt>
              <c:pt idx="1">
                <c:v>6 a 10 </c:v>
              </c:pt>
              <c:pt idx="2">
                <c:v>11 a 50</c:v>
              </c:pt>
              <c:pt idx="3">
                <c:v>51+</c:v>
              </c:pt>
            </c:strLit>
          </c:cat>
          <c:val>
            <c:numLit>
              <c:formatCode>General</c:formatCode>
              <c:ptCount val="4"/>
              <c:pt idx="0">
                <c:v>3330109</c:v>
              </c:pt>
              <c:pt idx="1">
                <c:v>220363</c:v>
              </c:pt>
              <c:pt idx="2">
                <c:v>147435</c:v>
              </c:pt>
              <c:pt idx="3">
                <c:v>37440</c:v>
              </c:pt>
            </c:numLit>
          </c:val>
        </c:ser>
        <c:firstSliceAng val="0"/>
      </c:pieChart>
      <c:spPr>
        <a:noFill/>
        <a:ln>
          <a:noFill/>
        </a:ln>
      </c:spPr>
    </c:plotArea>
    <c:plotVisOnly val="1"/>
  </c:chart>
  <c:spPr>
    <a:solidFill>
      <a:srgbClr val="FFFFFF"/>
    </a:solidFill>
    <a:ln>
      <a:noFill/>
    </a:ln>
  </c:spPr>
  <c:txPr>
    <a:bodyPr lIns="0" tIns="0" rIns="0" bIns="0"/>
    <a:lstStyle/>
    <a:p>
      <a:pPr marL="0" marR="0" indent="0" algn="ctr" defTabSz="914400" fontAlgn="auto" hangingPunct="1">
        <a:lnSpc>
          <a:spcPct val="100000"/>
        </a:lnSpc>
        <a:spcBef>
          <a:spcPts val="0"/>
        </a:spcBef>
        <a:spcAft>
          <a:spcPts val="0"/>
        </a:spcAft>
        <a:tabLst/>
        <a:defRPr lang="en-US" sz="1000" b="1" i="0" u="none" strike="noStrike" kern="1200" baseline="0">
          <a:solidFill>
            <a:srgbClr val="171717"/>
          </a:solidFill>
          <a:latin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xMode val="edge"/>
          <c:yMode val="edge"/>
          <c:x val="0.2370517634283737"/>
          <c:y val="0.77923762573448863"/>
          <c:w val="1.1383865697265353E-2"/>
          <c:h val="1.3895528333831536E-2"/>
        </c:manualLayout>
      </c:layout>
      <c:pieChart>
        <c:varyColors val="1"/>
        <c:ser>
          <c:idx val="0"/>
          <c:order val="0"/>
          <c:tx>
            <c:v>2003</c:v>
          </c:tx>
          <c:dPt>
            <c:idx val="0"/>
            <c:spPr>
              <a:solidFill>
                <a:srgbClr val="FF0000"/>
              </a:solidFill>
              <a:ln w="9528">
                <a:solidFill>
                  <a:srgbClr val="FFFFFF"/>
                </a:solidFill>
                <a:prstDash val="solid"/>
                <a:round/>
              </a:ln>
            </c:spPr>
          </c:dPt>
          <c:dPt>
            <c:idx val="1"/>
            <c:spPr>
              <a:solidFill>
                <a:srgbClr val="92D050"/>
              </a:solidFill>
              <a:ln w="9528">
                <a:solidFill>
                  <a:srgbClr val="FFFFFF"/>
                </a:solidFill>
                <a:prstDash val="solid"/>
                <a:round/>
              </a:ln>
            </c:spPr>
          </c:dPt>
          <c:dPt>
            <c:idx val="2"/>
            <c:spPr>
              <a:solidFill>
                <a:srgbClr val="1D3B59"/>
              </a:solidFill>
              <a:ln w="9528">
                <a:solidFill>
                  <a:srgbClr val="FFFFFF"/>
                </a:solidFill>
                <a:prstDash val="solid"/>
                <a:round/>
              </a:ln>
            </c:spPr>
          </c:dPt>
          <c:dPt>
            <c:idx val="3"/>
            <c:spPr>
              <a:solidFill>
                <a:srgbClr val="FFFF00"/>
              </a:solidFill>
              <a:ln w="9528">
                <a:solidFill>
                  <a:srgbClr val="FFFFFF"/>
                </a:solidFill>
                <a:prstDash val="solid"/>
                <a:round/>
              </a:ln>
            </c:spPr>
          </c:dPt>
          <c:cat>
            <c:strLit>
              <c:ptCount val="4"/>
              <c:pt idx="0">
                <c:v>0-5</c:v>
              </c:pt>
              <c:pt idx="1">
                <c:v>6-10</c:v>
              </c:pt>
              <c:pt idx="2">
                <c:v>11 to50</c:v>
              </c:pt>
              <c:pt idx="3">
                <c:v>51+</c:v>
              </c:pt>
            </c:strLit>
          </c:cat>
          <c:val>
            <c:numLit>
              <c:formatCode>General</c:formatCode>
              <c:ptCount val="4"/>
              <c:pt idx="0">
                <c:v>2699400</c:v>
              </c:pt>
              <c:pt idx="1">
                <c:v>153891</c:v>
              </c:pt>
              <c:pt idx="2">
                <c:v>118085</c:v>
              </c:pt>
              <c:pt idx="3">
                <c:v>33781</c:v>
              </c:pt>
            </c:numLit>
          </c:val>
        </c:ser>
        <c:firstSliceAng val="0"/>
      </c:pieChart>
      <c:spPr>
        <a:noFill/>
        <a:ln>
          <a:noFill/>
        </a:ln>
      </c:spPr>
    </c:plotArea>
    <c:legend>
      <c:legendPos val="r"/>
      <c:layout>
        <c:manualLayout>
          <c:xMode val="edge"/>
          <c:yMode val="edge"/>
          <c:x val="0.2092619702290269"/>
          <c:y val="0.17644260475391121"/>
          <c:w val="0.57940402877517261"/>
          <c:h val="0.52501555693839463"/>
        </c:manualLayout>
      </c:layout>
      <c:spPr>
        <a:solidFill>
          <a:srgbClr val="FFFFFF"/>
        </a:solidFill>
        <a:ln>
          <a:noFill/>
        </a:ln>
      </c:spPr>
      <c:txPr>
        <a:bodyPr lIns="0" tIns="0" rIns="0" bIns="0"/>
        <a:lstStyle/>
        <a:p>
          <a:pPr marL="0" marR="0" indent="0" defTabSz="914400" fontAlgn="auto" hangingPunct="1">
            <a:lnSpc>
              <a:spcPct val="100000"/>
            </a:lnSpc>
            <a:spcBef>
              <a:spcPts val="0"/>
            </a:spcBef>
            <a:spcAft>
              <a:spcPts val="0"/>
            </a:spcAft>
            <a:tabLst/>
            <a:defRPr lang="en-US" sz="1800" b="1" i="0" u="none" strike="noStrike" kern="1200" baseline="0">
              <a:solidFill>
                <a:srgbClr val="171717"/>
              </a:solidFill>
              <a:latin typeface="Arial"/>
              <a:cs typeface="Arial"/>
            </a:defRPr>
          </a:pPr>
          <a:endParaRPr lang="en-US"/>
        </a:p>
      </c:txPr>
    </c:legend>
    <c:plotVisOnly val="1"/>
  </c:chart>
  <c:spPr>
    <a:noFill/>
    <a:ln>
      <a:noFill/>
    </a:ln>
  </c:spPr>
  <c:txPr>
    <a:bodyPr lIns="0" tIns="0" rIns="0" bIns="0"/>
    <a:lstStyle/>
    <a:p>
      <a:pPr marL="0" marR="0" indent="0" algn="ctr" defTabSz="914400" fontAlgn="auto" hangingPunct="1">
        <a:lnSpc>
          <a:spcPct val="100000"/>
        </a:lnSpc>
        <a:spcBef>
          <a:spcPts val="0"/>
        </a:spcBef>
        <a:spcAft>
          <a:spcPts val="0"/>
        </a:spcAft>
        <a:tabLst/>
        <a:defRPr lang="en-US" sz="1000" b="0" i="0" u="none" strike="noStrike" kern="1200" baseline="0">
          <a:solidFill>
            <a:srgbClr val="FFFFFF"/>
          </a:solidFill>
          <a:latin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2858351021339724"/>
          <c:y val="1.089446055333671E-2"/>
          <c:w val="0.52609106153397878"/>
          <c:h val="0.95659619842230259"/>
        </c:manualLayout>
      </c:layout>
      <c:pieChart>
        <c:varyColors val="1"/>
        <c:ser>
          <c:idx val="1"/>
          <c:order val="0"/>
          <c:spPr>
            <a:solidFill>
              <a:srgbClr val="993366"/>
            </a:solidFill>
            <a:ln w="12700">
              <a:solidFill>
                <a:srgbClr val="000000"/>
              </a:solidFill>
              <a:prstDash val="solid"/>
            </a:ln>
          </c:spPr>
          <c:explosion val="3"/>
          <c:dPt>
            <c:idx val="0"/>
            <c:spPr>
              <a:gradFill rotWithShape="0">
                <a:gsLst>
                  <a:gs pos="0">
                    <a:srgbClr val="99CCFF"/>
                  </a:gs>
                  <a:gs pos="100000">
                    <a:srgbClr val="000080"/>
                  </a:gs>
                </a:gsLst>
                <a:lin ang="2700000" scaled="1"/>
              </a:gradFill>
              <a:ln w="12700">
                <a:solidFill>
                  <a:srgbClr val="000000"/>
                </a:solidFill>
                <a:prstDash val="solid"/>
              </a:ln>
            </c:spPr>
          </c:dPt>
          <c:dPt>
            <c:idx val="1"/>
            <c:spPr>
              <a:solidFill>
                <a:schemeClr val="tx2">
                  <a:lumMod val="75000"/>
                </a:schemeClr>
              </a:solidFill>
              <a:ln w="12700">
                <a:solidFill>
                  <a:srgbClr val="000000"/>
                </a:solidFill>
                <a:prstDash val="solid"/>
              </a:ln>
            </c:spPr>
          </c:dPt>
          <c:dPt>
            <c:idx val="2"/>
            <c:spPr>
              <a:gradFill rotWithShape="0">
                <a:gsLst>
                  <a:gs pos="0">
                    <a:srgbClr val="99CCFF"/>
                  </a:gs>
                  <a:gs pos="100000">
                    <a:srgbClr val="000080"/>
                  </a:gs>
                </a:gsLst>
                <a:lin ang="2700000" scaled="1"/>
              </a:gradFill>
              <a:ln w="12700">
                <a:solidFill>
                  <a:srgbClr val="000000"/>
                </a:solidFill>
                <a:prstDash val="solid"/>
              </a:ln>
            </c:spPr>
          </c:dPt>
          <c:dPt>
            <c:idx val="3"/>
            <c:spPr>
              <a:solidFill>
                <a:schemeClr val="tx2">
                  <a:lumMod val="75000"/>
                </a:schemeClr>
              </a:solidFill>
              <a:ln w="12700">
                <a:solidFill>
                  <a:schemeClr val="tx2">
                    <a:lumMod val="75000"/>
                  </a:schemeClr>
                </a:solidFill>
                <a:prstDash val="solid"/>
              </a:ln>
            </c:spPr>
          </c:dPt>
          <c:dPt>
            <c:idx val="4"/>
            <c:spPr>
              <a:gradFill rotWithShape="0">
                <a:gsLst>
                  <a:gs pos="0">
                    <a:srgbClr val="99CCFF"/>
                  </a:gs>
                  <a:gs pos="100000">
                    <a:srgbClr val="000080"/>
                  </a:gs>
                </a:gsLst>
                <a:lin ang="2700000" scaled="1"/>
              </a:gradFill>
              <a:ln w="12700">
                <a:solidFill>
                  <a:srgbClr val="000000"/>
                </a:solidFill>
                <a:prstDash val="solid"/>
              </a:ln>
            </c:spPr>
          </c:dPt>
          <c:dPt>
            <c:idx val="5"/>
            <c:spPr>
              <a:solidFill>
                <a:schemeClr val="tx2">
                  <a:lumMod val="75000"/>
                </a:schemeClr>
              </a:solidFill>
              <a:ln w="12700">
                <a:solidFill>
                  <a:srgbClr val="000000"/>
                </a:solidFill>
                <a:prstDash val="solid"/>
              </a:ln>
            </c:spPr>
          </c:dPt>
          <c:dPt>
            <c:idx val="6"/>
            <c:spPr>
              <a:gradFill rotWithShape="0">
                <a:gsLst>
                  <a:gs pos="0">
                    <a:srgbClr val="99CCFF"/>
                  </a:gs>
                  <a:gs pos="100000">
                    <a:srgbClr val="000080"/>
                  </a:gs>
                </a:gsLst>
                <a:lin ang="2700000" scaled="1"/>
              </a:gradFill>
              <a:ln w="12700">
                <a:solidFill>
                  <a:srgbClr val="000000"/>
                </a:solidFill>
                <a:prstDash val="solid"/>
              </a:ln>
            </c:spPr>
          </c:dPt>
          <c:dPt>
            <c:idx val="7"/>
            <c:spPr>
              <a:solidFill>
                <a:schemeClr val="tx2">
                  <a:lumMod val="75000"/>
                </a:schemeClr>
              </a:solidFill>
              <a:ln w="12700">
                <a:solidFill>
                  <a:srgbClr val="000000"/>
                </a:solidFill>
                <a:prstDash val="solid"/>
              </a:ln>
            </c:spPr>
          </c:dPt>
          <c:dPt>
            <c:idx val="8"/>
            <c:spPr>
              <a:gradFill rotWithShape="0">
                <a:gsLst>
                  <a:gs pos="0">
                    <a:srgbClr val="99CCFF"/>
                  </a:gs>
                  <a:gs pos="100000">
                    <a:srgbClr val="000080"/>
                  </a:gs>
                </a:gsLst>
                <a:lin ang="2700000" scaled="1"/>
              </a:gradFill>
              <a:ln w="12700">
                <a:solidFill>
                  <a:srgbClr val="000000"/>
                </a:solidFill>
                <a:prstDash val="solid"/>
              </a:ln>
            </c:spPr>
          </c:dPt>
          <c:dPt>
            <c:idx val="9"/>
            <c:spPr>
              <a:noFill/>
              <a:ln w="12700">
                <a:noFill/>
                <a:prstDash val="solid"/>
              </a:ln>
            </c:spPr>
          </c:dPt>
          <c:dPt>
            <c:idx val="10"/>
            <c:spPr>
              <a:gradFill rotWithShape="0">
                <a:gsLst>
                  <a:gs pos="0">
                    <a:srgbClr val="0000FF"/>
                  </a:gs>
                  <a:gs pos="100000">
                    <a:srgbClr val="000080"/>
                  </a:gs>
                </a:gsLst>
                <a:lin ang="2700000" scaled="1"/>
              </a:gradFill>
              <a:ln w="12700">
                <a:solidFill>
                  <a:srgbClr val="000000"/>
                </a:solidFill>
                <a:prstDash val="solid"/>
              </a:ln>
              <a:effectLst>
                <a:outerShdw dist="35921" dir="2700000" algn="br">
                  <a:srgbClr val="000000"/>
                </a:outerShdw>
              </a:effectLst>
            </c:spPr>
          </c:dPt>
          <c:dPt>
            <c:idx val="11"/>
            <c:spPr>
              <a:gradFill rotWithShape="0">
                <a:gsLst>
                  <a:gs pos="0">
                    <a:srgbClr val="99CCFF"/>
                  </a:gs>
                  <a:gs pos="100000">
                    <a:srgbClr val="333399"/>
                  </a:gs>
                </a:gsLst>
                <a:lin ang="2700000" scaled="1"/>
              </a:gradFill>
              <a:ln w="12700">
                <a:solidFill>
                  <a:srgbClr val="000000"/>
                </a:solidFill>
                <a:prstDash val="solid"/>
              </a:ln>
            </c:spPr>
          </c:dPt>
          <c:dPt>
            <c:idx val="12"/>
            <c:spPr>
              <a:gradFill rotWithShape="0">
                <a:gsLst>
                  <a:gs pos="0">
                    <a:srgbClr val="0000FF"/>
                  </a:gs>
                  <a:gs pos="100000">
                    <a:srgbClr val="000080"/>
                  </a:gs>
                </a:gsLst>
                <a:lin ang="2700000" scaled="1"/>
              </a:gradFill>
              <a:ln w="12700">
                <a:solidFill>
                  <a:srgbClr val="000000"/>
                </a:solidFill>
                <a:prstDash val="solid"/>
              </a:ln>
            </c:spPr>
          </c:dPt>
          <c:dPt>
            <c:idx val="13"/>
            <c:spPr>
              <a:noFill/>
              <a:ln w="12700">
                <a:noFill/>
                <a:prstDash val="solid"/>
              </a:ln>
            </c:spPr>
          </c:dPt>
          <c:dPt>
            <c:idx val="14"/>
            <c:spPr>
              <a:gradFill rotWithShape="0">
                <a:gsLst>
                  <a:gs pos="0">
                    <a:srgbClr val="969696"/>
                  </a:gs>
                  <a:gs pos="100000">
                    <a:srgbClr val="FFFFFF"/>
                  </a:gs>
                </a:gsLst>
                <a:lin ang="2700000" scaled="1"/>
              </a:gradFill>
              <a:ln w="12700">
                <a:solidFill>
                  <a:srgbClr val="000000"/>
                </a:solidFill>
                <a:prstDash val="solid"/>
              </a:ln>
            </c:spPr>
          </c:dPt>
          <c:dPt>
            <c:idx val="15"/>
            <c:spPr>
              <a:gradFill rotWithShape="0">
                <a:gsLst>
                  <a:gs pos="0">
                    <a:srgbClr val="99CC00"/>
                  </a:gs>
                  <a:gs pos="100000">
                    <a:srgbClr val="FFFFFF"/>
                  </a:gs>
                </a:gsLst>
                <a:lin ang="2700000" scaled="1"/>
              </a:gradFill>
              <a:ln w="12700">
                <a:solidFill>
                  <a:srgbClr val="000000"/>
                </a:solidFill>
                <a:prstDash val="solid"/>
              </a:ln>
            </c:spPr>
          </c:dPt>
          <c:dPt>
            <c:idx val="16"/>
            <c:spPr>
              <a:solidFill>
                <a:srgbClr val="99CC00"/>
              </a:solidFill>
              <a:ln w="12700">
                <a:solidFill>
                  <a:srgbClr val="000000"/>
                </a:solidFill>
                <a:prstDash val="solid"/>
              </a:ln>
            </c:spPr>
          </c:dPt>
          <c:dPt>
            <c:idx val="17"/>
            <c:spPr>
              <a:gradFill rotWithShape="0">
                <a:gsLst>
                  <a:gs pos="0">
                    <a:srgbClr val="FF0000"/>
                  </a:gs>
                  <a:gs pos="100000">
                    <a:srgbClr val="FFFFFF"/>
                  </a:gs>
                </a:gsLst>
                <a:lin ang="2700000" scaled="1"/>
              </a:gradFill>
              <a:ln w="12700">
                <a:solidFill>
                  <a:srgbClr val="000000"/>
                </a:solidFill>
                <a:prstDash val="solid"/>
              </a:ln>
            </c:spPr>
          </c:dPt>
          <c:dPt>
            <c:idx val="18"/>
            <c:spPr>
              <a:solidFill>
                <a:srgbClr val="FF0000"/>
              </a:solidFill>
              <a:ln w="12700">
                <a:solidFill>
                  <a:srgbClr val="000000"/>
                </a:solidFill>
                <a:prstDash val="solid"/>
              </a:ln>
            </c:spPr>
          </c:dPt>
          <c:dPt>
            <c:idx val="19"/>
            <c:spPr>
              <a:gradFill rotWithShape="0">
                <a:gsLst>
                  <a:gs pos="0">
                    <a:srgbClr val="FF0000"/>
                  </a:gs>
                  <a:gs pos="100000">
                    <a:srgbClr val="FFFFFF"/>
                  </a:gs>
                </a:gsLst>
                <a:lin ang="2700000" scaled="1"/>
              </a:gradFill>
              <a:ln w="12700">
                <a:solidFill>
                  <a:srgbClr val="000000"/>
                </a:solidFill>
                <a:prstDash val="solid"/>
              </a:ln>
            </c:spPr>
          </c:dPt>
          <c:dPt>
            <c:idx val="20"/>
            <c:spPr>
              <a:solidFill>
                <a:srgbClr val="FF0000"/>
              </a:solidFill>
              <a:ln w="12700">
                <a:solidFill>
                  <a:srgbClr val="000000"/>
                </a:solidFill>
                <a:prstDash val="solid"/>
              </a:ln>
            </c:spPr>
          </c:dPt>
          <c:dPt>
            <c:idx val="21"/>
            <c:spPr>
              <a:solidFill>
                <a:srgbClr val="FF99CC"/>
              </a:solidFill>
              <a:ln w="12700">
                <a:solidFill>
                  <a:srgbClr val="000000"/>
                </a:solidFill>
                <a:prstDash val="solid"/>
              </a:ln>
            </c:spPr>
          </c:dPt>
          <c:dPt>
            <c:idx val="22"/>
            <c:spPr>
              <a:solidFill>
                <a:srgbClr val="FF0000"/>
              </a:solidFill>
              <a:ln w="12700">
                <a:solidFill>
                  <a:srgbClr val="000000"/>
                </a:solidFill>
                <a:prstDash val="solid"/>
              </a:ln>
            </c:spPr>
          </c:dPt>
          <c:dLbls>
            <c:dLbl>
              <c:idx val="0"/>
              <c:layout>
                <c:manualLayout>
                  <c:x val="0.17859990870706502"/>
                  <c:y val="5.8741816942259897E-2"/>
                </c:manualLayout>
              </c:layout>
              <c:tx>
                <c:rich>
                  <a:bodyPr/>
                  <a:lstStyle/>
                  <a:p>
                    <a:r>
                      <a:rPr lang="en-US" sz="1800">
                        <a:solidFill>
                          <a:sysClr val="windowText" lastClr="000000"/>
                        </a:solidFill>
                      </a:rPr>
                      <a:t>1-5</a:t>
                    </a:r>
                  </a:p>
                </c:rich>
              </c:tx>
              <c:dLblPos val="bestFit"/>
              <c:showCatName val="1"/>
            </c:dLbl>
            <c:dLbl>
              <c:idx val="1"/>
              <c:delete val="1"/>
            </c:dLbl>
            <c:dLbl>
              <c:idx val="2"/>
              <c:layout>
                <c:manualLayout>
                  <c:x val="4.0204284809227152E-3"/>
                  <c:y val="1.0034296130644538E-2"/>
                </c:manualLayout>
              </c:layout>
              <c:tx>
                <c:rich>
                  <a:bodyPr/>
                  <a:lstStyle/>
                  <a:p>
                    <a:r>
                      <a:rPr lang="en-US" sz="1800">
                        <a:solidFill>
                          <a:sysClr val="windowText" lastClr="000000"/>
                        </a:solidFill>
                      </a:rPr>
                      <a:t> </a:t>
                    </a:r>
                  </a:p>
                </c:rich>
              </c:tx>
              <c:dLblPos val="bestFit"/>
              <c:showCatName val="1"/>
            </c:dLbl>
            <c:dLbl>
              <c:idx val="3"/>
              <c:layout>
                <c:manualLayout>
                  <c:x val="9.332045299893307E-3"/>
                  <c:y val="-3.2538100076200296E-2"/>
                </c:manualLayout>
              </c:layout>
              <c:tx>
                <c:rich>
                  <a:bodyPr/>
                  <a:lstStyle/>
                  <a:p>
                    <a:r>
                      <a:rPr lang="en-US" sz="1800">
                        <a:solidFill>
                          <a:sysClr val="windowText" lastClr="000000"/>
                        </a:solidFill>
                      </a:rPr>
                      <a:t>6-10</a:t>
                    </a:r>
                  </a:p>
                </c:rich>
              </c:tx>
              <c:dLblPos val="bestFit"/>
              <c:showCatName val="1"/>
            </c:dLbl>
            <c:dLbl>
              <c:idx val="4"/>
              <c:delete val="1"/>
            </c:dLbl>
            <c:dLbl>
              <c:idx val="5"/>
              <c:layout>
                <c:manualLayout>
                  <c:x val="2.2711249635462252E-2"/>
                  <c:y val="-9.4679959359918714E-2"/>
                </c:manualLayout>
              </c:layout>
              <c:tx>
                <c:rich>
                  <a:bodyPr/>
                  <a:lstStyle/>
                  <a:p>
                    <a:r>
                      <a:rPr lang="en-US" sz="1800">
                        <a:solidFill>
                          <a:sysClr val="windowText" lastClr="000000"/>
                        </a:solidFill>
                      </a:rPr>
                      <a:t>11-50 </a:t>
                    </a:r>
                  </a:p>
                </c:rich>
              </c:tx>
              <c:showCatName val="1"/>
            </c:dLbl>
            <c:dLbl>
              <c:idx val="6"/>
              <c:layout>
                <c:manualLayout>
                  <c:x val="7.5563818411587503E-3"/>
                  <c:y val="-4.5163195326390793E-2"/>
                </c:manualLayout>
              </c:layout>
              <c:tx>
                <c:rich>
                  <a:bodyPr/>
                  <a:lstStyle/>
                  <a:p>
                    <a:r>
                      <a:rPr lang="en-US" sz="1800">
                        <a:solidFill>
                          <a:sysClr val="windowText" lastClr="000000"/>
                        </a:solidFill>
                      </a:rPr>
                      <a:t>51+</a:t>
                    </a:r>
                  </a:p>
                </c:rich>
              </c:tx>
              <c:dLblPos val="bestFit"/>
              <c:showCatName val="1"/>
            </c:dLbl>
            <c:dLbl>
              <c:idx val="7"/>
              <c:delete val="1"/>
            </c:dLbl>
            <c:dLbl>
              <c:idx val="8"/>
              <c:layout>
                <c:manualLayout>
                  <c:x val="9.0459661128746524E-2"/>
                  <c:y val="-2.2285623803423426E-2"/>
                </c:manualLayout>
              </c:layout>
              <c:dLblPos val="bestFit"/>
              <c:showCatName val="1"/>
            </c:dLbl>
            <c:dLbl>
              <c:idx val="9"/>
              <c:layout/>
              <c:dLblPos val="bestFit"/>
              <c:showCatName val="1"/>
            </c:dLbl>
            <c:dLbl>
              <c:idx val="10"/>
              <c:layout/>
              <c:dLblPos val="bestFit"/>
              <c:showCatName val="1"/>
            </c:dLbl>
            <c:dLbl>
              <c:idx val="11"/>
              <c:layout/>
              <c:dLblPos val="bestFit"/>
              <c:showCatName val="1"/>
            </c:dLbl>
            <c:dLbl>
              <c:idx val="12"/>
              <c:layout/>
              <c:dLblPos val="bestFit"/>
              <c:showCatName val="1"/>
            </c:dLbl>
            <c:dLbl>
              <c:idx val="13"/>
              <c:layout/>
              <c:dLblPos val="bestFit"/>
              <c:showCatName val="1"/>
            </c:dLbl>
            <c:dLbl>
              <c:idx val="14"/>
              <c:layout/>
              <c:tx>
                <c:rich>
                  <a:bodyPr/>
                  <a:lstStyle/>
                  <a:p>
                    <a:r>
                      <a:rPr lang="en-US" sz="1800">
                        <a:solidFill>
                          <a:sysClr val="windowText" lastClr="000000"/>
                        </a:solidFill>
                      </a:rPr>
                      <a:t>Sector            Público</a:t>
                    </a:r>
                  </a:p>
                </c:rich>
              </c:tx>
              <c:dLblPos val="bestFit"/>
              <c:showCatName val="1"/>
            </c:dLbl>
            <c:dLbl>
              <c:idx val="15"/>
              <c:layout>
                <c:manualLayout>
                  <c:x val="6.7307581316734142E-3"/>
                  <c:y val="-0.15752516445283488"/>
                </c:manualLayout>
              </c:layout>
              <c:tx>
                <c:rich>
                  <a:bodyPr/>
                  <a:lstStyle/>
                  <a:p>
                    <a:r>
                      <a:rPr lang="en-US" sz="1800">
                        <a:solidFill>
                          <a:sysClr val="windowText" lastClr="000000"/>
                        </a:solidFill>
                      </a:rPr>
                      <a:t>Rural</a:t>
                    </a:r>
                  </a:p>
                </c:rich>
              </c:tx>
              <c:dLblPos val="bestFit"/>
              <c:showCatName val="1"/>
            </c:dLbl>
            <c:dLbl>
              <c:idx val="16"/>
              <c:delete val="1"/>
            </c:dLbl>
            <c:dLbl>
              <c:idx val="17"/>
              <c:delete val="1"/>
            </c:dLbl>
            <c:dLbl>
              <c:idx val="18"/>
              <c:layout>
                <c:manualLayout>
                  <c:x val="-1.2253493836830606E-2"/>
                  <c:y val="-4.0754440578648814E-3"/>
                </c:manualLayout>
              </c:layout>
              <c:tx>
                <c:rich>
                  <a:bodyPr/>
                  <a:lstStyle/>
                  <a:p>
                    <a:pPr>
                      <a:defRPr sz="1800" b="0" i="0" u="none" strike="noStrike" baseline="0">
                        <a:solidFill>
                          <a:sysClr val="windowText" lastClr="000000"/>
                        </a:solidFill>
                        <a:latin typeface="Arial"/>
                        <a:ea typeface="Arial"/>
                        <a:cs typeface="Arial"/>
                      </a:defRPr>
                    </a:pPr>
                    <a:r>
                      <a:rPr lang="en-US" sz="1800" b="1" i="0" u="none" strike="noStrike" baseline="0">
                        <a:solidFill>
                          <a:sysClr val="windowText" lastClr="000000"/>
                        </a:solidFill>
                        <a:latin typeface="Calibri"/>
                      </a:rPr>
                      <a:t>5+</a:t>
                    </a:r>
                  </a:p>
                  <a:p>
                    <a:pPr>
                      <a:defRPr sz="1800" b="0" i="0" u="none" strike="noStrike" baseline="0">
                        <a:solidFill>
                          <a:sysClr val="windowText" lastClr="000000"/>
                        </a:solidFill>
                        <a:latin typeface="Arial"/>
                        <a:ea typeface="Arial"/>
                        <a:cs typeface="Arial"/>
                      </a:defRPr>
                    </a:pPr>
                    <a:endParaRPr lang="en-US" sz="1800" b="1" i="0" u="none" strike="noStrike" baseline="0">
                      <a:solidFill>
                        <a:sysClr val="windowText" lastClr="000000"/>
                      </a:solidFill>
                      <a:latin typeface="Calibri"/>
                    </a:endParaRPr>
                  </a:p>
                </c:rich>
              </c:tx>
              <c:spPr/>
              <c:dLblPos val="bestFit"/>
              <c:showCatName val="1"/>
            </c:dLbl>
            <c:dLbl>
              <c:idx val="19"/>
              <c:delete val="1"/>
            </c:dLbl>
            <c:dLbl>
              <c:idx val="20"/>
              <c:layout>
                <c:manualLayout>
                  <c:x val="-9.6246589865921963E-5"/>
                  <c:y val="1.9874560727641741E-2"/>
                </c:manualLayout>
              </c:layout>
              <c:tx>
                <c:rich>
                  <a:bodyPr/>
                  <a:lstStyle/>
                  <a:p>
                    <a:pPr>
                      <a:defRPr sz="1800" b="0" i="0" u="none" strike="noStrike" baseline="0">
                        <a:solidFill>
                          <a:sysClr val="windowText" lastClr="000000"/>
                        </a:solidFill>
                        <a:latin typeface="Arial"/>
                        <a:ea typeface="Arial"/>
                        <a:cs typeface="Arial"/>
                      </a:defRPr>
                    </a:pPr>
                    <a:r>
                      <a:rPr lang="en-US" sz="1800" b="1" i="0" u="none" strike="noStrike" baseline="0">
                        <a:solidFill>
                          <a:sysClr val="windowText" lastClr="000000"/>
                        </a:solidFill>
                        <a:latin typeface="Calibri"/>
                      </a:rPr>
                      <a:t>2 -5 </a:t>
                    </a:r>
                  </a:p>
                </c:rich>
              </c:tx>
              <c:spPr/>
              <c:dLblPos val="bestFit"/>
              <c:showCatName val="1"/>
            </c:dLbl>
            <c:dLbl>
              <c:idx val="21"/>
              <c:layout>
                <c:manualLayout>
                  <c:x val="4.1820152915668145E-2"/>
                  <c:y val="-9.4008238679814705E-3"/>
                </c:manualLayout>
              </c:layout>
              <c:tx>
                <c:rich>
                  <a:bodyPr/>
                  <a:lstStyle/>
                  <a:p>
                    <a:r>
                      <a:rPr lang="en-US" sz="1800">
                        <a:solidFill>
                          <a:sysClr val="windowText" lastClr="000000"/>
                        </a:solidFill>
                      </a:rPr>
                      <a:t>Autoempleo</a:t>
                    </a:r>
                  </a:p>
                </c:rich>
              </c:tx>
              <c:dLblPos val="bestFit"/>
              <c:showCatName val="1"/>
            </c:dLbl>
            <c:dLbl>
              <c:idx val="22"/>
              <c:delete val="1"/>
            </c:dLbl>
            <c:txPr>
              <a:bodyPr/>
              <a:lstStyle/>
              <a:p>
                <a:pPr>
                  <a:defRPr sz="1800" b="1" i="0" u="none" strike="noStrike" baseline="0">
                    <a:solidFill>
                      <a:sysClr val="windowText" lastClr="000000"/>
                    </a:solidFill>
                    <a:latin typeface="Calibri"/>
                    <a:ea typeface="Calibri"/>
                    <a:cs typeface="Calibri"/>
                  </a:defRPr>
                </a:pPr>
                <a:endParaRPr lang="en-US"/>
              </a:p>
            </c:txPr>
            <c:showCatName val="1"/>
          </c:dLbls>
          <c:cat>
            <c:strRef>
              <c:f>'2008 IMSS SIZE  (ENE) (esp  (2)'!$J$18:$J$40</c:f>
              <c:strCache>
                <c:ptCount val="23"/>
                <c:pt idx="0">
                  <c:v>1 to 5</c:v>
                </c:pt>
                <c:pt idx="1">
                  <c:v>1 to 5 IMSS</c:v>
                </c:pt>
                <c:pt idx="2">
                  <c:v>2% en 6 a  10 </c:v>
                </c:pt>
                <c:pt idx="3">
                  <c:v>2% en 6 a  10</c:v>
                </c:pt>
                <c:pt idx="4">
                  <c:v>6% en 11 a  50</c:v>
                </c:pt>
                <c:pt idx="5">
                  <c:v>2% en 11-50 </c:v>
                </c:pt>
                <c:pt idx="6">
                  <c:v>11% en 51 o mas</c:v>
                </c:pt>
                <c:pt idx="7">
                  <c:v>2% en 51 o mas</c:v>
                </c:pt>
                <c:pt idx="14">
                  <c:v>11% Sector Publico</c:v>
                </c:pt>
                <c:pt idx="15">
                  <c:v>1% en Agricultura</c:v>
                </c:pt>
                <c:pt idx="16">
                  <c:v>12% en Agricultura</c:v>
                </c:pt>
                <c:pt idx="17">
                  <c:v>4% -1.5  millones - en mas de  5 trabajadoes</c:v>
                </c:pt>
                <c:pt idx="18">
                  <c:v>3% -1.4  millones - en mas de  5 trabajadoes</c:v>
                </c:pt>
                <c:pt idx="19">
                  <c:v>0% -0.2  millones - en 2 a  5</c:v>
                </c:pt>
                <c:pt idx="20">
                  <c:v>14% -6.0 miIlion- en  2 a  5</c:v>
                </c:pt>
                <c:pt idx="21">
                  <c:v>0.001  millones - por su cuenta</c:v>
                </c:pt>
                <c:pt idx="22">
                  <c:v>9% -4.0  millones -por su cuenta</c:v>
                </c:pt>
              </c:strCache>
            </c:strRef>
          </c:cat>
          <c:val>
            <c:numRef>
              <c:f>'2008 IMSS SIZE  (ENE) (esp  (2)'!$K$18:$K$40</c:f>
              <c:numCache>
                <c:formatCode>#,##0</c:formatCode>
                <c:ptCount val="23"/>
                <c:pt idx="0" formatCode="_(* #,##0_);_(* \(#,##0\);_(* &quot;-&quot;??_);_(@_)">
                  <c:v>596141</c:v>
                </c:pt>
                <c:pt idx="1">
                  <c:v>8174546</c:v>
                </c:pt>
                <c:pt idx="2">
                  <c:v>733357</c:v>
                </c:pt>
                <c:pt idx="3">
                  <c:v>981321</c:v>
                </c:pt>
                <c:pt idx="4">
                  <c:v>2731615</c:v>
                </c:pt>
                <c:pt idx="5">
                  <c:v>1060021</c:v>
                </c:pt>
                <c:pt idx="6">
                  <c:v>4665727</c:v>
                </c:pt>
                <c:pt idx="7">
                  <c:v>687168</c:v>
                </c:pt>
                <c:pt idx="14">
                  <c:v>4645104</c:v>
                </c:pt>
                <c:pt idx="15">
                  <c:v>283827</c:v>
                </c:pt>
                <c:pt idx="16">
                  <c:v>5354602</c:v>
                </c:pt>
                <c:pt idx="17">
                  <c:v>1517365</c:v>
                </c:pt>
                <c:pt idx="18">
                  <c:v>1403363</c:v>
                </c:pt>
                <c:pt idx="19">
                  <c:v>213067</c:v>
                </c:pt>
                <c:pt idx="20">
                  <c:v>6015466</c:v>
                </c:pt>
                <c:pt idx="21">
                  <c:v>9665</c:v>
                </c:pt>
                <c:pt idx="22">
                  <c:v>4064082</c:v>
                </c:pt>
              </c:numCache>
            </c:numRef>
          </c:val>
        </c:ser>
        <c:dLbls>
          <c:showCatName val="1"/>
        </c:dLbls>
        <c:firstSliceAng val="0"/>
      </c:pieChart>
      <c:spPr>
        <a:noFill/>
        <a:ln w="25400">
          <a:noFill/>
        </a:ln>
      </c:spPr>
    </c:plotArea>
    <c:plotVisOnly val="1"/>
    <c:dispBlanksAs val="zero"/>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8.3989530351548783E-2"/>
          <c:y val="7.3019865747606147E-2"/>
          <c:w val="0.77914705972159948"/>
          <c:h val="0.73954544503106745"/>
        </c:manualLayout>
      </c:layout>
      <c:pieChart>
        <c:varyColors val="1"/>
        <c:ser>
          <c:idx val="1"/>
          <c:order val="0"/>
          <c:spPr>
            <a:solidFill>
              <a:srgbClr val="993366"/>
            </a:solidFill>
            <a:ln w="12700">
              <a:solidFill>
                <a:srgbClr val="000000"/>
              </a:solidFill>
              <a:prstDash val="solid"/>
            </a:ln>
          </c:spPr>
          <c:dPt>
            <c:idx val="0"/>
            <c:spPr>
              <a:solidFill>
                <a:schemeClr val="accent1">
                  <a:lumMod val="60000"/>
                  <a:lumOff val="40000"/>
                </a:schemeClr>
              </a:solidFill>
              <a:ln w="12700">
                <a:solidFill>
                  <a:srgbClr val="000000"/>
                </a:solidFill>
                <a:prstDash val="solid"/>
              </a:ln>
            </c:spPr>
          </c:dPt>
          <c:dPt>
            <c:idx val="1"/>
            <c:spPr>
              <a:solidFill>
                <a:schemeClr val="tx2">
                  <a:lumMod val="75000"/>
                </a:schemeClr>
              </a:solidFill>
              <a:ln w="12700">
                <a:solidFill>
                  <a:srgbClr val="000000"/>
                </a:solidFill>
                <a:prstDash val="solid"/>
              </a:ln>
            </c:spPr>
          </c:dPt>
          <c:dPt>
            <c:idx val="2"/>
            <c:spPr>
              <a:solidFill>
                <a:schemeClr val="accent1">
                  <a:lumMod val="60000"/>
                  <a:lumOff val="40000"/>
                </a:schemeClr>
              </a:solidFill>
              <a:ln w="12700">
                <a:solidFill>
                  <a:srgbClr val="000000"/>
                </a:solidFill>
                <a:prstDash val="solid"/>
              </a:ln>
            </c:spPr>
          </c:dPt>
          <c:dPt>
            <c:idx val="3"/>
            <c:spPr>
              <a:solidFill>
                <a:schemeClr val="tx2">
                  <a:lumMod val="75000"/>
                </a:schemeClr>
              </a:solidFill>
              <a:ln w="12700">
                <a:solidFill>
                  <a:schemeClr val="tx2">
                    <a:lumMod val="75000"/>
                  </a:schemeClr>
                </a:solidFill>
                <a:prstDash val="solid"/>
              </a:ln>
            </c:spPr>
          </c:dPt>
          <c:dPt>
            <c:idx val="4"/>
            <c:spPr>
              <a:solidFill>
                <a:schemeClr val="accent1">
                  <a:lumMod val="60000"/>
                  <a:lumOff val="40000"/>
                </a:schemeClr>
              </a:solidFill>
              <a:ln w="12700">
                <a:solidFill>
                  <a:srgbClr val="000000"/>
                </a:solidFill>
                <a:prstDash val="solid"/>
              </a:ln>
            </c:spPr>
          </c:dPt>
          <c:dPt>
            <c:idx val="5"/>
            <c:spPr>
              <a:solidFill>
                <a:schemeClr val="tx2">
                  <a:lumMod val="75000"/>
                </a:schemeClr>
              </a:solidFill>
              <a:ln w="12700">
                <a:solidFill>
                  <a:srgbClr val="000000"/>
                </a:solidFill>
                <a:prstDash val="solid"/>
              </a:ln>
            </c:spPr>
          </c:dPt>
          <c:dPt>
            <c:idx val="6"/>
            <c:spPr>
              <a:solidFill>
                <a:schemeClr val="accent1">
                  <a:lumMod val="60000"/>
                  <a:lumOff val="40000"/>
                </a:schemeClr>
              </a:solidFill>
              <a:ln w="12700">
                <a:solidFill>
                  <a:srgbClr val="000000"/>
                </a:solidFill>
                <a:prstDash val="solid"/>
              </a:ln>
            </c:spPr>
          </c:dPt>
          <c:dPt>
            <c:idx val="7"/>
            <c:spPr>
              <a:solidFill>
                <a:schemeClr val="tx2">
                  <a:lumMod val="75000"/>
                </a:schemeClr>
              </a:solidFill>
              <a:ln w="12700">
                <a:solidFill>
                  <a:srgbClr val="000000"/>
                </a:solidFill>
                <a:prstDash val="solid"/>
              </a:ln>
            </c:spPr>
          </c:dPt>
          <c:dPt>
            <c:idx val="8"/>
            <c:spPr>
              <a:gradFill rotWithShape="0">
                <a:gsLst>
                  <a:gs pos="0">
                    <a:srgbClr val="99CCFF"/>
                  </a:gs>
                  <a:gs pos="100000">
                    <a:srgbClr val="000080"/>
                  </a:gs>
                </a:gsLst>
                <a:lin ang="2700000" scaled="1"/>
              </a:gradFill>
              <a:ln w="12700">
                <a:solidFill>
                  <a:srgbClr val="000000"/>
                </a:solidFill>
                <a:prstDash val="solid"/>
              </a:ln>
            </c:spPr>
          </c:dPt>
          <c:dPt>
            <c:idx val="9"/>
            <c:spPr>
              <a:noFill/>
              <a:ln w="12700">
                <a:noFill/>
                <a:prstDash val="solid"/>
              </a:ln>
            </c:spPr>
          </c:dPt>
          <c:dPt>
            <c:idx val="10"/>
            <c:spPr>
              <a:gradFill rotWithShape="0">
                <a:gsLst>
                  <a:gs pos="0">
                    <a:srgbClr val="0000FF"/>
                  </a:gs>
                  <a:gs pos="100000">
                    <a:srgbClr val="000080"/>
                  </a:gs>
                </a:gsLst>
                <a:lin ang="2700000" scaled="1"/>
              </a:gradFill>
              <a:ln w="12700">
                <a:solidFill>
                  <a:srgbClr val="000000"/>
                </a:solidFill>
                <a:prstDash val="solid"/>
              </a:ln>
              <a:effectLst>
                <a:outerShdw dist="35921" dir="2700000" algn="br">
                  <a:srgbClr val="000000"/>
                </a:outerShdw>
              </a:effectLst>
            </c:spPr>
          </c:dPt>
          <c:dPt>
            <c:idx val="11"/>
            <c:spPr>
              <a:gradFill rotWithShape="0">
                <a:gsLst>
                  <a:gs pos="0">
                    <a:srgbClr val="99CCFF"/>
                  </a:gs>
                  <a:gs pos="100000">
                    <a:srgbClr val="333399"/>
                  </a:gs>
                </a:gsLst>
                <a:lin ang="2700000" scaled="1"/>
              </a:gradFill>
              <a:ln w="12700">
                <a:solidFill>
                  <a:srgbClr val="000000"/>
                </a:solidFill>
                <a:prstDash val="solid"/>
              </a:ln>
            </c:spPr>
          </c:dPt>
          <c:dPt>
            <c:idx val="12"/>
            <c:spPr>
              <a:gradFill rotWithShape="0">
                <a:gsLst>
                  <a:gs pos="0">
                    <a:srgbClr val="0000FF"/>
                  </a:gs>
                  <a:gs pos="100000">
                    <a:srgbClr val="000080"/>
                  </a:gs>
                </a:gsLst>
                <a:lin ang="2700000" scaled="1"/>
              </a:gradFill>
              <a:ln w="12700">
                <a:solidFill>
                  <a:srgbClr val="000000"/>
                </a:solidFill>
                <a:prstDash val="solid"/>
              </a:ln>
            </c:spPr>
          </c:dPt>
          <c:dPt>
            <c:idx val="13"/>
            <c:spPr>
              <a:noFill/>
              <a:ln w="12700">
                <a:noFill/>
                <a:prstDash val="solid"/>
              </a:ln>
            </c:spPr>
          </c:dPt>
          <c:dPt>
            <c:idx val="14"/>
            <c:spPr>
              <a:gradFill rotWithShape="0">
                <a:gsLst>
                  <a:gs pos="0">
                    <a:srgbClr val="969696"/>
                  </a:gs>
                  <a:gs pos="100000">
                    <a:srgbClr val="FFFFFF"/>
                  </a:gs>
                </a:gsLst>
                <a:lin ang="2700000" scaled="1"/>
              </a:gradFill>
              <a:ln w="12700">
                <a:solidFill>
                  <a:srgbClr val="000000"/>
                </a:solidFill>
                <a:prstDash val="solid"/>
              </a:ln>
            </c:spPr>
          </c:dPt>
          <c:dPt>
            <c:idx val="15"/>
            <c:spPr>
              <a:gradFill rotWithShape="0">
                <a:gsLst>
                  <a:gs pos="0">
                    <a:srgbClr val="99CC00"/>
                  </a:gs>
                  <a:gs pos="100000">
                    <a:srgbClr val="FFFFFF"/>
                  </a:gs>
                </a:gsLst>
                <a:lin ang="2700000" scaled="1"/>
              </a:gradFill>
              <a:ln w="12700">
                <a:solidFill>
                  <a:srgbClr val="000000"/>
                </a:solidFill>
                <a:prstDash val="solid"/>
              </a:ln>
            </c:spPr>
          </c:dPt>
          <c:dPt>
            <c:idx val="16"/>
            <c:spPr>
              <a:solidFill>
                <a:srgbClr val="99CC00"/>
              </a:solidFill>
              <a:ln w="12700">
                <a:solidFill>
                  <a:srgbClr val="000000"/>
                </a:solidFill>
                <a:prstDash val="solid"/>
              </a:ln>
            </c:spPr>
          </c:dPt>
          <c:dPt>
            <c:idx val="17"/>
            <c:spPr>
              <a:solidFill>
                <a:srgbClr val="EFB7B7"/>
              </a:solidFill>
              <a:ln w="12700">
                <a:solidFill>
                  <a:srgbClr val="000000"/>
                </a:solidFill>
                <a:prstDash val="solid"/>
              </a:ln>
            </c:spPr>
          </c:dPt>
          <c:dPt>
            <c:idx val="18"/>
            <c:spPr>
              <a:solidFill>
                <a:srgbClr val="FF0000"/>
              </a:solidFill>
              <a:ln w="12700">
                <a:solidFill>
                  <a:srgbClr val="000000"/>
                </a:solidFill>
                <a:prstDash val="solid"/>
              </a:ln>
            </c:spPr>
          </c:dPt>
          <c:dPt>
            <c:idx val="19"/>
            <c:spPr>
              <a:gradFill rotWithShape="0">
                <a:gsLst>
                  <a:gs pos="0">
                    <a:srgbClr val="FF0000"/>
                  </a:gs>
                  <a:gs pos="100000">
                    <a:srgbClr val="FFFFFF"/>
                  </a:gs>
                </a:gsLst>
                <a:lin ang="2700000" scaled="1"/>
              </a:gradFill>
              <a:ln w="12700">
                <a:solidFill>
                  <a:srgbClr val="000000"/>
                </a:solidFill>
                <a:prstDash val="solid"/>
              </a:ln>
            </c:spPr>
          </c:dPt>
          <c:dPt>
            <c:idx val="20"/>
            <c:spPr>
              <a:solidFill>
                <a:srgbClr val="FF0000"/>
              </a:solidFill>
              <a:ln w="12700">
                <a:solidFill>
                  <a:srgbClr val="000000"/>
                </a:solidFill>
                <a:prstDash val="solid"/>
              </a:ln>
            </c:spPr>
          </c:dPt>
          <c:dPt>
            <c:idx val="21"/>
            <c:spPr>
              <a:solidFill>
                <a:srgbClr val="FF99CC"/>
              </a:solidFill>
              <a:ln w="12700">
                <a:solidFill>
                  <a:srgbClr val="000000"/>
                </a:solidFill>
                <a:prstDash val="solid"/>
              </a:ln>
            </c:spPr>
          </c:dPt>
          <c:dPt>
            <c:idx val="22"/>
            <c:spPr>
              <a:solidFill>
                <a:srgbClr val="FF0000"/>
              </a:solidFill>
              <a:ln w="12700">
                <a:solidFill>
                  <a:srgbClr val="000000"/>
                </a:solidFill>
                <a:prstDash val="solid"/>
              </a:ln>
            </c:spPr>
          </c:dPt>
          <c:dLbls>
            <c:dLbl>
              <c:idx val="0"/>
              <c:layout>
                <c:manualLayout>
                  <c:x val="0.16382872840104387"/>
                  <c:y val="3.7108783171608005E-2"/>
                </c:manualLayout>
              </c:layout>
              <c:tx>
                <c:rich>
                  <a:bodyPr/>
                  <a:lstStyle/>
                  <a:p>
                    <a:r>
                      <a:rPr lang="en-US" sz="1200">
                        <a:solidFill>
                          <a:sysClr val="windowText" lastClr="000000"/>
                        </a:solidFill>
                      </a:rPr>
                      <a:t>1-5</a:t>
                    </a:r>
                  </a:p>
                </c:rich>
              </c:tx>
              <c:dLblPos val="bestFit"/>
              <c:showCatName val="1"/>
            </c:dLbl>
            <c:dLbl>
              <c:idx val="1"/>
              <c:delete val="1"/>
            </c:dLbl>
            <c:dLbl>
              <c:idx val="2"/>
              <c:layout>
                <c:manualLayout>
                  <c:x val="4.020428480922717E-3"/>
                  <c:y val="1.003429613064453E-2"/>
                </c:manualLayout>
              </c:layout>
              <c:tx>
                <c:rich>
                  <a:bodyPr/>
                  <a:lstStyle/>
                  <a:p>
                    <a:r>
                      <a:rPr lang="en-US" sz="1200">
                        <a:solidFill>
                          <a:sysClr val="windowText" lastClr="000000"/>
                        </a:solidFill>
                      </a:rPr>
                      <a:t> </a:t>
                    </a:r>
                  </a:p>
                </c:rich>
              </c:tx>
              <c:dLblPos val="bestFit"/>
              <c:showCatName val="1"/>
            </c:dLbl>
            <c:dLbl>
              <c:idx val="3"/>
              <c:layout>
                <c:manualLayout>
                  <c:x val="1.0875293729645038E-2"/>
                  <c:y val="7.7845369877211504E-3"/>
                </c:manualLayout>
              </c:layout>
              <c:tx>
                <c:rich>
                  <a:bodyPr/>
                  <a:lstStyle/>
                  <a:p>
                    <a:r>
                      <a:rPr lang="en-US" sz="1200">
                        <a:solidFill>
                          <a:sysClr val="windowText" lastClr="000000"/>
                        </a:solidFill>
                      </a:rPr>
                      <a:t>6-10</a:t>
                    </a:r>
                  </a:p>
                </c:rich>
              </c:tx>
              <c:dLblPos val="bestFit"/>
              <c:showCatName val="1"/>
            </c:dLbl>
            <c:dLbl>
              <c:idx val="4"/>
              <c:delete val="1"/>
            </c:dLbl>
            <c:dLbl>
              <c:idx val="5"/>
              <c:tx>
                <c:rich>
                  <a:bodyPr/>
                  <a:lstStyle/>
                  <a:p>
                    <a:r>
                      <a:rPr lang="en-US" sz="1200">
                        <a:solidFill>
                          <a:sysClr val="windowText" lastClr="000000"/>
                        </a:solidFill>
                      </a:rPr>
                      <a:t>11-50 </a:t>
                    </a:r>
                  </a:p>
                </c:rich>
              </c:tx>
              <c:showCatName val="1"/>
            </c:dLbl>
            <c:dLbl>
              <c:idx val="6"/>
              <c:layout>
                <c:manualLayout>
                  <c:x val="4.4700102142404734E-3"/>
                  <c:y val="-4.8406404450041414E-3"/>
                </c:manualLayout>
              </c:layout>
              <c:tx>
                <c:rich>
                  <a:bodyPr/>
                  <a:lstStyle/>
                  <a:p>
                    <a:r>
                      <a:rPr lang="en-US" sz="1200">
                        <a:solidFill>
                          <a:sysClr val="windowText" lastClr="000000"/>
                        </a:solidFill>
                      </a:rPr>
                      <a:t>51+</a:t>
                    </a:r>
                  </a:p>
                </c:rich>
              </c:tx>
              <c:dLblPos val="bestFit"/>
              <c:showCatName val="1"/>
            </c:dLbl>
            <c:dLbl>
              <c:idx val="7"/>
              <c:delete val="1"/>
            </c:dLbl>
            <c:dLbl>
              <c:idx val="8"/>
              <c:layout>
                <c:manualLayout>
                  <c:x val="9.0459661128746344E-2"/>
                  <c:y val="-2.2285623803423443E-2"/>
                </c:manualLayout>
              </c:layout>
              <c:dLblPos val="bestFit"/>
              <c:showCatName val="1"/>
            </c:dLbl>
            <c:dLbl>
              <c:idx val="9"/>
              <c:dLblPos val="bestFit"/>
              <c:showCatName val="1"/>
            </c:dLbl>
            <c:dLbl>
              <c:idx val="10"/>
              <c:dLblPos val="bestFit"/>
              <c:showCatName val="1"/>
            </c:dLbl>
            <c:dLbl>
              <c:idx val="11"/>
              <c:dLblPos val="bestFit"/>
              <c:showCatName val="1"/>
            </c:dLbl>
            <c:dLbl>
              <c:idx val="12"/>
              <c:dLblPos val="bestFit"/>
              <c:showCatName val="1"/>
            </c:dLbl>
            <c:dLbl>
              <c:idx val="13"/>
              <c:dLblPos val="bestFit"/>
              <c:showCatName val="1"/>
            </c:dLbl>
            <c:dLbl>
              <c:idx val="14"/>
              <c:layout>
                <c:manualLayout>
                  <c:x val="1.6371018618579043E-2"/>
                  <c:y val="-0.11945327636907556"/>
                </c:manualLayout>
              </c:layout>
              <c:tx>
                <c:rich>
                  <a:bodyPr/>
                  <a:lstStyle/>
                  <a:p>
                    <a:pPr>
                      <a:defRPr sz="1400" b="1" i="0" u="none" strike="noStrike" baseline="0">
                        <a:solidFill>
                          <a:sysClr val="windowText" lastClr="000000"/>
                        </a:solidFill>
                        <a:latin typeface="Calibri"/>
                        <a:ea typeface="Calibri"/>
                        <a:cs typeface="Calibri"/>
                      </a:defRPr>
                    </a:pPr>
                    <a:r>
                      <a:rPr lang="en-US" sz="1400" dirty="0">
                        <a:solidFill>
                          <a:sysClr val="windowText" lastClr="000000"/>
                        </a:solidFill>
                      </a:rPr>
                      <a:t>Sector            </a:t>
                    </a:r>
                  </a:p>
                  <a:p>
                    <a:pPr>
                      <a:defRPr sz="1400" b="1" i="0" u="none" strike="noStrike" baseline="0">
                        <a:solidFill>
                          <a:sysClr val="windowText" lastClr="000000"/>
                        </a:solidFill>
                        <a:latin typeface="Calibri"/>
                        <a:ea typeface="Calibri"/>
                        <a:cs typeface="Calibri"/>
                      </a:defRPr>
                    </a:pPr>
                    <a:r>
                      <a:rPr lang="en-US" sz="1400" dirty="0" err="1">
                        <a:solidFill>
                          <a:sysClr val="windowText" lastClr="000000"/>
                        </a:solidFill>
                      </a:rPr>
                      <a:t>Público</a:t>
                    </a:r>
                    <a:r>
                      <a:rPr lang="en-US" sz="1400" dirty="0">
                        <a:solidFill>
                          <a:sysClr val="windowText" lastClr="000000"/>
                        </a:solidFill>
                      </a:rPr>
                      <a:t>    </a:t>
                    </a:r>
                  </a:p>
                  <a:p>
                    <a:pPr>
                      <a:defRPr sz="1400" b="1" i="0" u="none" strike="noStrike" baseline="0">
                        <a:solidFill>
                          <a:sysClr val="windowText" lastClr="000000"/>
                        </a:solidFill>
                        <a:latin typeface="Calibri"/>
                        <a:ea typeface="Calibri"/>
                        <a:cs typeface="Calibri"/>
                      </a:defRPr>
                    </a:pPr>
                    <a:endParaRPr lang="en-US" sz="1400" dirty="0">
                      <a:solidFill>
                        <a:sysClr val="windowText" lastClr="000000"/>
                      </a:solidFill>
                    </a:endParaRPr>
                  </a:p>
                  <a:p>
                    <a:pPr>
                      <a:defRPr sz="1400" b="1" i="0" u="none" strike="noStrike" baseline="0">
                        <a:solidFill>
                          <a:sysClr val="windowText" lastClr="000000"/>
                        </a:solidFill>
                        <a:latin typeface="Calibri"/>
                        <a:ea typeface="Calibri"/>
                        <a:cs typeface="Calibri"/>
                      </a:defRPr>
                    </a:pPr>
                    <a:r>
                      <a:rPr lang="en-US" sz="1400" dirty="0">
                        <a:solidFill>
                          <a:sysClr val="windowText" lastClr="000000"/>
                        </a:solidFill>
                      </a:rPr>
                      <a:t> </a:t>
                    </a:r>
                    <a:r>
                      <a:rPr lang="en-US" sz="1400" dirty="0" smtClean="0">
                        <a:solidFill>
                          <a:sysClr val="windowText" lastClr="000000"/>
                        </a:solidFill>
                      </a:rPr>
                      <a:t>4.78 m</a:t>
                    </a:r>
                    <a:endParaRPr lang="en-US" sz="1400" dirty="0">
                      <a:solidFill>
                        <a:sysClr val="windowText" lastClr="000000"/>
                      </a:solidFill>
                    </a:endParaRPr>
                  </a:p>
                </c:rich>
              </c:tx>
              <c:spPr/>
              <c:dLblPos val="bestFit"/>
              <c:showCatName val="1"/>
            </c:dLbl>
            <c:dLbl>
              <c:idx val="15"/>
              <c:layout>
                <c:manualLayout>
                  <c:x val="6.730758131673416E-3"/>
                  <c:y val="-0.15752516445283496"/>
                </c:manualLayout>
              </c:layout>
              <c:tx>
                <c:rich>
                  <a:bodyPr/>
                  <a:lstStyle/>
                  <a:p>
                    <a:r>
                      <a:rPr lang="en-US" sz="1200">
                        <a:solidFill>
                          <a:sysClr val="windowText" lastClr="000000"/>
                        </a:solidFill>
                      </a:rPr>
                      <a:t>Rural</a:t>
                    </a:r>
                  </a:p>
                </c:rich>
              </c:tx>
              <c:dLblPos val="bestFit"/>
              <c:showCatName val="1"/>
            </c:dLbl>
            <c:dLbl>
              <c:idx val="16"/>
              <c:delete val="1"/>
            </c:dLbl>
            <c:dLbl>
              <c:idx val="17"/>
              <c:delete val="1"/>
            </c:dLbl>
            <c:dLbl>
              <c:idx val="18"/>
              <c:layout>
                <c:manualLayout>
                  <c:x val="-1.2253493836830606E-2"/>
                  <c:y val="-4.0754440578648814E-3"/>
                </c:manualLayout>
              </c:layout>
              <c:tx>
                <c:rich>
                  <a:bodyPr/>
                  <a:lstStyle/>
                  <a:p>
                    <a:pPr>
                      <a:defRPr sz="1200" b="0" i="0" u="none" strike="noStrike" baseline="0">
                        <a:solidFill>
                          <a:sysClr val="windowText" lastClr="000000"/>
                        </a:solidFill>
                        <a:latin typeface="Arial"/>
                        <a:ea typeface="Arial"/>
                        <a:cs typeface="Arial"/>
                      </a:defRPr>
                    </a:pPr>
                    <a:r>
                      <a:rPr lang="en-US" sz="1200" b="1" i="0" u="none" strike="noStrike" baseline="0">
                        <a:solidFill>
                          <a:sysClr val="windowText" lastClr="000000"/>
                        </a:solidFill>
                        <a:latin typeface="Calibri"/>
                      </a:rPr>
                      <a:t>5+</a:t>
                    </a:r>
                  </a:p>
                  <a:p>
                    <a:pPr>
                      <a:defRPr sz="1200" b="0" i="0" u="none" strike="noStrike" baseline="0">
                        <a:solidFill>
                          <a:sysClr val="windowText" lastClr="000000"/>
                        </a:solidFill>
                        <a:latin typeface="Arial"/>
                        <a:ea typeface="Arial"/>
                        <a:cs typeface="Arial"/>
                      </a:defRPr>
                    </a:pPr>
                    <a:endParaRPr lang="en-US" sz="1200" b="1" i="0" u="none" strike="noStrike" baseline="0">
                      <a:solidFill>
                        <a:sysClr val="windowText" lastClr="000000"/>
                      </a:solidFill>
                      <a:latin typeface="Calibri"/>
                    </a:endParaRPr>
                  </a:p>
                </c:rich>
              </c:tx>
              <c:spPr/>
              <c:dLblPos val="bestFit"/>
              <c:showCatName val="1"/>
            </c:dLbl>
            <c:dLbl>
              <c:idx val="19"/>
              <c:delete val="1"/>
            </c:dLbl>
            <c:dLbl>
              <c:idx val="20"/>
              <c:layout>
                <c:manualLayout>
                  <c:x val="-9.6246589865921935E-5"/>
                  <c:y val="1.9874560727641741E-2"/>
                </c:manualLayout>
              </c:layout>
              <c:tx>
                <c:rich>
                  <a:bodyPr/>
                  <a:lstStyle/>
                  <a:p>
                    <a:pPr>
                      <a:defRPr sz="1200" b="0" i="0" u="none" strike="noStrike" baseline="0">
                        <a:solidFill>
                          <a:sysClr val="windowText" lastClr="000000"/>
                        </a:solidFill>
                        <a:latin typeface="Arial"/>
                        <a:ea typeface="Arial"/>
                        <a:cs typeface="Arial"/>
                      </a:defRPr>
                    </a:pPr>
                    <a:r>
                      <a:rPr lang="en-US" sz="1200" b="1" i="0" u="none" strike="noStrike" baseline="0">
                        <a:solidFill>
                          <a:sysClr val="windowText" lastClr="000000"/>
                        </a:solidFill>
                        <a:latin typeface="Calibri"/>
                      </a:rPr>
                      <a:t>2 -5 </a:t>
                    </a:r>
                  </a:p>
                </c:rich>
              </c:tx>
              <c:spPr/>
              <c:dLblPos val="bestFit"/>
              <c:showCatName val="1"/>
            </c:dLbl>
            <c:dLbl>
              <c:idx val="21"/>
              <c:layout>
                <c:manualLayout>
                  <c:x val="1.1880639504769114E-2"/>
                  <c:y val="-1.705880538206626E-2"/>
                </c:manualLayout>
              </c:layout>
              <c:tx>
                <c:rich>
                  <a:bodyPr/>
                  <a:lstStyle/>
                  <a:p>
                    <a:r>
                      <a:rPr lang="en-US" sz="1200" dirty="0" err="1">
                        <a:solidFill>
                          <a:sysClr val="windowText" lastClr="000000"/>
                        </a:solidFill>
                      </a:rPr>
                      <a:t>Autoempleo</a:t>
                    </a:r>
                    <a:endParaRPr lang="en-US" sz="1200" dirty="0">
                      <a:solidFill>
                        <a:sysClr val="windowText" lastClr="000000"/>
                      </a:solidFill>
                    </a:endParaRPr>
                  </a:p>
                </c:rich>
              </c:tx>
              <c:dLblPos val="bestFit"/>
              <c:showCatName val="1"/>
            </c:dLbl>
            <c:dLbl>
              <c:idx val="22"/>
              <c:delete val="1"/>
            </c:dLbl>
            <c:txPr>
              <a:bodyPr/>
              <a:lstStyle/>
              <a:p>
                <a:pPr>
                  <a:defRPr sz="1200" b="1" i="0" u="none" strike="noStrike" baseline="0">
                    <a:solidFill>
                      <a:sysClr val="windowText" lastClr="000000"/>
                    </a:solidFill>
                    <a:latin typeface="Calibri"/>
                    <a:ea typeface="Calibri"/>
                    <a:cs typeface="Calibri"/>
                  </a:defRPr>
                </a:pPr>
                <a:endParaRPr lang="en-US"/>
              </a:p>
            </c:txPr>
            <c:showCatName val="1"/>
          </c:dLbls>
          <c:cat>
            <c:strRef>
              <c:f>'2008 IMSS SIZE  ( conciliada)'!$J$18:$J$40</c:f>
              <c:strCache>
                <c:ptCount val="23"/>
                <c:pt idx="0">
                  <c:v>1 to 5</c:v>
                </c:pt>
                <c:pt idx="1">
                  <c:v>1 to 5 IMSS</c:v>
                </c:pt>
                <c:pt idx="2">
                  <c:v>2% en 6 a  10 </c:v>
                </c:pt>
                <c:pt idx="3">
                  <c:v>2% en 6 a  10</c:v>
                </c:pt>
                <c:pt idx="4">
                  <c:v>6% en 11 a  50</c:v>
                </c:pt>
                <c:pt idx="5">
                  <c:v>2% en 11-50 </c:v>
                </c:pt>
                <c:pt idx="6">
                  <c:v>11% en 51 o mas</c:v>
                </c:pt>
                <c:pt idx="7">
                  <c:v>2% en 51 o mas</c:v>
                </c:pt>
                <c:pt idx="14">
                  <c:v>11% Sector Publico</c:v>
                </c:pt>
                <c:pt idx="15">
                  <c:v>1% en Agricultura</c:v>
                </c:pt>
                <c:pt idx="16">
                  <c:v>12% en Agricultura</c:v>
                </c:pt>
                <c:pt idx="17">
                  <c:v>4% -1.5  millones - en mas de  5 trabajadoes</c:v>
                </c:pt>
                <c:pt idx="18">
                  <c:v>3% -1.4  millones - en mas de  5 trabajadoes</c:v>
                </c:pt>
                <c:pt idx="19">
                  <c:v>0% -0.2  millones - en 2 a  5</c:v>
                </c:pt>
                <c:pt idx="20">
                  <c:v>14% -6.0 miIlion- en  2 a  5</c:v>
                </c:pt>
                <c:pt idx="21">
                  <c:v>0.001  millones - por su cuenta</c:v>
                </c:pt>
                <c:pt idx="22">
                  <c:v>9% -4.0  millones -por su cuenta</c:v>
                </c:pt>
              </c:strCache>
            </c:strRef>
          </c:cat>
          <c:val>
            <c:numRef>
              <c:f>'2008 IMSS SIZE  ( conciliada)'!$K$18:$K$40</c:f>
              <c:numCache>
                <c:formatCode>#,##0</c:formatCode>
                <c:ptCount val="23"/>
                <c:pt idx="0" formatCode="_(* #,##0_);_(* \(#,##0\);_(* &quot;-&quot;??_);_(@_)">
                  <c:v>596141</c:v>
                </c:pt>
                <c:pt idx="1">
                  <c:v>8174546</c:v>
                </c:pt>
                <c:pt idx="2">
                  <c:v>733357</c:v>
                </c:pt>
                <c:pt idx="3">
                  <c:v>981321</c:v>
                </c:pt>
                <c:pt idx="4">
                  <c:v>2731615</c:v>
                </c:pt>
                <c:pt idx="5">
                  <c:v>1060021</c:v>
                </c:pt>
                <c:pt idx="6">
                  <c:v>4665727</c:v>
                </c:pt>
                <c:pt idx="7">
                  <c:v>687168</c:v>
                </c:pt>
                <c:pt idx="14">
                  <c:v>4780000</c:v>
                </c:pt>
                <c:pt idx="15">
                  <c:v>283827</c:v>
                </c:pt>
                <c:pt idx="16">
                  <c:v>5354602</c:v>
                </c:pt>
                <c:pt idx="17">
                  <c:v>1517365</c:v>
                </c:pt>
                <c:pt idx="18">
                  <c:v>1403363</c:v>
                </c:pt>
                <c:pt idx="19">
                  <c:v>213067</c:v>
                </c:pt>
                <c:pt idx="20">
                  <c:v>6015466</c:v>
                </c:pt>
                <c:pt idx="21">
                  <c:v>9665</c:v>
                </c:pt>
                <c:pt idx="22">
                  <c:v>4064082</c:v>
                </c:pt>
              </c:numCache>
            </c:numRef>
          </c:val>
        </c:ser>
        <c:dLbls>
          <c:showCatName val="1"/>
        </c:dLbls>
        <c:firstSliceAng val="0"/>
      </c:pieChart>
      <c:spPr>
        <a:noFill/>
        <a:ln w="25400">
          <a:noFill/>
        </a:ln>
      </c:spPr>
    </c:plotArea>
    <c:plotVisOnly val="1"/>
    <c:dispBlanksAs val="zero"/>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9.5922996610906794E-2"/>
          <c:y val="0.10431474350079717"/>
          <c:w val="0.87090553825748385"/>
          <c:h val="0.76072857691305396"/>
        </c:manualLayout>
      </c:layout>
      <c:pieChart>
        <c:varyColors val="1"/>
        <c:ser>
          <c:idx val="1"/>
          <c:order val="0"/>
          <c:spPr>
            <a:solidFill>
              <a:srgbClr val="993366"/>
            </a:solidFill>
            <a:ln w="12700">
              <a:solidFill>
                <a:srgbClr val="000000"/>
              </a:solidFill>
              <a:prstDash val="solid"/>
            </a:ln>
          </c:spPr>
          <c:dPt>
            <c:idx val="0"/>
            <c:explosion val="1"/>
            <c:spPr>
              <a:solidFill>
                <a:schemeClr val="accent1">
                  <a:lumMod val="60000"/>
                  <a:lumOff val="40000"/>
                </a:schemeClr>
              </a:solidFill>
              <a:ln w="12700">
                <a:solidFill>
                  <a:srgbClr val="000000"/>
                </a:solidFill>
                <a:prstDash val="solid"/>
              </a:ln>
            </c:spPr>
          </c:dPt>
          <c:dPt>
            <c:idx val="1"/>
            <c:spPr>
              <a:solidFill>
                <a:schemeClr val="tx2">
                  <a:lumMod val="75000"/>
                </a:schemeClr>
              </a:solidFill>
              <a:ln w="12700">
                <a:solidFill>
                  <a:srgbClr val="000000"/>
                </a:solidFill>
                <a:prstDash val="solid"/>
              </a:ln>
            </c:spPr>
          </c:dPt>
          <c:dPt>
            <c:idx val="2"/>
            <c:spPr>
              <a:gradFill rotWithShape="0">
                <a:gsLst>
                  <a:gs pos="0">
                    <a:srgbClr val="99CCFF"/>
                  </a:gs>
                  <a:gs pos="100000">
                    <a:srgbClr val="000080"/>
                  </a:gs>
                </a:gsLst>
                <a:lin ang="2700000" scaled="1"/>
              </a:gradFill>
              <a:ln w="12700">
                <a:solidFill>
                  <a:srgbClr val="000000"/>
                </a:solidFill>
                <a:prstDash val="solid"/>
              </a:ln>
            </c:spPr>
          </c:dPt>
          <c:dPt>
            <c:idx val="3"/>
            <c:spPr>
              <a:solidFill>
                <a:schemeClr val="tx2">
                  <a:lumMod val="75000"/>
                </a:schemeClr>
              </a:solidFill>
              <a:ln w="12700">
                <a:solidFill>
                  <a:schemeClr val="tx2">
                    <a:lumMod val="75000"/>
                  </a:schemeClr>
                </a:solidFill>
                <a:prstDash val="solid"/>
              </a:ln>
            </c:spPr>
          </c:dPt>
          <c:dPt>
            <c:idx val="4"/>
            <c:spPr>
              <a:gradFill rotWithShape="0">
                <a:gsLst>
                  <a:gs pos="0">
                    <a:srgbClr val="99CCFF"/>
                  </a:gs>
                  <a:gs pos="100000">
                    <a:srgbClr val="000080"/>
                  </a:gs>
                </a:gsLst>
                <a:lin ang="2700000" scaled="1"/>
              </a:gradFill>
              <a:ln w="12700">
                <a:solidFill>
                  <a:srgbClr val="000000"/>
                </a:solidFill>
                <a:prstDash val="solid"/>
              </a:ln>
            </c:spPr>
          </c:dPt>
          <c:dPt>
            <c:idx val="5"/>
            <c:spPr>
              <a:solidFill>
                <a:schemeClr val="tx2">
                  <a:lumMod val="75000"/>
                </a:schemeClr>
              </a:solidFill>
              <a:ln w="12700">
                <a:solidFill>
                  <a:srgbClr val="000000"/>
                </a:solidFill>
                <a:prstDash val="solid"/>
              </a:ln>
            </c:spPr>
          </c:dPt>
          <c:dPt>
            <c:idx val="6"/>
            <c:spPr>
              <a:gradFill rotWithShape="0">
                <a:gsLst>
                  <a:gs pos="0">
                    <a:srgbClr val="99CCFF"/>
                  </a:gs>
                  <a:gs pos="100000">
                    <a:srgbClr val="000080"/>
                  </a:gs>
                </a:gsLst>
                <a:lin ang="2700000" scaled="1"/>
              </a:gradFill>
              <a:ln w="12700">
                <a:solidFill>
                  <a:srgbClr val="000000"/>
                </a:solidFill>
                <a:prstDash val="solid"/>
              </a:ln>
            </c:spPr>
          </c:dPt>
          <c:dPt>
            <c:idx val="7"/>
            <c:spPr>
              <a:solidFill>
                <a:schemeClr val="tx2">
                  <a:lumMod val="75000"/>
                </a:schemeClr>
              </a:solidFill>
              <a:ln w="12700">
                <a:solidFill>
                  <a:srgbClr val="000000"/>
                </a:solidFill>
                <a:prstDash val="solid"/>
              </a:ln>
            </c:spPr>
          </c:dPt>
          <c:dPt>
            <c:idx val="8"/>
            <c:spPr>
              <a:gradFill rotWithShape="0">
                <a:gsLst>
                  <a:gs pos="0">
                    <a:srgbClr val="99CCFF"/>
                  </a:gs>
                  <a:gs pos="100000">
                    <a:srgbClr val="000080"/>
                  </a:gs>
                </a:gsLst>
                <a:lin ang="2700000" scaled="1"/>
              </a:gradFill>
              <a:ln w="12700">
                <a:solidFill>
                  <a:srgbClr val="000000"/>
                </a:solidFill>
                <a:prstDash val="solid"/>
              </a:ln>
            </c:spPr>
          </c:dPt>
          <c:dPt>
            <c:idx val="9"/>
            <c:spPr>
              <a:noFill/>
              <a:ln w="12700">
                <a:noFill/>
                <a:prstDash val="solid"/>
              </a:ln>
            </c:spPr>
          </c:dPt>
          <c:dPt>
            <c:idx val="10"/>
            <c:spPr>
              <a:gradFill rotWithShape="0">
                <a:gsLst>
                  <a:gs pos="0">
                    <a:srgbClr val="0000FF"/>
                  </a:gs>
                  <a:gs pos="100000">
                    <a:srgbClr val="000080"/>
                  </a:gs>
                </a:gsLst>
                <a:lin ang="2700000" scaled="1"/>
              </a:gradFill>
              <a:ln w="12700">
                <a:solidFill>
                  <a:srgbClr val="000000"/>
                </a:solidFill>
                <a:prstDash val="solid"/>
              </a:ln>
              <a:effectLst>
                <a:outerShdw dist="35921" dir="2700000" algn="br">
                  <a:srgbClr val="000000"/>
                </a:outerShdw>
              </a:effectLst>
            </c:spPr>
          </c:dPt>
          <c:dPt>
            <c:idx val="11"/>
            <c:spPr>
              <a:gradFill rotWithShape="0">
                <a:gsLst>
                  <a:gs pos="0">
                    <a:srgbClr val="99CCFF"/>
                  </a:gs>
                  <a:gs pos="100000">
                    <a:srgbClr val="333399"/>
                  </a:gs>
                </a:gsLst>
                <a:lin ang="2700000" scaled="1"/>
              </a:gradFill>
              <a:ln w="12700">
                <a:solidFill>
                  <a:srgbClr val="000000"/>
                </a:solidFill>
                <a:prstDash val="solid"/>
              </a:ln>
            </c:spPr>
          </c:dPt>
          <c:dPt>
            <c:idx val="12"/>
            <c:spPr>
              <a:gradFill rotWithShape="0">
                <a:gsLst>
                  <a:gs pos="0">
                    <a:srgbClr val="0000FF"/>
                  </a:gs>
                  <a:gs pos="100000">
                    <a:srgbClr val="000080"/>
                  </a:gs>
                </a:gsLst>
                <a:lin ang="2700000" scaled="1"/>
              </a:gradFill>
              <a:ln w="12700">
                <a:solidFill>
                  <a:srgbClr val="000000"/>
                </a:solidFill>
                <a:prstDash val="solid"/>
              </a:ln>
            </c:spPr>
          </c:dPt>
          <c:dPt>
            <c:idx val="13"/>
            <c:spPr>
              <a:noFill/>
              <a:ln w="12700">
                <a:noFill/>
                <a:prstDash val="solid"/>
              </a:ln>
            </c:spPr>
          </c:dPt>
          <c:dPt>
            <c:idx val="14"/>
            <c:spPr>
              <a:gradFill rotWithShape="0">
                <a:gsLst>
                  <a:gs pos="0">
                    <a:srgbClr val="969696"/>
                  </a:gs>
                  <a:gs pos="100000">
                    <a:srgbClr val="FFFFFF"/>
                  </a:gs>
                </a:gsLst>
                <a:lin ang="2700000" scaled="1"/>
              </a:gradFill>
              <a:ln w="12700">
                <a:solidFill>
                  <a:srgbClr val="000000"/>
                </a:solidFill>
                <a:prstDash val="solid"/>
              </a:ln>
            </c:spPr>
          </c:dPt>
          <c:dPt>
            <c:idx val="15"/>
            <c:spPr>
              <a:blipFill dpi="0" rotWithShape="1">
                <a:blip xmlns:r="http://schemas.openxmlformats.org/officeDocument/2006/relationships" r:embed="rId1"/>
                <a:srcRect/>
                <a:stretch>
                  <a:fillRect t="-1000"/>
                </a:stretch>
              </a:blipFill>
              <a:ln w="12700">
                <a:solidFill>
                  <a:srgbClr val="000000"/>
                </a:solidFill>
                <a:prstDash val="solid"/>
              </a:ln>
              <a:effectLst>
                <a:outerShdw blurRad="50800" dist="50800" dir="5400000" sx="1000" sy="1000" algn="ctr" rotWithShape="0">
                  <a:srgbClr val="000000">
                    <a:alpha val="43137"/>
                  </a:srgbClr>
                </a:outerShdw>
              </a:effectLst>
            </c:spPr>
          </c:dPt>
          <c:dPt>
            <c:idx val="16"/>
            <c:spPr>
              <a:solidFill>
                <a:srgbClr val="99CC00"/>
              </a:solidFill>
              <a:ln w="12700">
                <a:solidFill>
                  <a:srgbClr val="000000"/>
                </a:solidFill>
                <a:prstDash val="solid"/>
              </a:ln>
            </c:spPr>
          </c:dPt>
          <c:dPt>
            <c:idx val="17"/>
            <c:spPr>
              <a:gradFill rotWithShape="0">
                <a:gsLst>
                  <a:gs pos="0">
                    <a:srgbClr val="FF0000"/>
                  </a:gs>
                  <a:gs pos="100000">
                    <a:srgbClr val="FFFFFF"/>
                  </a:gs>
                </a:gsLst>
                <a:lin ang="2700000" scaled="1"/>
              </a:gradFill>
              <a:ln w="12700">
                <a:solidFill>
                  <a:srgbClr val="000000"/>
                </a:solidFill>
                <a:prstDash val="solid"/>
              </a:ln>
            </c:spPr>
          </c:dPt>
          <c:dPt>
            <c:idx val="18"/>
            <c:spPr>
              <a:solidFill>
                <a:srgbClr val="FF0000"/>
              </a:solidFill>
              <a:ln w="12700">
                <a:solidFill>
                  <a:srgbClr val="000000"/>
                </a:solidFill>
                <a:prstDash val="solid"/>
              </a:ln>
            </c:spPr>
          </c:dPt>
          <c:dPt>
            <c:idx val="19"/>
            <c:spPr>
              <a:gradFill rotWithShape="0">
                <a:gsLst>
                  <a:gs pos="0">
                    <a:srgbClr val="FF0000"/>
                  </a:gs>
                  <a:gs pos="100000">
                    <a:srgbClr val="FFFFFF"/>
                  </a:gs>
                </a:gsLst>
                <a:lin ang="2700000" scaled="1"/>
              </a:gradFill>
              <a:ln w="12700">
                <a:solidFill>
                  <a:srgbClr val="000000"/>
                </a:solidFill>
                <a:prstDash val="solid"/>
              </a:ln>
            </c:spPr>
          </c:dPt>
          <c:dPt>
            <c:idx val="20"/>
            <c:spPr>
              <a:solidFill>
                <a:srgbClr val="FF0000"/>
              </a:solidFill>
              <a:ln w="12700">
                <a:solidFill>
                  <a:srgbClr val="000000"/>
                </a:solidFill>
                <a:prstDash val="solid"/>
              </a:ln>
            </c:spPr>
          </c:dPt>
          <c:dPt>
            <c:idx val="21"/>
            <c:spPr>
              <a:solidFill>
                <a:srgbClr val="FF99CC"/>
              </a:solidFill>
              <a:ln w="12700">
                <a:solidFill>
                  <a:srgbClr val="000000"/>
                </a:solidFill>
                <a:prstDash val="solid"/>
              </a:ln>
            </c:spPr>
          </c:dPt>
          <c:dPt>
            <c:idx val="22"/>
            <c:spPr>
              <a:solidFill>
                <a:srgbClr val="FF0000"/>
              </a:solidFill>
              <a:ln w="12700">
                <a:solidFill>
                  <a:srgbClr val="000000"/>
                </a:solidFill>
                <a:prstDash val="solid"/>
              </a:ln>
            </c:spPr>
          </c:dPt>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layout>
                <c:manualLayout>
                  <c:x val="0.13645513147578944"/>
                  <c:y val="-0.66127693742229665"/>
                </c:manualLayout>
              </c:layout>
              <c:tx>
                <c:rich>
                  <a:bodyPr/>
                  <a:lstStyle/>
                  <a:p>
                    <a:r>
                      <a:rPr lang="en-US" sz="1400" dirty="0" err="1" smtClean="0"/>
                      <a:t>Azul</a:t>
                    </a:r>
                    <a:endParaRPr lang="en-US" sz="1400" dirty="0" smtClean="0"/>
                  </a:p>
                  <a:p>
                    <a:r>
                      <a:rPr lang="en-US" sz="1400" dirty="0" smtClean="0"/>
                      <a:t>25.61 </a:t>
                    </a:r>
                    <a:r>
                      <a:rPr lang="en-US" sz="1400" dirty="0"/>
                      <a:t>m </a:t>
                    </a:r>
                  </a:p>
                </c:rich>
              </c:tx>
              <c:dLblPos val="bestFit"/>
              <c:showCatName val="1"/>
              <c:showSerName val="1"/>
            </c:dLbl>
            <c:dLbl>
              <c:idx val="9"/>
              <c:delete val="1"/>
            </c:dLbl>
            <c:dLbl>
              <c:idx val="10"/>
              <c:delete val="1"/>
            </c:dLbl>
            <c:dLbl>
              <c:idx val="11"/>
              <c:delete val="1"/>
            </c:dLbl>
            <c:dLbl>
              <c:idx val="12"/>
              <c:delete val="1"/>
            </c:dLbl>
            <c:dLbl>
              <c:idx val="13"/>
              <c:delete val="1"/>
            </c:dLbl>
            <c:dLbl>
              <c:idx val="14"/>
              <c:layout>
                <c:manualLayout>
                  <c:x val="5.0091200162133915E-3"/>
                  <c:y val="-0.17788161348252529"/>
                </c:manualLayout>
              </c:layout>
              <c:tx>
                <c:rich>
                  <a:bodyPr/>
                  <a:lstStyle/>
                  <a:p>
                    <a:r>
                      <a:rPr lang="en-US" sz="1400">
                        <a:solidFill>
                          <a:sysClr val="windowText" lastClr="000000"/>
                        </a:solidFill>
                      </a:rPr>
                      <a:t>Sector         </a:t>
                    </a:r>
                  </a:p>
                  <a:p>
                    <a:r>
                      <a:rPr lang="en-US" sz="1400">
                        <a:solidFill>
                          <a:sysClr val="windowText" lastClr="000000"/>
                        </a:solidFill>
                      </a:rPr>
                      <a:t>   Público                            </a:t>
                    </a:r>
                  </a:p>
                  <a:p>
                    <a:r>
                      <a:rPr lang="en-US" sz="1400">
                        <a:solidFill>
                          <a:sysClr val="windowText" lastClr="000000"/>
                        </a:solidFill>
                      </a:rPr>
                      <a:t>                  4.78m</a:t>
                    </a:r>
                  </a:p>
                </c:rich>
              </c:tx>
              <c:dLblPos val="bestFit"/>
              <c:showCatName val="1"/>
              <c:showSerName val="1"/>
            </c:dLbl>
            <c:dLbl>
              <c:idx val="15"/>
              <c:layout>
                <c:manualLayout>
                  <c:x val="6.7042451639589384E-2"/>
                  <c:y val="0.2323201211930396"/>
                </c:manualLayout>
              </c:layout>
              <c:tx>
                <c:rich>
                  <a:bodyPr/>
                  <a:lstStyle/>
                  <a:p>
                    <a:r>
                      <a:rPr lang="es-ES" sz="1400" dirty="0" smtClean="0">
                        <a:solidFill>
                          <a:schemeClr val="accent2">
                            <a:lumMod val="60000"/>
                            <a:lumOff val="40000"/>
                          </a:schemeClr>
                        </a:solidFill>
                      </a:rPr>
                      <a:t>Rojo </a:t>
                    </a:r>
                    <a:r>
                      <a:rPr lang="es-ES" sz="1400" dirty="0" smtClean="0">
                        <a:solidFill>
                          <a:sysClr val="windowText" lastClr="000000"/>
                        </a:solidFill>
                      </a:rPr>
                      <a:t>+</a:t>
                    </a:r>
                    <a:r>
                      <a:rPr lang="es-ES" sz="1400" baseline="0" dirty="0" smtClean="0">
                        <a:solidFill>
                          <a:sysClr val="windowText" lastClr="000000"/>
                        </a:solidFill>
                      </a:rPr>
                      <a:t> </a:t>
                    </a:r>
                    <a:r>
                      <a:rPr lang="es-ES" sz="1400" baseline="0" dirty="0" smtClean="0">
                        <a:solidFill>
                          <a:srgbClr val="92D050"/>
                        </a:solidFill>
                      </a:rPr>
                      <a:t>Verde</a:t>
                    </a:r>
                    <a:r>
                      <a:rPr lang="es-ES" sz="1400" baseline="0" dirty="0" smtClean="0">
                        <a:solidFill>
                          <a:sysClr val="windowText" lastClr="000000"/>
                        </a:solidFill>
                      </a:rPr>
                      <a:t> </a:t>
                    </a:r>
                    <a:r>
                      <a:rPr lang="en-US" sz="1400" baseline="0" dirty="0" smtClean="0">
                        <a:solidFill>
                          <a:sysClr val="windowText" lastClr="000000"/>
                        </a:solidFill>
                      </a:rPr>
                      <a:t>=</a:t>
                    </a:r>
                    <a:endParaRPr lang="en-US" sz="1400" dirty="0" smtClean="0">
                      <a:solidFill>
                        <a:sysClr val="windowText" lastClr="000000"/>
                      </a:solidFill>
                    </a:endParaRPr>
                  </a:p>
                  <a:p>
                    <a:r>
                      <a:rPr lang="en-US" sz="1400" dirty="0" smtClean="0">
                        <a:solidFill>
                          <a:sysClr val="windowText" lastClr="000000"/>
                        </a:solidFill>
                      </a:rPr>
                      <a:t>13.42m</a:t>
                    </a:r>
                    <a:endParaRPr lang="en-US" sz="1400" dirty="0">
                      <a:solidFill>
                        <a:sysClr val="windowText" lastClr="000000"/>
                      </a:solidFill>
                    </a:endParaRPr>
                  </a:p>
                </c:rich>
              </c:tx>
              <c:dLblPos val="bestFit"/>
              <c:showCatName val="1"/>
              <c:showSerName val="1"/>
            </c:dLbl>
            <c:dLbl>
              <c:idx val="16"/>
              <c:delete val="1"/>
            </c:dLbl>
            <c:dLbl>
              <c:idx val="17"/>
              <c:delete val="1"/>
            </c:dLbl>
            <c:dLbl>
              <c:idx val="18"/>
              <c:delete val="1"/>
            </c:dLbl>
            <c:dLbl>
              <c:idx val="19"/>
              <c:delete val="1"/>
            </c:dLbl>
            <c:dLbl>
              <c:idx val="20"/>
              <c:delete val="1"/>
            </c:dLbl>
            <c:dLbl>
              <c:idx val="21"/>
              <c:delete val="1"/>
            </c:dLbl>
            <c:dLbl>
              <c:idx val="22"/>
              <c:delete val="1"/>
            </c:dLbl>
            <c:txPr>
              <a:bodyPr/>
              <a:lstStyle/>
              <a:p>
                <a:pPr>
                  <a:defRPr sz="1400" b="1" i="0" u="none" strike="noStrike" baseline="0">
                    <a:solidFill>
                      <a:sysClr val="windowText" lastClr="000000"/>
                    </a:solidFill>
                    <a:latin typeface="Calibri"/>
                    <a:ea typeface="Calibri"/>
                    <a:cs typeface="Calibri"/>
                  </a:defRPr>
                </a:pPr>
                <a:endParaRPr lang="en-US"/>
              </a:p>
            </c:txPr>
            <c:showCatName val="1"/>
            <c:showSerName val="1"/>
          </c:dLbls>
          <c:cat>
            <c:strRef>
              <c:f>'2008 propuesta'!$J$18:$J$40</c:f>
              <c:strCache>
                <c:ptCount val="23"/>
                <c:pt idx="0">
                  <c:v>1 to 5</c:v>
                </c:pt>
                <c:pt idx="1">
                  <c:v>1 to 5 IMSS</c:v>
                </c:pt>
                <c:pt idx="2">
                  <c:v>2% en 6 a  10 </c:v>
                </c:pt>
                <c:pt idx="3">
                  <c:v>2% en 6 a  10</c:v>
                </c:pt>
                <c:pt idx="4">
                  <c:v>6% en 11 a  50</c:v>
                </c:pt>
                <c:pt idx="5">
                  <c:v>2% en 11-50 </c:v>
                </c:pt>
                <c:pt idx="6">
                  <c:v>11% en 51 o mas</c:v>
                </c:pt>
                <c:pt idx="7">
                  <c:v>2% en 51 o mas</c:v>
                </c:pt>
                <c:pt idx="14">
                  <c:v>11% Sector Publico</c:v>
                </c:pt>
                <c:pt idx="15">
                  <c:v>1% en Agricultura</c:v>
                </c:pt>
                <c:pt idx="16">
                  <c:v>12% en Agricultura</c:v>
                </c:pt>
                <c:pt idx="17">
                  <c:v>4% -1.5  millones - en mas de  5 trabajadoes</c:v>
                </c:pt>
                <c:pt idx="18">
                  <c:v>3% -1.4  millones - en mas de  5 trabajadoes</c:v>
                </c:pt>
                <c:pt idx="19">
                  <c:v>0% -0.2  millones - en 2 a  5</c:v>
                </c:pt>
                <c:pt idx="20">
                  <c:v>14% -6.0 miIlion- en  2 a  5</c:v>
                </c:pt>
                <c:pt idx="21">
                  <c:v>0.001  millones - por su cuenta</c:v>
                </c:pt>
                <c:pt idx="22">
                  <c:v>9% -4.0  millones -por su cuenta</c:v>
                </c:pt>
              </c:strCache>
            </c:strRef>
          </c:cat>
          <c:val>
            <c:numRef>
              <c:f>'2008 propuesta'!$K$18:$K$40</c:f>
              <c:numCache>
                <c:formatCode>General</c:formatCode>
                <c:ptCount val="23"/>
                <c:pt idx="0" formatCode="_(* #,##0_);_(* \(#,##0\);_(* &quot;-&quot;??_);_(@_)">
                  <c:v>25610000</c:v>
                </c:pt>
                <c:pt idx="14" formatCode="#,##0">
                  <c:v>4780000</c:v>
                </c:pt>
                <c:pt idx="15" formatCode="#,##0">
                  <c:v>13420000</c:v>
                </c:pt>
              </c:numCache>
            </c:numRef>
          </c:val>
        </c:ser>
        <c:dLbls>
          <c:showCatName val="1"/>
        </c:dLbls>
        <c:firstSliceAng val="311"/>
      </c:pieChart>
      <c:spPr>
        <a:noFill/>
        <a:ln w="25400">
          <a:noFill/>
        </a:ln>
      </c:spPr>
    </c:plotArea>
    <c:plotVisOnly val="1"/>
    <c:dispBlanksAs val="zero"/>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userShapes r:id="rId3"/>
</c:chartSpace>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51.wmf"/><Relationship Id="rId13" Type="http://schemas.openxmlformats.org/officeDocument/2006/relationships/image" Target="../media/image56.wmf"/><Relationship Id="rId18" Type="http://schemas.openxmlformats.org/officeDocument/2006/relationships/image" Target="../media/image61.wmf"/><Relationship Id="rId3" Type="http://schemas.openxmlformats.org/officeDocument/2006/relationships/image" Target="../media/image46.wmf"/><Relationship Id="rId7" Type="http://schemas.openxmlformats.org/officeDocument/2006/relationships/image" Target="../media/image50.wmf"/><Relationship Id="rId12" Type="http://schemas.openxmlformats.org/officeDocument/2006/relationships/image" Target="../media/image55.wmf"/><Relationship Id="rId17" Type="http://schemas.openxmlformats.org/officeDocument/2006/relationships/image" Target="../media/image60.wmf"/><Relationship Id="rId2" Type="http://schemas.openxmlformats.org/officeDocument/2006/relationships/image" Target="../media/image45.wmf"/><Relationship Id="rId16" Type="http://schemas.openxmlformats.org/officeDocument/2006/relationships/image" Target="../media/image59.wmf"/><Relationship Id="rId1" Type="http://schemas.openxmlformats.org/officeDocument/2006/relationships/image" Target="../media/image44.wmf"/><Relationship Id="rId6" Type="http://schemas.openxmlformats.org/officeDocument/2006/relationships/image" Target="../media/image49.wmf"/><Relationship Id="rId11" Type="http://schemas.openxmlformats.org/officeDocument/2006/relationships/image" Target="../media/image54.wmf"/><Relationship Id="rId5" Type="http://schemas.openxmlformats.org/officeDocument/2006/relationships/image" Target="../media/image48.wmf"/><Relationship Id="rId15" Type="http://schemas.openxmlformats.org/officeDocument/2006/relationships/image" Target="../media/image58.wmf"/><Relationship Id="rId10" Type="http://schemas.openxmlformats.org/officeDocument/2006/relationships/image" Target="../media/image53.wmf"/><Relationship Id="rId4" Type="http://schemas.openxmlformats.org/officeDocument/2006/relationships/image" Target="../media/image47.wmf"/><Relationship Id="rId9" Type="http://schemas.openxmlformats.org/officeDocument/2006/relationships/image" Target="../media/image52.wmf"/><Relationship Id="rId14" Type="http://schemas.openxmlformats.org/officeDocument/2006/relationships/image" Target="../media/image5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 Id="rId6" Type="http://schemas.openxmlformats.org/officeDocument/2006/relationships/image" Target="../media/image67.wmf"/><Relationship Id="rId5" Type="http://schemas.openxmlformats.org/officeDocument/2006/relationships/image" Target="../media/image66.wmf"/><Relationship Id="rId4" Type="http://schemas.openxmlformats.org/officeDocument/2006/relationships/image" Target="../media/image65.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75.wmf"/><Relationship Id="rId3" Type="http://schemas.openxmlformats.org/officeDocument/2006/relationships/image" Target="../media/image70.wmf"/><Relationship Id="rId7" Type="http://schemas.openxmlformats.org/officeDocument/2006/relationships/image" Target="../media/image74.wmf"/><Relationship Id="rId2" Type="http://schemas.openxmlformats.org/officeDocument/2006/relationships/image" Target="../media/image69.wmf"/><Relationship Id="rId1" Type="http://schemas.openxmlformats.org/officeDocument/2006/relationships/image" Target="../media/image68.wmf"/><Relationship Id="rId6" Type="http://schemas.openxmlformats.org/officeDocument/2006/relationships/image" Target="../media/image73.wmf"/><Relationship Id="rId5" Type="http://schemas.openxmlformats.org/officeDocument/2006/relationships/image" Target="../media/image72.wmf"/><Relationship Id="rId4" Type="http://schemas.openxmlformats.org/officeDocument/2006/relationships/image" Target="../media/image7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8.wmf"/><Relationship Id="rId7" Type="http://schemas.openxmlformats.org/officeDocument/2006/relationships/image" Target="../media/image82.wmf"/><Relationship Id="rId2" Type="http://schemas.openxmlformats.org/officeDocument/2006/relationships/image" Target="../media/image77.wmf"/><Relationship Id="rId1" Type="http://schemas.openxmlformats.org/officeDocument/2006/relationships/image" Target="../media/image76.wmf"/><Relationship Id="rId6" Type="http://schemas.openxmlformats.org/officeDocument/2006/relationships/image" Target="../media/image81.wmf"/><Relationship Id="rId5" Type="http://schemas.openxmlformats.org/officeDocument/2006/relationships/image" Target="../media/image80.wmf"/><Relationship Id="rId4" Type="http://schemas.openxmlformats.org/officeDocument/2006/relationships/image" Target="../media/image79.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90.wmf"/><Relationship Id="rId3" Type="http://schemas.openxmlformats.org/officeDocument/2006/relationships/image" Target="../media/image85.wmf"/><Relationship Id="rId7" Type="http://schemas.openxmlformats.org/officeDocument/2006/relationships/image" Target="../media/image89.wmf"/><Relationship Id="rId2" Type="http://schemas.openxmlformats.org/officeDocument/2006/relationships/image" Target="../media/image84.wmf"/><Relationship Id="rId1" Type="http://schemas.openxmlformats.org/officeDocument/2006/relationships/image" Target="../media/image83.wmf"/><Relationship Id="rId6" Type="http://schemas.openxmlformats.org/officeDocument/2006/relationships/image" Target="../media/image88.wmf"/><Relationship Id="rId5" Type="http://schemas.openxmlformats.org/officeDocument/2006/relationships/image" Target="../media/image87.wmf"/><Relationship Id="rId4" Type="http://schemas.openxmlformats.org/officeDocument/2006/relationships/image" Target="../media/image86.wmf"/><Relationship Id="rId9" Type="http://schemas.openxmlformats.org/officeDocument/2006/relationships/image" Target="../media/image91.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4.wmf"/><Relationship Id="rId2" Type="http://schemas.openxmlformats.org/officeDocument/2006/relationships/image" Target="../media/image93.wmf"/><Relationship Id="rId1" Type="http://schemas.openxmlformats.org/officeDocument/2006/relationships/image" Target="../media/image92.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96.wmf"/><Relationship Id="rId1" Type="http://schemas.openxmlformats.org/officeDocument/2006/relationships/image" Target="../media/image95.wmf"/><Relationship Id="rId6" Type="http://schemas.openxmlformats.org/officeDocument/2006/relationships/image" Target="../media/image100.wmf"/><Relationship Id="rId5" Type="http://schemas.openxmlformats.org/officeDocument/2006/relationships/image" Target="../media/image99.wmf"/><Relationship Id="rId4" Type="http://schemas.openxmlformats.org/officeDocument/2006/relationships/image" Target="../media/image98.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102.wmf"/><Relationship Id="rId1" Type="http://schemas.openxmlformats.org/officeDocument/2006/relationships/image" Target="../media/image10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3.wmf"/><Relationship Id="rId6" Type="http://schemas.openxmlformats.org/officeDocument/2006/relationships/image" Target="../media/image108.wmf"/><Relationship Id="rId5" Type="http://schemas.openxmlformats.org/officeDocument/2006/relationships/image" Target="../media/image107.wmf"/><Relationship Id="rId4" Type="http://schemas.openxmlformats.org/officeDocument/2006/relationships/image" Target="../media/image106.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110.wmf"/><Relationship Id="rId1" Type="http://schemas.openxmlformats.org/officeDocument/2006/relationships/image" Target="../media/image109.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13.wmf"/><Relationship Id="rId2" Type="http://schemas.openxmlformats.org/officeDocument/2006/relationships/image" Target="../media/image112.wmf"/><Relationship Id="rId1" Type="http://schemas.openxmlformats.org/officeDocument/2006/relationships/image" Target="../media/image111.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16.wmf"/><Relationship Id="rId2" Type="http://schemas.openxmlformats.org/officeDocument/2006/relationships/image" Target="../media/image115.wmf"/><Relationship Id="rId1" Type="http://schemas.openxmlformats.org/officeDocument/2006/relationships/image" Target="../media/image114.wmf"/><Relationship Id="rId5" Type="http://schemas.openxmlformats.org/officeDocument/2006/relationships/image" Target="../media/image118.wmf"/><Relationship Id="rId4" Type="http://schemas.openxmlformats.org/officeDocument/2006/relationships/image" Target="../media/image117.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21.wmf"/><Relationship Id="rId7" Type="http://schemas.openxmlformats.org/officeDocument/2006/relationships/image" Target="../media/image125.wmf"/><Relationship Id="rId2" Type="http://schemas.openxmlformats.org/officeDocument/2006/relationships/image" Target="../media/image120.wmf"/><Relationship Id="rId1" Type="http://schemas.openxmlformats.org/officeDocument/2006/relationships/image" Target="../media/image119.wmf"/><Relationship Id="rId6" Type="http://schemas.openxmlformats.org/officeDocument/2006/relationships/image" Target="../media/image124.wmf"/><Relationship Id="rId5" Type="http://schemas.openxmlformats.org/officeDocument/2006/relationships/image" Target="../media/image123.wmf"/><Relationship Id="rId4" Type="http://schemas.openxmlformats.org/officeDocument/2006/relationships/image" Target="../media/image122.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28.wmf"/><Relationship Id="rId7" Type="http://schemas.openxmlformats.org/officeDocument/2006/relationships/image" Target="../media/image132.wmf"/><Relationship Id="rId2" Type="http://schemas.openxmlformats.org/officeDocument/2006/relationships/image" Target="../media/image127.wmf"/><Relationship Id="rId1" Type="http://schemas.openxmlformats.org/officeDocument/2006/relationships/image" Target="../media/image126.wmf"/><Relationship Id="rId6" Type="http://schemas.openxmlformats.org/officeDocument/2006/relationships/image" Target="../media/image131.wmf"/><Relationship Id="rId5" Type="http://schemas.openxmlformats.org/officeDocument/2006/relationships/image" Target="../media/image130.wmf"/><Relationship Id="rId4" Type="http://schemas.openxmlformats.org/officeDocument/2006/relationships/image" Target="../media/image12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7" Type="http://schemas.openxmlformats.org/officeDocument/2006/relationships/image" Target="../media/image33.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0.wmf"/></Relationships>
</file>

<file path=ppt/drawings/drawing1.xml><?xml version="1.0" encoding="utf-8"?>
<c:userShapes xmlns:c="http://schemas.openxmlformats.org/drawingml/2006/chart">
  <cdr:relSizeAnchor xmlns:cdr="http://schemas.openxmlformats.org/drawingml/2006/chartDrawing">
    <cdr:from>
      <cdr:x>0.12503</cdr:x>
      <cdr:y>0.07371</cdr:y>
    </cdr:from>
    <cdr:to>
      <cdr:x>0.53074</cdr:x>
      <cdr:y>0.32268</cdr:y>
    </cdr:to>
    <cdr:sp macro="" textlink="">
      <cdr:nvSpPr>
        <cdr:cNvPr id="10241" name="Text Box 1"/>
        <cdr:cNvSpPr txBox="1">
          <a:spLocks xmlns:a="http://schemas.openxmlformats.org/drawingml/2006/main" noChangeArrowheads="1"/>
        </cdr:cNvSpPr>
      </cdr:nvSpPr>
      <cdr:spPr bwMode="auto">
        <a:xfrm xmlns:a="http://schemas.openxmlformats.org/drawingml/2006/main">
          <a:off x="1516395" y="654128"/>
          <a:ext cx="4920653" cy="220939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91440" tIns="45720" rIns="91440" bIns="45720" anchor="t" upright="1"/>
        <a:lstStyle xmlns:a="http://schemas.openxmlformats.org/drawingml/2006/main"/>
        <a:p xmlns:a="http://schemas.openxmlformats.org/drawingml/2006/main">
          <a:endParaRPr lang="en-US"/>
        </a:p>
      </cdr:txBody>
    </cdr:sp>
  </cdr:relSizeAnchor>
  <cdr:relSizeAnchor xmlns:cdr="http://schemas.openxmlformats.org/drawingml/2006/chartDrawing">
    <cdr:from>
      <cdr:x>0</cdr:x>
      <cdr:y>0.67345</cdr:y>
    </cdr:from>
    <cdr:to>
      <cdr:x>0.18519</cdr:x>
      <cdr:y>1</cdr:y>
    </cdr:to>
    <cdr:sp macro="" textlink="">
      <cdr:nvSpPr>
        <cdr:cNvPr id="3" name="TextBox 2"/>
        <cdr:cNvSpPr txBox="1"/>
      </cdr:nvSpPr>
      <cdr:spPr>
        <a:xfrm xmlns:a="http://schemas.openxmlformats.org/drawingml/2006/main">
          <a:off x="0" y="3886200"/>
          <a:ext cx="1524040" cy="166716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s-AR" sz="1600" b="1" noProof="0" dirty="0" smtClean="0">
            <a:solidFill>
              <a:schemeClr val="tx2"/>
            </a:solidFill>
          </a:endParaRPr>
        </a:p>
        <a:p xmlns:a="http://schemas.openxmlformats.org/drawingml/2006/main">
          <a:endParaRPr lang="es-AR" sz="1600" b="1" dirty="0">
            <a:solidFill>
              <a:schemeClr val="tx2"/>
            </a:solidFill>
          </a:endParaRPr>
        </a:p>
        <a:p xmlns:a="http://schemas.openxmlformats.org/drawingml/2006/main">
          <a:r>
            <a:rPr lang="es-AR" sz="2000" b="1" noProof="0" dirty="0" smtClean="0">
              <a:solidFill>
                <a:schemeClr val="tx2"/>
              </a:solidFill>
            </a:rPr>
            <a:t>AZUL </a:t>
          </a:r>
          <a:r>
            <a:rPr lang="es-AR" sz="2000" b="1" noProof="0" dirty="0" smtClean="0"/>
            <a:t>+ </a:t>
          </a:r>
          <a:r>
            <a:rPr lang="es-AR" sz="2000" b="1" noProof="0" dirty="0" smtClean="0">
              <a:solidFill>
                <a:srgbClr val="FF0000"/>
              </a:solidFill>
            </a:rPr>
            <a:t>ROJO=</a:t>
          </a:r>
          <a:r>
            <a:rPr lang="es-AR" sz="2000" b="1" noProof="0" dirty="0" smtClean="0"/>
            <a:t>Urbano</a:t>
          </a:r>
        </a:p>
        <a:p xmlns:a="http://schemas.openxmlformats.org/drawingml/2006/main">
          <a:r>
            <a:rPr lang="es-AR" sz="2000" b="1" noProof="0" dirty="0" smtClean="0">
              <a:solidFill>
                <a:schemeClr val="tx2">
                  <a:lumMod val="75000"/>
                </a:schemeClr>
              </a:solidFill>
            </a:rPr>
            <a:t>Azul  captado en el Censo</a:t>
          </a:r>
        </a:p>
        <a:p xmlns:a="http://schemas.openxmlformats.org/drawingml/2006/main">
          <a:r>
            <a:rPr lang="es-AR" sz="2000" b="1" noProof="0" dirty="0" smtClean="0">
              <a:solidFill>
                <a:srgbClr val="FF0000"/>
              </a:solidFill>
            </a:rPr>
            <a:t>Rojo no captado en el Censo</a:t>
          </a:r>
        </a:p>
        <a:p xmlns:a="http://schemas.openxmlformats.org/drawingml/2006/main">
          <a:endParaRPr lang="es-AR" sz="1600" b="1" noProof="0" dirty="0"/>
        </a:p>
      </cdr:txBody>
    </cdr:sp>
  </cdr:relSizeAnchor>
</c:userShapes>
</file>

<file path=ppt/drawings/drawing2.xml><?xml version="1.0" encoding="utf-8"?>
<c:userShapes xmlns:c="http://schemas.openxmlformats.org/drawingml/2006/chart">
  <cdr:relSizeAnchor xmlns:cdr="http://schemas.openxmlformats.org/drawingml/2006/chartDrawing">
    <cdr:from>
      <cdr:x>0.12503</cdr:x>
      <cdr:y>0.07371</cdr:y>
    </cdr:from>
    <cdr:to>
      <cdr:x>0.53074</cdr:x>
      <cdr:y>0.32268</cdr:y>
    </cdr:to>
    <cdr:sp macro="" textlink="">
      <cdr:nvSpPr>
        <cdr:cNvPr id="10241" name="Text Box 1"/>
        <cdr:cNvSpPr txBox="1">
          <a:spLocks xmlns:a="http://schemas.openxmlformats.org/drawingml/2006/main" noChangeArrowheads="1"/>
        </cdr:cNvSpPr>
      </cdr:nvSpPr>
      <cdr:spPr bwMode="auto">
        <a:xfrm xmlns:a="http://schemas.openxmlformats.org/drawingml/2006/main">
          <a:off x="1516395" y="654128"/>
          <a:ext cx="4920653" cy="220939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91440" tIns="45720" rIns="91440" bIns="45720" anchor="t" upright="1"/>
        <a:lstStyle xmlns:a="http://schemas.openxmlformats.org/drawingml/2006/main"/>
        <a:p xmlns:a="http://schemas.openxmlformats.org/drawingml/2006/main">
          <a:endParaRPr lang="en-US"/>
        </a:p>
      </cdr:txBody>
    </cdr:sp>
  </cdr:relSizeAnchor>
  <cdr:relSizeAnchor xmlns:cdr="http://schemas.openxmlformats.org/drawingml/2006/chartDrawing">
    <cdr:from>
      <cdr:x>0</cdr:x>
      <cdr:y>0.68825</cdr:y>
    </cdr:from>
    <cdr:to>
      <cdr:x>0.17885</cdr:x>
      <cdr:y>0.90631</cdr:y>
    </cdr:to>
    <cdr:sp macro="" textlink="">
      <cdr:nvSpPr>
        <cdr:cNvPr id="3" name="TextBox 2"/>
        <cdr:cNvSpPr txBox="1"/>
      </cdr:nvSpPr>
      <cdr:spPr>
        <a:xfrm xmlns:a="http://schemas.openxmlformats.org/drawingml/2006/main">
          <a:off x="-108012" y="3636404"/>
          <a:ext cx="792088" cy="115212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rgbClr val="FF0000"/>
              </a:solidFill>
            </a:rPr>
            <a:t>Rojo</a:t>
          </a:r>
          <a:r>
            <a:rPr lang="en-US" sz="1400" b="1" dirty="0" smtClean="0"/>
            <a:t>+ </a:t>
          </a:r>
          <a:r>
            <a:rPr lang="en-US" sz="1400" b="1" dirty="0" smtClean="0">
              <a:solidFill>
                <a:srgbClr val="00B050"/>
              </a:solidFill>
            </a:rPr>
            <a:t>Verde</a:t>
          </a:r>
          <a:r>
            <a:rPr lang="en-US" sz="1400" b="1" dirty="0" smtClean="0"/>
            <a:t>= 18.9 m</a:t>
          </a:r>
          <a:endParaRPr lang="en-US" sz="1400" b="1" dirty="0"/>
        </a:p>
      </cdr:txBody>
    </cdr:sp>
  </cdr:relSizeAnchor>
  <cdr:relSizeAnchor xmlns:cdr="http://schemas.openxmlformats.org/drawingml/2006/chartDrawing">
    <cdr:from>
      <cdr:x>0.79173</cdr:x>
      <cdr:y>0.14474</cdr:y>
    </cdr:from>
    <cdr:to>
      <cdr:x>0.9982</cdr:x>
      <cdr:y>0.2241</cdr:y>
    </cdr:to>
    <cdr:sp macro="" textlink="">
      <cdr:nvSpPr>
        <cdr:cNvPr id="4" name="TextBox 3"/>
        <cdr:cNvSpPr txBox="1"/>
      </cdr:nvSpPr>
      <cdr:spPr>
        <a:xfrm xmlns:a="http://schemas.openxmlformats.org/drawingml/2006/main">
          <a:off x="3733800" y="838200"/>
          <a:ext cx="973716" cy="45959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b="1" dirty="0" err="1" smtClean="0"/>
            <a:t>Azul</a:t>
          </a:r>
          <a:endParaRPr lang="en-US" sz="1400" b="1" dirty="0" smtClean="0"/>
        </a:p>
        <a:p xmlns:a="http://schemas.openxmlformats.org/drawingml/2006/main">
          <a:r>
            <a:rPr lang="en-US" sz="1400" b="1" dirty="0" smtClean="0"/>
            <a:t>20.2m</a:t>
          </a:r>
          <a:endParaRPr lang="en-US" sz="14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0.17791</cdr:x>
      <cdr:y>0.20805</cdr:y>
    </cdr:from>
    <cdr:to>
      <cdr:x>0.58362</cdr:x>
      <cdr:y>0.45702</cdr:y>
    </cdr:to>
    <cdr:sp macro="" textlink="">
      <cdr:nvSpPr>
        <cdr:cNvPr id="10241" name="Text Box 1"/>
        <cdr:cNvSpPr txBox="1">
          <a:spLocks xmlns:a="http://schemas.openxmlformats.org/drawingml/2006/main" noChangeArrowheads="1"/>
        </cdr:cNvSpPr>
      </cdr:nvSpPr>
      <cdr:spPr bwMode="auto">
        <a:xfrm xmlns:a="http://schemas.openxmlformats.org/drawingml/2006/main">
          <a:off x="719063" y="822077"/>
          <a:ext cx="1639789" cy="98375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91440" tIns="45720" rIns="91440" bIns="45720" anchor="t" upright="1"/>
        <a:lstStyle xmlns:a="http://schemas.openxmlformats.org/drawingml/2006/main"/>
        <a:p xmlns:a="http://schemas.openxmlformats.org/drawingml/2006/main">
          <a:endParaRPr lang="en-US"/>
        </a:p>
      </cdr:txBody>
    </cdr:sp>
  </cdr:relSizeAnchor>
  <cdr:relSizeAnchor xmlns:cdr="http://schemas.openxmlformats.org/drawingml/2006/chartDrawing">
    <cdr:from>
      <cdr:x>0.12503</cdr:x>
      <cdr:y>0.07371</cdr:y>
    </cdr:from>
    <cdr:to>
      <cdr:x>0.53074</cdr:x>
      <cdr:y>0.32268</cdr:y>
    </cdr:to>
    <cdr:sp macro="" textlink="">
      <cdr:nvSpPr>
        <cdr:cNvPr id="2" name="Text Box 1"/>
        <cdr:cNvSpPr txBox="1">
          <a:spLocks xmlns:a="http://schemas.openxmlformats.org/drawingml/2006/main" noChangeArrowheads="1"/>
        </cdr:cNvSpPr>
      </cdr:nvSpPr>
      <cdr:spPr bwMode="auto">
        <a:xfrm xmlns:a="http://schemas.openxmlformats.org/drawingml/2006/main">
          <a:off x="1516395" y="654128"/>
          <a:ext cx="4920653" cy="220939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91440" tIns="45720" rIns="91440" bIns="45720" anchor="t" upright="1"/>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2971800" cy="465136"/>
          </a:xfrm>
          <a:prstGeom prst="rect">
            <a:avLst/>
          </a:prstGeom>
          <a:noFill/>
          <a:ln>
            <a:noFill/>
          </a:ln>
        </p:spPr>
        <p:txBody>
          <a:bodyPr vert="horz" wrap="square" lIns="92125" tIns="46058" rIns="92125" bIns="46058" anchor="t" anchorCtr="0" compatLnSpc="1"/>
          <a:lstStyle/>
          <a:p>
            <a:pPr marL="0" marR="0" lvl="0" indent="0" algn="l" defTabSz="92074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Arial"/>
              <a:cs typeface="Arial"/>
            </a:endParaRPr>
          </a:p>
        </p:txBody>
      </p:sp>
      <p:sp>
        <p:nvSpPr>
          <p:cNvPr id="3" name="Rectangle 3"/>
          <p:cNvSpPr txBox="1">
            <a:spLocks noGrp="1"/>
          </p:cNvSpPr>
          <p:nvPr>
            <p:ph type="dt" sz="quarter" idx="1"/>
          </p:nvPr>
        </p:nvSpPr>
        <p:spPr>
          <a:xfrm>
            <a:off x="3884608" y="0"/>
            <a:ext cx="2971800" cy="465136"/>
          </a:xfrm>
          <a:prstGeom prst="rect">
            <a:avLst/>
          </a:prstGeom>
          <a:noFill/>
          <a:ln>
            <a:noFill/>
          </a:ln>
        </p:spPr>
        <p:txBody>
          <a:bodyPr vert="horz" wrap="square" lIns="92125" tIns="46058" rIns="92125" bIns="46058" anchor="t" anchorCtr="0" compatLnSpc="1"/>
          <a:lstStyle/>
          <a:p>
            <a:pPr marL="0" marR="0" lvl="0" indent="0" algn="r" defTabSz="92074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Arial"/>
              <a:cs typeface="Arial"/>
            </a:endParaRPr>
          </a:p>
        </p:txBody>
      </p:sp>
      <p:sp>
        <p:nvSpPr>
          <p:cNvPr id="4" name="Rectangle 4"/>
          <p:cNvSpPr txBox="1">
            <a:spLocks noGrp="1"/>
          </p:cNvSpPr>
          <p:nvPr>
            <p:ph type="ftr" sz="quarter" idx="2"/>
          </p:nvPr>
        </p:nvSpPr>
        <p:spPr>
          <a:xfrm>
            <a:off x="0" y="8829675"/>
            <a:ext cx="2971800" cy="465136"/>
          </a:xfrm>
          <a:prstGeom prst="rect">
            <a:avLst/>
          </a:prstGeom>
          <a:noFill/>
          <a:ln>
            <a:noFill/>
          </a:ln>
        </p:spPr>
        <p:txBody>
          <a:bodyPr vert="horz" wrap="square" lIns="92125" tIns="46058" rIns="92125" bIns="46058" anchor="b" anchorCtr="0" compatLnSpc="1"/>
          <a:lstStyle/>
          <a:p>
            <a:pPr marL="0" marR="0" lvl="0" indent="0" algn="l" defTabSz="920745"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Arial"/>
              <a:cs typeface="Arial"/>
            </a:endParaRPr>
          </a:p>
        </p:txBody>
      </p:sp>
      <p:sp>
        <p:nvSpPr>
          <p:cNvPr id="5" name="Rectangle 5"/>
          <p:cNvSpPr txBox="1">
            <a:spLocks noGrp="1"/>
          </p:cNvSpPr>
          <p:nvPr>
            <p:ph type="sldNum" sz="quarter" idx="3"/>
          </p:nvPr>
        </p:nvSpPr>
        <p:spPr>
          <a:xfrm>
            <a:off x="3884608" y="8829675"/>
            <a:ext cx="2971800" cy="465136"/>
          </a:xfrm>
          <a:prstGeom prst="rect">
            <a:avLst/>
          </a:prstGeom>
          <a:noFill/>
          <a:ln>
            <a:noFill/>
          </a:ln>
        </p:spPr>
        <p:txBody>
          <a:bodyPr vert="horz" wrap="square" lIns="92125" tIns="46058" rIns="92125" bIns="46058" anchor="b" anchorCtr="0" compatLnSpc="1"/>
          <a:lstStyle/>
          <a:p>
            <a:pPr marL="0" marR="0" lvl="0" indent="0" algn="r" defTabSz="920745"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67B447E-C6B6-459F-A93C-42103F40BBE0}" type="slidenum">
              <a:rPr/>
              <a:pPr marL="0" marR="0" lvl="0" indent="0" algn="r" defTabSz="920745" rtl="0" fontAlgn="auto" hangingPunct="1">
                <a:lnSpc>
                  <a:spcPct val="100000"/>
                </a:lnSpc>
                <a:spcBef>
                  <a:spcPts val="0"/>
                </a:spcBef>
                <a:spcAft>
                  <a:spcPts val="0"/>
                </a:spcAft>
                <a:buNone/>
                <a:tabLst/>
                <a:defRPr sz="1800" b="0" i="0" u="none" strike="noStrike" kern="0" cap="none" spc="0" baseline="0">
                  <a:solidFill>
                    <a:srgbClr val="000000"/>
                  </a:solidFill>
                  <a:uFillTx/>
                </a:defRPr>
              </a:pPr>
              <a:t>‹#›</a:t>
            </a:fld>
            <a:endParaRPr lang="en-US" sz="1200" b="0" i="0" u="none" strike="noStrike" kern="1200" cap="none" spc="0" baseline="0" dirty="0">
              <a:solidFill>
                <a:srgbClr val="000000"/>
              </a:solidFill>
              <a:uFillTx/>
              <a:latin typeface="Arial"/>
              <a:cs typeface="Arial"/>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2971800" cy="465136"/>
          </a:xfrm>
          <a:prstGeom prst="rect">
            <a:avLst/>
          </a:prstGeom>
          <a:noFill/>
          <a:ln>
            <a:noFill/>
          </a:ln>
        </p:spPr>
        <p:txBody>
          <a:bodyPr vert="horz" wrap="square" lIns="92125" tIns="46058" rIns="92125" bIns="46058" anchor="t" anchorCtr="0" compatLnSpc="1"/>
          <a:lstStyle>
            <a:lvl1pPr marL="0" marR="0" lvl="0" indent="0" algn="l" defTabSz="920745"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rial"/>
                <a:cs typeface="Arial"/>
              </a:defRPr>
            </a:lvl1pPr>
          </a:lstStyle>
          <a:p>
            <a:pPr lvl="0"/>
            <a:endParaRPr lang="en-US" dirty="0"/>
          </a:p>
        </p:txBody>
      </p:sp>
      <p:sp>
        <p:nvSpPr>
          <p:cNvPr id="3" name="Rectangle 3"/>
          <p:cNvSpPr txBox="1">
            <a:spLocks noGrp="1"/>
          </p:cNvSpPr>
          <p:nvPr>
            <p:ph type="dt" idx="1"/>
          </p:nvPr>
        </p:nvSpPr>
        <p:spPr>
          <a:xfrm>
            <a:off x="3884608" y="0"/>
            <a:ext cx="2971800" cy="465136"/>
          </a:xfrm>
          <a:prstGeom prst="rect">
            <a:avLst/>
          </a:prstGeom>
          <a:noFill/>
          <a:ln>
            <a:noFill/>
          </a:ln>
        </p:spPr>
        <p:txBody>
          <a:bodyPr vert="horz" wrap="square" lIns="92125" tIns="46058" rIns="92125" bIns="46058" anchor="t" anchorCtr="0" compatLnSpc="1"/>
          <a:lstStyle>
            <a:lvl1pPr marL="0" marR="0" lvl="0" indent="0" algn="r" defTabSz="920745"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rial"/>
                <a:cs typeface="Arial"/>
              </a:defRPr>
            </a:lvl1pPr>
          </a:lstStyle>
          <a:p>
            <a:pPr lvl="0"/>
            <a:endParaRPr lang="en-US" dirty="0"/>
          </a:p>
        </p:txBody>
      </p:sp>
      <p:sp>
        <p:nvSpPr>
          <p:cNvPr id="4" name="Rectangle 4"/>
          <p:cNvSpPr>
            <a:spLocks noGrp="1" noRot="1" noChangeAspect="1"/>
          </p:cNvSpPr>
          <p:nvPr>
            <p:ph type="sldImg" idx="2"/>
          </p:nvPr>
        </p:nvSpPr>
        <p:spPr>
          <a:xfrm>
            <a:off x="1106488" y="696909"/>
            <a:ext cx="4648196" cy="3486149"/>
          </a:xfrm>
          <a:prstGeom prst="rect">
            <a:avLst/>
          </a:prstGeom>
          <a:noFill/>
          <a:ln w="9528">
            <a:solidFill>
              <a:srgbClr val="000000"/>
            </a:solidFill>
            <a:prstDash val="solid"/>
            <a:miter/>
          </a:ln>
        </p:spPr>
      </p:sp>
      <p:sp>
        <p:nvSpPr>
          <p:cNvPr id="5" name="Rectangle 5"/>
          <p:cNvSpPr txBox="1">
            <a:spLocks noGrp="1"/>
          </p:cNvSpPr>
          <p:nvPr>
            <p:ph type="body" sz="quarter" idx="3"/>
          </p:nvPr>
        </p:nvSpPr>
        <p:spPr>
          <a:xfrm>
            <a:off x="685800" y="4416423"/>
            <a:ext cx="5486400" cy="4183059"/>
          </a:xfrm>
          <a:prstGeom prst="rect">
            <a:avLst/>
          </a:prstGeom>
          <a:noFill/>
          <a:ln>
            <a:noFill/>
          </a:ln>
        </p:spPr>
        <p:txBody>
          <a:bodyPr vert="horz" wrap="square" lIns="92125" tIns="46058" rIns="92125" bIns="46058"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txBox="1">
            <a:spLocks noGrp="1"/>
          </p:cNvSpPr>
          <p:nvPr>
            <p:ph type="ftr" sz="quarter" idx="4"/>
          </p:nvPr>
        </p:nvSpPr>
        <p:spPr>
          <a:xfrm>
            <a:off x="0" y="8829675"/>
            <a:ext cx="2971800" cy="465136"/>
          </a:xfrm>
          <a:prstGeom prst="rect">
            <a:avLst/>
          </a:prstGeom>
          <a:noFill/>
          <a:ln>
            <a:noFill/>
          </a:ln>
        </p:spPr>
        <p:txBody>
          <a:bodyPr vert="horz" wrap="square" lIns="92125" tIns="46058" rIns="92125" bIns="46058" anchor="b" anchorCtr="0" compatLnSpc="1"/>
          <a:lstStyle>
            <a:lvl1pPr marL="0" marR="0" lvl="0" indent="0" algn="l" defTabSz="920745"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rial"/>
                <a:cs typeface="Arial"/>
              </a:defRPr>
            </a:lvl1pPr>
          </a:lstStyle>
          <a:p>
            <a:pPr lvl="0"/>
            <a:endParaRPr lang="en-US" dirty="0"/>
          </a:p>
        </p:txBody>
      </p:sp>
      <p:sp>
        <p:nvSpPr>
          <p:cNvPr id="7" name="Rectangle 7"/>
          <p:cNvSpPr txBox="1">
            <a:spLocks noGrp="1"/>
          </p:cNvSpPr>
          <p:nvPr>
            <p:ph type="sldNum" sz="quarter" idx="5"/>
          </p:nvPr>
        </p:nvSpPr>
        <p:spPr>
          <a:xfrm>
            <a:off x="3884608" y="8829675"/>
            <a:ext cx="2971800" cy="465136"/>
          </a:xfrm>
          <a:prstGeom prst="rect">
            <a:avLst/>
          </a:prstGeom>
          <a:noFill/>
          <a:ln>
            <a:noFill/>
          </a:ln>
        </p:spPr>
        <p:txBody>
          <a:bodyPr vert="horz" wrap="square" lIns="92125" tIns="46058" rIns="92125" bIns="46058" anchor="b" anchorCtr="0" compatLnSpc="1"/>
          <a:lstStyle>
            <a:lvl1pPr marL="0" marR="0" lvl="0" indent="0" algn="r" defTabSz="920745"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Arial"/>
                <a:cs typeface="Arial"/>
              </a:defRPr>
            </a:lvl1pPr>
          </a:lstStyle>
          <a:p>
            <a:pPr lvl="0"/>
            <a:fld id="{F0545998-C6CA-4073-B803-20BA7F2E5C51}" type="slidenum">
              <a:rPr/>
              <a:pPr lvl="0"/>
              <a:t>‹#›</a:t>
            </a:fld>
            <a:endParaRPr lang="en-US" dirty="0"/>
          </a:p>
        </p:txBody>
      </p:sp>
    </p:spTree>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Arial"/>
        <a:cs typeface="Arial"/>
      </a:defRPr>
    </a:lvl1pPr>
    <a:lvl2pPr marL="457200" marR="0" lvl="1"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Arial"/>
        <a:cs typeface="Arial"/>
      </a:defRPr>
    </a:lvl2pPr>
    <a:lvl3pPr marL="914400" marR="0" lvl="2"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Arial"/>
        <a:cs typeface="Arial"/>
      </a:defRPr>
    </a:lvl3pPr>
    <a:lvl4pPr marL="1371600" marR="0" lvl="3"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Arial"/>
        <a:cs typeface="Arial"/>
      </a:defRPr>
    </a:lvl4pPr>
    <a:lvl5pPr marL="1828800" marR="0" lvl="4"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Arial"/>
        <a:cs typeface="Arial"/>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3"/>
          <p:cNvSpPr/>
          <p:nvPr/>
        </p:nvSpPr>
        <p:spPr>
          <a:xfrm>
            <a:off x="0" y="0"/>
            <a:ext cx="9144000" cy="3662364"/>
          </a:xfrm>
          <a:prstGeom prst="rect">
            <a:avLst/>
          </a:prstGeom>
          <a:solidFill>
            <a:srgbClr val="1D3B59"/>
          </a:solidFill>
          <a:ln>
            <a:noFill/>
            <a:prstDash val="solid"/>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1A2C3E"/>
              </a:solidFill>
              <a:uFillTx/>
              <a:latin typeface="Arial"/>
              <a:cs typeface="Arial"/>
            </a:endParaRPr>
          </a:p>
        </p:txBody>
      </p:sp>
      <p:sp>
        <p:nvSpPr>
          <p:cNvPr id="3" name="Rectangle 4"/>
          <p:cNvSpPr/>
          <p:nvPr/>
        </p:nvSpPr>
        <p:spPr>
          <a:xfrm>
            <a:off x="0" y="6605589"/>
            <a:ext cx="9139235" cy="277813"/>
          </a:xfrm>
          <a:prstGeom prst="rect">
            <a:avLst/>
          </a:prstGeom>
          <a:solidFill>
            <a:srgbClr val="B4C5D4"/>
          </a:solidFill>
          <a:ln>
            <a:noFill/>
            <a:prstDash val="solid"/>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1A2C3E"/>
              </a:solidFill>
              <a:uFillTx/>
              <a:latin typeface="Arial"/>
              <a:cs typeface="Arial"/>
            </a:endParaRPr>
          </a:p>
        </p:txBody>
      </p:sp>
      <p:sp>
        <p:nvSpPr>
          <p:cNvPr id="4" name="Rectangle 5"/>
          <p:cNvSpPr/>
          <p:nvPr/>
        </p:nvSpPr>
        <p:spPr>
          <a:xfrm>
            <a:off x="0" y="3617915"/>
            <a:ext cx="9147172" cy="215898"/>
          </a:xfrm>
          <a:prstGeom prst="rect">
            <a:avLst/>
          </a:prstGeom>
          <a:solidFill>
            <a:srgbClr val="B4C5D4"/>
          </a:solidFill>
          <a:ln>
            <a:noFill/>
            <a:prstDash val="solid"/>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1A2C3E"/>
              </a:solidFill>
              <a:uFillTx/>
              <a:latin typeface="Arial"/>
              <a:cs typeface="Arial"/>
            </a:endParaRPr>
          </a:p>
        </p:txBody>
      </p:sp>
      <p:sp>
        <p:nvSpPr>
          <p:cNvPr id="5" name="Rectangle 6"/>
          <p:cNvSpPr txBox="1">
            <a:spLocks noGrp="1"/>
          </p:cNvSpPr>
          <p:nvPr>
            <p:ph type="ctrTitle"/>
          </p:nvPr>
        </p:nvSpPr>
        <p:spPr>
          <a:xfrm>
            <a:off x="468309" y="1773241"/>
            <a:ext cx="7989890" cy="1655758"/>
          </a:xfrm>
        </p:spPr>
        <p:txBody>
          <a:bodyPr/>
          <a:lstStyle>
            <a:lvl1pPr>
              <a:defRPr/>
            </a:lvl1pPr>
          </a:lstStyle>
          <a:p>
            <a:pPr lvl="0"/>
            <a:r>
              <a:rPr lang="en-US"/>
              <a:t>Click to edit Master title style</a:t>
            </a:r>
          </a:p>
        </p:txBody>
      </p:sp>
      <p:sp>
        <p:nvSpPr>
          <p:cNvPr id="6" name="Rectangle 7"/>
          <p:cNvSpPr txBox="1">
            <a:spLocks noGrp="1"/>
          </p:cNvSpPr>
          <p:nvPr>
            <p:ph type="subTitle" idx="1"/>
          </p:nvPr>
        </p:nvSpPr>
        <p:spPr>
          <a:xfrm>
            <a:off x="468309" y="3886200"/>
            <a:ext cx="7304090" cy="1752603"/>
          </a:xfrm>
          <a:noFill/>
        </p:spPr>
        <p:txBody>
          <a:bodyPr/>
          <a:lstStyle>
            <a:lvl1pPr marL="0" indent="0">
              <a:buNone/>
              <a:defRPr/>
            </a:lvl1pPr>
          </a:lstStyle>
          <a:p>
            <a:pPr lvl="0"/>
            <a:r>
              <a:rPr lang="en-US"/>
              <a:t>Click to edit Master subtitle style</a:t>
            </a:r>
          </a:p>
        </p:txBody>
      </p:sp>
      <p:sp>
        <p:nvSpPr>
          <p:cNvPr id="7" name="Rectangle 11"/>
          <p:cNvSpPr txBox="1">
            <a:spLocks noGrp="1"/>
          </p:cNvSpPr>
          <p:nvPr>
            <p:ph type="dt" sz="half" idx="7"/>
          </p:nvPr>
        </p:nvSpPr>
        <p:spPr>
          <a:xfrm>
            <a:off x="457200" y="6605589"/>
            <a:ext cx="2133596" cy="279404"/>
          </a:xfrm>
        </p:spPr>
        <p:txBody>
          <a:bodyPr/>
          <a:lstStyle>
            <a:lvl1pPr>
              <a:defRPr/>
            </a:lvl1pPr>
          </a:lstStyle>
          <a:p>
            <a:pPr lvl="0"/>
            <a:endParaRPr lang="en-US" dirty="0"/>
          </a:p>
        </p:txBody>
      </p:sp>
      <p:sp>
        <p:nvSpPr>
          <p:cNvPr id="8" name="Rectangle 12"/>
          <p:cNvSpPr txBox="1">
            <a:spLocks noGrp="1"/>
          </p:cNvSpPr>
          <p:nvPr>
            <p:ph type="ftr" sz="quarter" idx="9"/>
          </p:nvPr>
        </p:nvSpPr>
        <p:spPr>
          <a:xfrm>
            <a:off x="3124203" y="6605589"/>
            <a:ext cx="2895603" cy="279404"/>
          </a:xfrm>
        </p:spPr>
        <p:txBody>
          <a:bodyPr/>
          <a:lstStyle>
            <a:lvl1pPr>
              <a:defRPr/>
            </a:lvl1pPr>
          </a:lstStyle>
          <a:p>
            <a:pPr lvl="0"/>
            <a:endParaRPr lang="en-US" dirty="0"/>
          </a:p>
        </p:txBody>
      </p:sp>
      <p:sp>
        <p:nvSpPr>
          <p:cNvPr id="9" name="Rectangle 13"/>
          <p:cNvSpPr txBox="1">
            <a:spLocks noGrp="1"/>
          </p:cNvSpPr>
          <p:nvPr>
            <p:ph type="sldNum" sz="quarter" idx="8"/>
          </p:nvPr>
        </p:nvSpPr>
        <p:spPr>
          <a:xfrm>
            <a:off x="6553203" y="6605589"/>
            <a:ext cx="2133596" cy="279404"/>
          </a:xfrm>
        </p:spPr>
        <p:txBody>
          <a:bodyPr/>
          <a:lstStyle>
            <a:lvl1pPr>
              <a:defRPr>
                <a:solidFill>
                  <a:srgbClr val="FFFFFF"/>
                </a:solidFill>
              </a:defRPr>
            </a:lvl1pPr>
          </a:lstStyle>
          <a:p>
            <a:pPr lvl="0"/>
            <a:fld id="{1D30739E-B45A-48A7-A162-C753989C356B}" type="slidenum">
              <a:rPr/>
              <a:pPr lvl="0"/>
              <a:t>‹#›</a:t>
            </a:fld>
            <a:endParaRPr lang="en-US" dirty="0"/>
          </a:p>
        </p:txBody>
      </p:sp>
    </p:spTree>
  </p:cSld>
  <p:clrMapOvr>
    <a:masterClrMapping/>
  </p:clrMapOvr>
  <p:transition>
    <p:wipe dir="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76C68FF7-2086-424E-AE43-79A270653C21}" type="slidenum">
              <a:rPr/>
              <a:pPr lvl="0"/>
              <a:t>‹#›</a:t>
            </a:fld>
            <a:endParaRPr lang="en-US" dirty="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77021" y="260347"/>
            <a:ext cx="2071692" cy="5832472"/>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60347"/>
            <a:ext cx="6067428" cy="5832472"/>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EB866729-CA12-4F31-902F-2BBFF620191F}" type="slidenum">
              <a:rPr/>
              <a:pPr lvl="0"/>
              <a:t>‹#›</a:t>
            </a:fld>
            <a:endParaRPr lang="en-US" dirty="0"/>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484308"/>
            <a:ext cx="4068759" cy="4608511"/>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78363" y="1484308"/>
            <a:ext cx="4070351" cy="222725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78363" y="3863970"/>
            <a:ext cx="4070351" cy="222885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txBox="1">
            <a:spLocks noGrp="1"/>
          </p:cNvSpPr>
          <p:nvPr>
            <p:ph type="dt" sz="half" idx="7"/>
          </p:nvPr>
        </p:nvSpPr>
        <p:spPr/>
        <p:txBody>
          <a:bodyPr/>
          <a:lstStyle>
            <a:lvl1pPr>
              <a:defRPr/>
            </a:lvl1pPr>
          </a:lstStyle>
          <a:p>
            <a:pPr lvl="0"/>
            <a:endParaRPr lang="en-US" dirty="0"/>
          </a:p>
        </p:txBody>
      </p:sp>
      <p:sp>
        <p:nvSpPr>
          <p:cNvPr id="7" name="Footer Placeholder 6"/>
          <p:cNvSpPr txBox="1">
            <a:spLocks noGrp="1"/>
          </p:cNvSpPr>
          <p:nvPr>
            <p:ph type="ftr" sz="quarter" idx="9"/>
          </p:nvPr>
        </p:nvSpPr>
        <p:spPr/>
        <p:txBody>
          <a:bodyPr/>
          <a:lstStyle>
            <a:lvl1pPr>
              <a:defRPr/>
            </a:lvl1pPr>
          </a:lstStyle>
          <a:p>
            <a:pPr lvl="0"/>
            <a:endParaRPr lang="en-US" dirty="0"/>
          </a:p>
        </p:txBody>
      </p:sp>
      <p:sp>
        <p:nvSpPr>
          <p:cNvPr id="8" name="Slide Number Placeholder 7"/>
          <p:cNvSpPr txBox="1">
            <a:spLocks noGrp="1"/>
          </p:cNvSpPr>
          <p:nvPr>
            <p:ph type="sldNum" sz="quarter" idx="8"/>
          </p:nvPr>
        </p:nvSpPr>
        <p:spPr/>
        <p:txBody>
          <a:bodyPr/>
          <a:lstStyle>
            <a:lvl1pPr>
              <a:defRPr/>
            </a:lvl1pPr>
          </a:lstStyle>
          <a:p>
            <a:pPr lvl="0"/>
            <a:fld id="{5BC6D573-60F7-4C43-856A-3AB9DB2BF15C}" type="slidenum">
              <a:rPr/>
              <a:pPr lvl="0"/>
              <a:t>‹#›</a:t>
            </a:fld>
            <a:endParaRPr lang="en-US" dirty="0"/>
          </a:p>
        </p:txBody>
      </p:sp>
    </p:spTree>
  </p:cSld>
  <p:clrMapOvr>
    <a:masterClrMapping/>
  </p:clrMapOvr>
  <p:transition>
    <p:wipe dir="r"/>
  </p:transition>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able Placeholder 2"/>
          <p:cNvSpPr txBox="1">
            <a:spLocks noGrp="1"/>
          </p:cNvSpPr>
          <p:nvPr>
            <p:ph type="tbl" idx="1"/>
          </p:nvPr>
        </p:nvSpPr>
        <p:spPr/>
        <p:txBody>
          <a:bodyPr/>
          <a:lstStyle>
            <a:lvl1pPr>
              <a:defRPr/>
            </a:lvl1pPr>
          </a:lstStyle>
          <a:p>
            <a:pPr lvl="0"/>
            <a:endParaRPr lang="en-US" dirty="0"/>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0EEE6793-C05E-41D9-BEB4-4D36424EA83B}" type="slidenum">
              <a:rPr/>
              <a:pPr lvl="0"/>
              <a:t>‹#›</a:t>
            </a:fld>
            <a:endParaRPr lang="en-US" dirty="0"/>
          </a:p>
        </p:txBody>
      </p:sp>
    </p:spTree>
  </p:cSld>
  <p:clrMapOvr>
    <a:masterClrMapping/>
  </p:clrMapOvr>
  <p:transition>
    <p:wipe dir="r"/>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484308"/>
            <a:ext cx="4068759" cy="222725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78363" y="1484308"/>
            <a:ext cx="4070351" cy="222725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57200" y="3863970"/>
            <a:ext cx="4068759" cy="222885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txBox="1">
            <a:spLocks noGrp="1"/>
          </p:cNvSpPr>
          <p:nvPr>
            <p:ph idx="4"/>
          </p:nvPr>
        </p:nvSpPr>
        <p:spPr>
          <a:xfrm>
            <a:off x="4678363" y="3863970"/>
            <a:ext cx="4070351" cy="222885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endParaRPr lang="en-US" dirty="0"/>
          </a:p>
        </p:txBody>
      </p:sp>
      <p:sp>
        <p:nvSpPr>
          <p:cNvPr id="8" name="Footer Placeholder 7"/>
          <p:cNvSpPr txBox="1">
            <a:spLocks noGrp="1"/>
          </p:cNvSpPr>
          <p:nvPr>
            <p:ph type="ftr" sz="quarter" idx="9"/>
          </p:nvPr>
        </p:nvSpPr>
        <p:spPr/>
        <p:txBody>
          <a:bodyPr/>
          <a:lstStyle>
            <a:lvl1pPr>
              <a:defRPr/>
            </a:lvl1pPr>
          </a:lstStyle>
          <a:p>
            <a:pPr lvl="0"/>
            <a:endParaRPr lang="en-US" dirty="0"/>
          </a:p>
        </p:txBody>
      </p:sp>
      <p:sp>
        <p:nvSpPr>
          <p:cNvPr id="9" name="Slide Number Placeholder 8"/>
          <p:cNvSpPr txBox="1">
            <a:spLocks noGrp="1"/>
          </p:cNvSpPr>
          <p:nvPr>
            <p:ph type="sldNum" sz="quarter" idx="8"/>
          </p:nvPr>
        </p:nvSpPr>
        <p:spPr/>
        <p:txBody>
          <a:bodyPr/>
          <a:lstStyle>
            <a:lvl1pPr>
              <a:defRPr/>
            </a:lvl1pPr>
          </a:lstStyle>
          <a:p>
            <a:pPr lvl="0"/>
            <a:fld id="{7CF89702-B13B-4598-AF68-381B4311B148}" type="slidenum">
              <a:rPr/>
              <a:pPr lvl="0"/>
              <a:t>‹#›</a:t>
            </a:fld>
            <a:endParaRPr lang="en-US" dirty="0"/>
          </a:p>
        </p:txBody>
      </p:sp>
    </p:spTree>
  </p:cSld>
  <p:clrMapOvr>
    <a:masterClrMapping/>
  </p:clrMapOvr>
  <p:transition>
    <p:wipe dir="r"/>
  </p:transition>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484308"/>
            <a:ext cx="4068759" cy="4608511"/>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78363" y="1484308"/>
            <a:ext cx="4070351" cy="4608511"/>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endParaRPr lang="en-US" dirty="0"/>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1F819803-A9A5-4EE4-BBDE-6423CBCC7F2E}" type="slidenum">
              <a:rPr/>
              <a:pPr lvl="0"/>
              <a:t>‹#›</a:t>
            </a:fld>
            <a:endParaRPr lang="en-US" dirty="0"/>
          </a:p>
        </p:txBody>
      </p:sp>
    </p:spTree>
  </p:cSld>
  <p:clrMapOvr>
    <a:masterClrMapping/>
  </p:clrMapOvr>
  <p:transition>
    <p:wipe dir="r"/>
  </p:transition>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ítulo y objetos">
    <p:spTree>
      <p:nvGrpSpPr>
        <p:cNvPr id="1" name=""/>
        <p:cNvGrpSpPr/>
        <p:nvPr/>
      </p:nvGrpSpPr>
      <p:grpSpPr>
        <a:xfrm>
          <a:off x="0" y="0"/>
          <a:ext cx="0" cy="0"/>
          <a:chOff x="0" y="0"/>
          <a:chExt cx="0" cy="0"/>
        </a:xfrm>
      </p:grpSpPr>
      <p:sp>
        <p:nvSpPr>
          <p:cNvPr id="2" name="6 Rectángulo"/>
          <p:cNvSpPr/>
          <p:nvPr/>
        </p:nvSpPr>
        <p:spPr>
          <a:xfrm>
            <a:off x="0" y="0"/>
            <a:ext cx="9144000" cy="1066803"/>
          </a:xfrm>
          <a:prstGeom prst="rect">
            <a:avLst/>
          </a:prstGeom>
          <a:solidFill>
            <a:srgbClr val="FFFF99"/>
          </a:solidFill>
          <a:ln w="25402">
            <a:solidFill>
              <a:srgbClr val="00B050"/>
            </a:solidFill>
            <a:prstDash val="solid"/>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0" i="0" u="none" strike="noStrike" kern="1200" cap="none" spc="0" baseline="0" dirty="0">
              <a:solidFill>
                <a:srgbClr val="000000"/>
              </a:solidFill>
              <a:uFillTx/>
              <a:latin typeface="Calibri"/>
            </a:endParaRPr>
          </a:p>
        </p:txBody>
      </p:sp>
      <p:sp>
        <p:nvSpPr>
          <p:cNvPr id="3" name="3 Marcador de fecha"/>
          <p:cNvSpPr txBox="1">
            <a:spLocks noGrp="1"/>
          </p:cNvSpPr>
          <p:nvPr>
            <p:ph type="dt" sz="half" idx="7"/>
          </p:nvPr>
        </p:nvSpPr>
        <p:spPr>
          <a:xfrm>
            <a:off x="457200" y="6476996"/>
            <a:ext cx="2133596" cy="244473"/>
          </a:xfrm>
        </p:spPr>
        <p:txBody>
          <a:bodyPr/>
          <a:lstStyle>
            <a:lvl1pPr>
              <a:defRPr/>
            </a:lvl1pPr>
          </a:lstStyle>
          <a:p>
            <a:pPr lvl="0"/>
            <a:endParaRPr lang="en-US" dirty="0"/>
          </a:p>
        </p:txBody>
      </p:sp>
      <p:sp>
        <p:nvSpPr>
          <p:cNvPr id="4" name="5 Marcador de número de diapositiva"/>
          <p:cNvSpPr txBox="1">
            <a:spLocks noGrp="1"/>
          </p:cNvSpPr>
          <p:nvPr>
            <p:ph type="sldNum" sz="quarter" idx="8"/>
          </p:nvPr>
        </p:nvSpPr>
        <p:spPr>
          <a:xfrm>
            <a:off x="6629400" y="6476996"/>
            <a:ext cx="2133596" cy="244473"/>
          </a:xfrm>
        </p:spPr>
        <p:txBody>
          <a:bodyPr/>
          <a:lstStyle>
            <a:lvl1pPr>
              <a:defRPr/>
            </a:lvl1pPr>
          </a:lstStyle>
          <a:p>
            <a:pPr lvl="0"/>
            <a:fld id="{BEBEBBC1-886D-40B0-B57F-85ECA7C2B640}" type="slidenum">
              <a:rPr/>
              <a:pPr lvl="0"/>
              <a:t>‹#›</a:t>
            </a:fld>
            <a:endParaRPr lang="en-US" dirty="0"/>
          </a:p>
        </p:txBody>
      </p:sp>
    </p:spTree>
  </p:cSld>
  <p:clrMapOvr>
    <a:masterClrMapping/>
  </p:clrMapOvr>
  <p:transition/>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DC2D9EC7-BDA6-477F-81B5-3734CE9C757D}" type="slidenum">
              <a:rPr/>
              <a:pPr lvl="0"/>
              <a:t>‹#›</a:t>
            </a:fld>
            <a:endParaRPr lang="en-US" dirty="0"/>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818DB1E3-40D8-4130-A93F-727F7161DC1D}" type="slidenum">
              <a:rPr/>
              <a:pPr lvl="0"/>
              <a:t>‹#›</a:t>
            </a:fld>
            <a:endParaRPr lang="en-US" dirty="0"/>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C5A71866-2BEC-461E-A3E6-C51B120324A2}" type="slidenum">
              <a:rPr/>
              <a:pPr lvl="0"/>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F0A74D1D-9FCE-48CF-B399-A3BFC5183920}" type="slidenum">
              <a:rPr/>
              <a:pPr lvl="0"/>
              <a:t>‹#›</a:t>
            </a:fld>
            <a:endParaRPr lang="en-US" dirty="0"/>
          </a:p>
        </p:txBody>
      </p:sp>
    </p:spTree>
  </p:cSld>
  <p:clrMapOvr>
    <a:masterClrMapping/>
  </p:clrMapOvr>
  <p:transition>
    <p:wipe dir="r"/>
  </p:transition>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endParaRPr lang="en-US" dirty="0"/>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015DA36A-26B2-4970-9063-9668BC4FB314}" type="slidenum">
              <a:rPr/>
              <a:pPr lvl="0"/>
              <a:t>‹#›</a:t>
            </a:fld>
            <a:endParaRPr lang="en-US" dirty="0"/>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endParaRPr lang="en-US" dirty="0"/>
          </a:p>
        </p:txBody>
      </p:sp>
      <p:sp>
        <p:nvSpPr>
          <p:cNvPr id="8" name="Footer Placeholder 7"/>
          <p:cNvSpPr txBox="1">
            <a:spLocks noGrp="1"/>
          </p:cNvSpPr>
          <p:nvPr>
            <p:ph type="ftr" sz="quarter" idx="9"/>
          </p:nvPr>
        </p:nvSpPr>
        <p:spPr/>
        <p:txBody>
          <a:bodyPr/>
          <a:lstStyle>
            <a:lvl1pPr>
              <a:defRPr/>
            </a:lvl1pPr>
          </a:lstStyle>
          <a:p>
            <a:pPr lvl="0"/>
            <a:endParaRPr lang="en-US" dirty="0"/>
          </a:p>
        </p:txBody>
      </p:sp>
      <p:sp>
        <p:nvSpPr>
          <p:cNvPr id="9" name="Slide Number Placeholder 8"/>
          <p:cNvSpPr txBox="1">
            <a:spLocks noGrp="1"/>
          </p:cNvSpPr>
          <p:nvPr>
            <p:ph type="sldNum" sz="quarter" idx="8"/>
          </p:nvPr>
        </p:nvSpPr>
        <p:spPr/>
        <p:txBody>
          <a:bodyPr/>
          <a:lstStyle>
            <a:lvl1pPr>
              <a:defRPr/>
            </a:lvl1pPr>
          </a:lstStyle>
          <a:p>
            <a:pPr lvl="0"/>
            <a:fld id="{5D396F22-8705-4009-93A2-E4456C8C788F}" type="slidenum">
              <a:rPr/>
              <a:pPr lvl="0"/>
              <a:t>‹#›</a:t>
            </a:fld>
            <a:endParaRPr lang="en-US" dirty="0"/>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endParaRPr lang="en-US" dirty="0"/>
          </a:p>
        </p:txBody>
      </p:sp>
      <p:sp>
        <p:nvSpPr>
          <p:cNvPr id="4" name="Footer Placeholder 3"/>
          <p:cNvSpPr txBox="1">
            <a:spLocks noGrp="1"/>
          </p:cNvSpPr>
          <p:nvPr>
            <p:ph type="ftr" sz="quarter" idx="9"/>
          </p:nvPr>
        </p:nvSpPr>
        <p:spPr/>
        <p:txBody>
          <a:bodyPr/>
          <a:lstStyle>
            <a:lvl1pPr>
              <a:defRPr/>
            </a:lvl1pPr>
          </a:lstStyle>
          <a:p>
            <a:pPr lvl="0"/>
            <a:endParaRPr lang="en-US" dirty="0"/>
          </a:p>
        </p:txBody>
      </p:sp>
      <p:sp>
        <p:nvSpPr>
          <p:cNvPr id="5" name="Slide Number Placeholder 4"/>
          <p:cNvSpPr txBox="1">
            <a:spLocks noGrp="1"/>
          </p:cNvSpPr>
          <p:nvPr>
            <p:ph type="sldNum" sz="quarter" idx="8"/>
          </p:nvPr>
        </p:nvSpPr>
        <p:spPr/>
        <p:txBody>
          <a:bodyPr/>
          <a:lstStyle>
            <a:lvl1pPr>
              <a:defRPr/>
            </a:lvl1pPr>
          </a:lstStyle>
          <a:p>
            <a:pPr lvl="0"/>
            <a:fld id="{17C43E9B-CAF0-4E6C-A1B4-0D6848963162}" type="slidenum">
              <a:rPr/>
              <a:pPr lvl="0"/>
              <a:t>‹#›</a:t>
            </a:fld>
            <a:endParaRPr lang="en-US" dirty="0"/>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n-US" dirty="0"/>
          </a:p>
        </p:txBody>
      </p:sp>
      <p:sp>
        <p:nvSpPr>
          <p:cNvPr id="3" name="Footer Placeholder 2"/>
          <p:cNvSpPr txBox="1">
            <a:spLocks noGrp="1"/>
          </p:cNvSpPr>
          <p:nvPr>
            <p:ph type="ftr" sz="quarter" idx="9"/>
          </p:nvPr>
        </p:nvSpPr>
        <p:spPr/>
        <p:txBody>
          <a:bodyPr/>
          <a:lstStyle>
            <a:lvl1pPr>
              <a:defRPr/>
            </a:lvl1pPr>
          </a:lstStyle>
          <a:p>
            <a:pPr lvl="0"/>
            <a:endParaRPr lang="en-US" dirty="0"/>
          </a:p>
        </p:txBody>
      </p:sp>
      <p:sp>
        <p:nvSpPr>
          <p:cNvPr id="4" name="Slide Number Placeholder 3"/>
          <p:cNvSpPr txBox="1">
            <a:spLocks noGrp="1"/>
          </p:cNvSpPr>
          <p:nvPr>
            <p:ph type="sldNum" sz="quarter" idx="8"/>
          </p:nvPr>
        </p:nvSpPr>
        <p:spPr/>
        <p:txBody>
          <a:bodyPr/>
          <a:lstStyle>
            <a:lvl1pPr>
              <a:defRPr/>
            </a:lvl1pPr>
          </a:lstStyle>
          <a:p>
            <a:pPr lvl="0"/>
            <a:fld id="{82427E4B-18CD-4B58-A6EE-449A574CE2A3}" type="slidenum">
              <a:rPr/>
              <a:pPr lvl="0"/>
              <a:t>‹#›</a:t>
            </a:fld>
            <a:endParaRPr lang="en-US" dirty="0"/>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dirty="0"/>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E7DC6483-DEC3-4B58-A9B4-12BC1A3E99C3}" type="slidenum">
              <a:rPr/>
              <a:pPr lvl="0"/>
              <a:t>‹#›</a:t>
            </a:fld>
            <a:endParaRPr lang="en-US" dirty="0"/>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dirty="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dirty="0"/>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C759FBF1-EDC9-4973-9983-1BE1D338258F}" type="slidenum">
              <a:rPr/>
              <a:pPr lvl="0"/>
              <a:t>‹#›</a:t>
            </a:fld>
            <a:endParaRPr lang="en-US" dirty="0"/>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D0FE6657-5B93-45C9-B4DF-D76C8AE5D4D8}" type="slidenum">
              <a:rPr/>
              <a:pPr lvl="0"/>
              <a:t>‹#›</a:t>
            </a:fld>
            <a:endParaRPr lang="en-US" dirty="0"/>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0B9857DF-151F-4505-A2F7-C8BED772A1C2}" type="slidenum">
              <a:rPr/>
              <a:pPr lvl="0"/>
              <a:t>‹#›</a:t>
            </a:fld>
            <a:endParaRPr lang="en-US" dirty="0"/>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1 Rectángulo"/>
          <p:cNvSpPr/>
          <p:nvPr userDrawn="1"/>
        </p:nvSpPr>
        <p:spPr bwMode="auto">
          <a:xfrm>
            <a:off x="486888" y="403761"/>
            <a:ext cx="2161309" cy="102127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smtClean="0">
              <a:solidFill>
                <a:srgbClr val="000000"/>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lstStyle>
            <a:lvl1pPr>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n-US" dirty="0"/>
          </a:p>
        </p:txBody>
      </p:sp>
      <p:sp>
        <p:nvSpPr>
          <p:cNvPr id="5" name="Footer Placeholder 4"/>
          <p:cNvSpPr txBox="1">
            <a:spLocks noGrp="1"/>
          </p:cNvSpPr>
          <p:nvPr>
            <p:ph type="ftr" sz="quarter" idx="9"/>
          </p:nvPr>
        </p:nvSpPr>
        <p:spPr/>
        <p:txBody>
          <a:bodyPr/>
          <a:lstStyle>
            <a:lvl1pPr>
              <a:defRPr/>
            </a:lvl1pPr>
          </a:lstStyle>
          <a:p>
            <a:pPr lvl="0"/>
            <a:endParaRPr lang="en-US" dirty="0"/>
          </a:p>
        </p:txBody>
      </p:sp>
      <p:sp>
        <p:nvSpPr>
          <p:cNvPr id="6" name="Slide Number Placeholder 5"/>
          <p:cNvSpPr txBox="1">
            <a:spLocks noGrp="1"/>
          </p:cNvSpPr>
          <p:nvPr>
            <p:ph type="sldNum" sz="quarter" idx="8"/>
          </p:nvPr>
        </p:nvSpPr>
        <p:spPr/>
        <p:txBody>
          <a:bodyPr/>
          <a:lstStyle>
            <a:lvl1pPr>
              <a:defRPr/>
            </a:lvl1pPr>
          </a:lstStyle>
          <a:p>
            <a:pPr lvl="0"/>
            <a:fld id="{CF3C85C5-1A69-4369-9FF8-6ED2186E6E0E}" type="slidenum">
              <a:rPr/>
              <a:pPr lvl="0"/>
              <a:t>‹#›</a:t>
            </a:fld>
            <a:endParaRPr lang="en-US" dirty="0"/>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484308"/>
            <a:ext cx="4068759" cy="4608511"/>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78363" y="1484308"/>
            <a:ext cx="4070351" cy="4608511"/>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endParaRPr lang="en-US" dirty="0"/>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48C8C4AB-3C83-44C3-A259-228AF0A3E7F9}" type="slidenum">
              <a:rPr/>
              <a:pPr lvl="0"/>
              <a:t>‹#›</a:t>
            </a:fld>
            <a:endParaRPr lang="en-US" dirty="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4640"/>
            <a:ext cx="8229600" cy="1143000"/>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endParaRPr lang="en-US" dirty="0"/>
          </a:p>
        </p:txBody>
      </p:sp>
      <p:sp>
        <p:nvSpPr>
          <p:cNvPr id="8" name="Footer Placeholder 7"/>
          <p:cNvSpPr txBox="1">
            <a:spLocks noGrp="1"/>
          </p:cNvSpPr>
          <p:nvPr>
            <p:ph type="ftr" sz="quarter" idx="9"/>
          </p:nvPr>
        </p:nvSpPr>
        <p:spPr/>
        <p:txBody>
          <a:bodyPr/>
          <a:lstStyle>
            <a:lvl1pPr>
              <a:defRPr/>
            </a:lvl1pPr>
          </a:lstStyle>
          <a:p>
            <a:pPr lvl="0"/>
            <a:endParaRPr lang="en-US" dirty="0"/>
          </a:p>
        </p:txBody>
      </p:sp>
      <p:sp>
        <p:nvSpPr>
          <p:cNvPr id="9" name="Slide Number Placeholder 8"/>
          <p:cNvSpPr txBox="1">
            <a:spLocks noGrp="1"/>
          </p:cNvSpPr>
          <p:nvPr>
            <p:ph type="sldNum" sz="quarter" idx="8"/>
          </p:nvPr>
        </p:nvSpPr>
        <p:spPr/>
        <p:txBody>
          <a:bodyPr/>
          <a:lstStyle>
            <a:lvl1pPr>
              <a:defRPr/>
            </a:lvl1pPr>
          </a:lstStyle>
          <a:p>
            <a:pPr lvl="0"/>
            <a:fld id="{E0C2765D-3F45-4E5B-88D2-10E8C7705EAC}" type="slidenum">
              <a:rPr/>
              <a:pPr lvl="0"/>
              <a:t>‹#›</a:t>
            </a:fld>
            <a:endParaRPr lang="en-US" dirty="0"/>
          </a:p>
        </p:txBody>
      </p:sp>
    </p:spTree>
  </p:cSld>
  <p:clrMapOvr>
    <a:masterClrMapping/>
  </p:clrMapOvr>
  <p:transition>
    <p:wipe dir="r"/>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endParaRPr lang="en-US" dirty="0"/>
          </a:p>
        </p:txBody>
      </p:sp>
      <p:sp>
        <p:nvSpPr>
          <p:cNvPr id="4" name="Footer Placeholder 3"/>
          <p:cNvSpPr txBox="1">
            <a:spLocks noGrp="1"/>
          </p:cNvSpPr>
          <p:nvPr>
            <p:ph type="ftr" sz="quarter" idx="9"/>
          </p:nvPr>
        </p:nvSpPr>
        <p:spPr/>
        <p:txBody>
          <a:bodyPr/>
          <a:lstStyle>
            <a:lvl1pPr>
              <a:defRPr/>
            </a:lvl1pPr>
          </a:lstStyle>
          <a:p>
            <a:pPr lvl="0"/>
            <a:endParaRPr lang="en-US" dirty="0"/>
          </a:p>
        </p:txBody>
      </p:sp>
      <p:sp>
        <p:nvSpPr>
          <p:cNvPr id="5" name="Slide Number Placeholder 4"/>
          <p:cNvSpPr txBox="1">
            <a:spLocks noGrp="1"/>
          </p:cNvSpPr>
          <p:nvPr>
            <p:ph type="sldNum" sz="quarter" idx="8"/>
          </p:nvPr>
        </p:nvSpPr>
        <p:spPr/>
        <p:txBody>
          <a:bodyPr/>
          <a:lstStyle>
            <a:lvl1pPr>
              <a:defRPr/>
            </a:lvl1pPr>
          </a:lstStyle>
          <a:p>
            <a:pPr lvl="0"/>
            <a:fld id="{7865723C-9A8E-4711-B036-118DCED13966}" type="slidenum">
              <a:rPr/>
              <a:pPr lvl="0"/>
              <a:t>‹#›</a:t>
            </a:fld>
            <a:endParaRPr lang="en-US"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n-US" dirty="0"/>
          </a:p>
        </p:txBody>
      </p:sp>
      <p:sp>
        <p:nvSpPr>
          <p:cNvPr id="3" name="Footer Placeholder 2"/>
          <p:cNvSpPr txBox="1">
            <a:spLocks noGrp="1"/>
          </p:cNvSpPr>
          <p:nvPr>
            <p:ph type="ftr" sz="quarter" idx="9"/>
          </p:nvPr>
        </p:nvSpPr>
        <p:spPr/>
        <p:txBody>
          <a:bodyPr/>
          <a:lstStyle>
            <a:lvl1pPr>
              <a:defRPr/>
            </a:lvl1pPr>
          </a:lstStyle>
          <a:p>
            <a:pPr lvl="0"/>
            <a:endParaRPr lang="en-US" dirty="0"/>
          </a:p>
        </p:txBody>
      </p:sp>
      <p:sp>
        <p:nvSpPr>
          <p:cNvPr id="4" name="Slide Number Placeholder 3"/>
          <p:cNvSpPr txBox="1">
            <a:spLocks noGrp="1"/>
          </p:cNvSpPr>
          <p:nvPr>
            <p:ph type="sldNum" sz="quarter" idx="8"/>
          </p:nvPr>
        </p:nvSpPr>
        <p:spPr/>
        <p:txBody>
          <a:bodyPr/>
          <a:lstStyle>
            <a:lvl1pPr>
              <a:defRPr/>
            </a:lvl1pPr>
          </a:lstStyle>
          <a:p>
            <a:pPr lvl="0"/>
            <a:fld id="{28D75F06-BF06-486B-8269-C1F24B3DC67C}" type="slidenum">
              <a:rPr/>
              <a:pPr lvl="0"/>
              <a:t>‹#›</a:t>
            </a:fld>
            <a:endParaRPr lang="en-US" dirty="0"/>
          </a:p>
        </p:txBody>
      </p:sp>
    </p:spTree>
  </p:cSld>
  <p:clrMapOvr>
    <a:masterClrMapping/>
  </p:clrMapOvr>
  <p:transition>
    <p:wipe dir="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lstStyle>
            <a:lvl1pPr>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dirty="0"/>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BACFC288-DB0C-484C-90D4-A20FCE7F7BC1}" type="slidenum">
              <a:rPr/>
              <a:pPr lvl="0"/>
              <a:t>‹#›</a:t>
            </a:fld>
            <a:endParaRPr lang="en-US" dirty="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lstStyle>
            <a:lvl1pPr>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dirty="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dirty="0"/>
          </a:p>
        </p:txBody>
      </p:sp>
      <p:sp>
        <p:nvSpPr>
          <p:cNvPr id="6" name="Footer Placeholder 5"/>
          <p:cNvSpPr txBox="1">
            <a:spLocks noGrp="1"/>
          </p:cNvSpPr>
          <p:nvPr>
            <p:ph type="ftr" sz="quarter" idx="9"/>
          </p:nvPr>
        </p:nvSpPr>
        <p:spPr/>
        <p:txBody>
          <a:bodyPr/>
          <a:lstStyle>
            <a:lvl1pPr>
              <a:defRPr/>
            </a:lvl1pPr>
          </a:lstStyle>
          <a:p>
            <a:pPr lvl="0"/>
            <a:endParaRPr lang="en-US" dirty="0"/>
          </a:p>
        </p:txBody>
      </p:sp>
      <p:sp>
        <p:nvSpPr>
          <p:cNvPr id="7" name="Slide Number Placeholder 6"/>
          <p:cNvSpPr txBox="1">
            <a:spLocks noGrp="1"/>
          </p:cNvSpPr>
          <p:nvPr>
            <p:ph type="sldNum" sz="quarter" idx="8"/>
          </p:nvPr>
        </p:nvSpPr>
        <p:spPr/>
        <p:txBody>
          <a:bodyPr/>
          <a:lstStyle>
            <a:lvl1pPr>
              <a:defRPr/>
            </a:lvl1pPr>
          </a:lstStyle>
          <a:p>
            <a:pPr lvl="0"/>
            <a:fld id="{D0AA44D1-87CE-43EE-BBB7-4C854A8A3A3B}" type="slidenum">
              <a:rPr/>
              <a:pPr lvl="0"/>
              <a:t>‹#›</a:t>
            </a:fld>
            <a:endParaRPr lang="en-US"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8"/>
          <p:cNvSpPr/>
          <p:nvPr/>
        </p:nvSpPr>
        <p:spPr>
          <a:xfrm>
            <a:off x="-3172" y="0"/>
            <a:ext cx="9144000" cy="1196977"/>
          </a:xfrm>
          <a:prstGeom prst="rect">
            <a:avLst/>
          </a:prstGeom>
          <a:solidFill>
            <a:srgbClr val="1D3B59"/>
          </a:solidFill>
          <a:ln>
            <a:noFill/>
            <a:prstDash val="solid"/>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1A2C3E"/>
              </a:solidFill>
              <a:uFillTx/>
              <a:latin typeface="Arial"/>
              <a:cs typeface="Arial"/>
            </a:endParaRPr>
          </a:p>
        </p:txBody>
      </p:sp>
      <p:sp>
        <p:nvSpPr>
          <p:cNvPr id="3" name="Rectangle 9"/>
          <p:cNvSpPr/>
          <p:nvPr/>
        </p:nvSpPr>
        <p:spPr>
          <a:xfrm>
            <a:off x="0" y="6308729"/>
            <a:ext cx="9139235" cy="277813"/>
          </a:xfrm>
          <a:prstGeom prst="rect">
            <a:avLst/>
          </a:prstGeom>
          <a:solidFill>
            <a:srgbClr val="EAEAEA"/>
          </a:solidFill>
          <a:ln>
            <a:noFill/>
            <a:prstDash val="solid"/>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1A2C3E"/>
              </a:solidFill>
              <a:uFillTx/>
              <a:latin typeface="Arial"/>
              <a:cs typeface="Arial"/>
            </a:endParaRPr>
          </a:p>
        </p:txBody>
      </p:sp>
      <p:sp>
        <p:nvSpPr>
          <p:cNvPr id="4" name="Rectangle 10"/>
          <p:cNvSpPr/>
          <p:nvPr/>
        </p:nvSpPr>
        <p:spPr>
          <a:xfrm>
            <a:off x="-3172" y="1089022"/>
            <a:ext cx="9147172" cy="215898"/>
          </a:xfrm>
          <a:prstGeom prst="rect">
            <a:avLst/>
          </a:prstGeom>
          <a:solidFill>
            <a:srgbClr val="B4C5D4"/>
          </a:solidFill>
          <a:ln>
            <a:noFill/>
            <a:prstDash val="solid"/>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1A2C3E"/>
              </a:solidFill>
              <a:uFillTx/>
              <a:latin typeface="Arial"/>
              <a:cs typeface="Arial"/>
            </a:endParaRPr>
          </a:p>
        </p:txBody>
      </p:sp>
      <p:sp>
        <p:nvSpPr>
          <p:cNvPr id="5" name="Rectangle 2"/>
          <p:cNvSpPr txBox="1">
            <a:spLocks noGrp="1"/>
          </p:cNvSpPr>
          <p:nvPr>
            <p:ph type="title"/>
          </p:nvPr>
        </p:nvSpPr>
        <p:spPr>
          <a:xfrm>
            <a:off x="457200" y="260347"/>
            <a:ext cx="8291514" cy="720720"/>
          </a:xfrm>
          <a:prstGeom prst="rect">
            <a:avLst/>
          </a:prstGeom>
          <a:noFill/>
          <a:ln>
            <a:noFill/>
          </a:ln>
        </p:spPr>
        <p:txBody>
          <a:bodyPr vert="horz" wrap="square" lIns="91440" tIns="45720" rIns="91440" bIns="45720" anchor="ctr" anchorCtr="0" compatLnSpc="1"/>
          <a:lstStyle/>
          <a:p>
            <a:pPr lvl="0"/>
            <a:r>
              <a:rPr lang="en-US"/>
              <a:t>Click to edit Master title style</a:t>
            </a:r>
          </a:p>
        </p:txBody>
      </p:sp>
      <p:sp>
        <p:nvSpPr>
          <p:cNvPr id="6" name="Rectangle 3"/>
          <p:cNvSpPr txBox="1">
            <a:spLocks noGrp="1"/>
          </p:cNvSpPr>
          <p:nvPr>
            <p:ph type="body" idx="1"/>
          </p:nvPr>
        </p:nvSpPr>
        <p:spPr>
          <a:xfrm>
            <a:off x="457200" y="1484308"/>
            <a:ext cx="8291514" cy="4608511"/>
          </a:xfrm>
          <a:prstGeom prst="rect">
            <a:avLst/>
          </a:prstGeom>
          <a:solidFill>
            <a:srgbClr val="FFFFFF"/>
          </a:solid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txBox="1">
            <a:spLocks noGrp="1"/>
          </p:cNvSpPr>
          <p:nvPr>
            <p:ph type="dt" sz="half" idx="2"/>
          </p:nvPr>
        </p:nvSpPr>
        <p:spPr>
          <a:xfrm>
            <a:off x="457200" y="6308729"/>
            <a:ext cx="2133596" cy="279404"/>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en-US" sz="1400" b="0" i="0" u="none" strike="noStrike" kern="1200" cap="none" spc="0" baseline="0">
                <a:solidFill>
                  <a:srgbClr val="FFFFFF"/>
                </a:solidFill>
                <a:uFillTx/>
                <a:latin typeface="Arial"/>
                <a:cs typeface="Arial"/>
              </a:defRPr>
            </a:lvl1pPr>
          </a:lstStyle>
          <a:p>
            <a:pPr lvl="0"/>
            <a:endParaRPr lang="en-US" dirty="0"/>
          </a:p>
        </p:txBody>
      </p:sp>
      <p:sp>
        <p:nvSpPr>
          <p:cNvPr id="8" name="Rectangle 5"/>
          <p:cNvSpPr txBox="1">
            <a:spLocks noGrp="1"/>
          </p:cNvSpPr>
          <p:nvPr>
            <p:ph type="ftr" sz="quarter" idx="3"/>
          </p:nvPr>
        </p:nvSpPr>
        <p:spPr>
          <a:xfrm>
            <a:off x="3124203" y="6308729"/>
            <a:ext cx="2895603" cy="279404"/>
          </a:xfrm>
          <a:prstGeom prst="rect">
            <a:avLst/>
          </a:prstGeom>
          <a:noFill/>
          <a:ln>
            <a:noFill/>
          </a:ln>
        </p:spPr>
        <p:txBody>
          <a:bodyPr vert="horz" wrap="square" lIns="91440" tIns="45720" rIns="91440" bIns="45720" anchor="t" anchorCtr="1" compatLnSpc="1"/>
          <a:lstStyle>
            <a:lvl1pPr marL="0" marR="0" lvl="0" indent="0" algn="ctr" defTabSz="914400" rtl="0" fontAlgn="auto" hangingPunct="1">
              <a:lnSpc>
                <a:spcPct val="100000"/>
              </a:lnSpc>
              <a:spcBef>
                <a:spcPts val="0"/>
              </a:spcBef>
              <a:spcAft>
                <a:spcPts val="0"/>
              </a:spcAft>
              <a:buNone/>
              <a:tabLst/>
              <a:defRPr lang="en-US" sz="1400" b="0" i="0" u="none" strike="noStrike" kern="1200" cap="none" spc="0" baseline="0">
                <a:solidFill>
                  <a:srgbClr val="FFFFFF"/>
                </a:solidFill>
                <a:uFillTx/>
                <a:latin typeface="Arial"/>
                <a:cs typeface="Arial"/>
              </a:defRPr>
            </a:lvl1pPr>
          </a:lstStyle>
          <a:p>
            <a:pPr lvl="0"/>
            <a:endParaRPr lang="en-US" dirty="0"/>
          </a:p>
        </p:txBody>
      </p:sp>
      <p:sp>
        <p:nvSpPr>
          <p:cNvPr id="9" name="Rectangle 6"/>
          <p:cNvSpPr txBox="1">
            <a:spLocks noGrp="1"/>
          </p:cNvSpPr>
          <p:nvPr>
            <p:ph type="sldNum" sz="quarter" idx="4"/>
          </p:nvPr>
        </p:nvSpPr>
        <p:spPr>
          <a:xfrm>
            <a:off x="6553203" y="6308729"/>
            <a:ext cx="2133596" cy="279404"/>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US" sz="1400" b="0" i="0" u="none" strike="noStrike" kern="1200" cap="none" spc="0" baseline="0">
                <a:solidFill>
                  <a:srgbClr val="1A2C3E"/>
                </a:solidFill>
                <a:uFillTx/>
                <a:latin typeface="Arial"/>
                <a:cs typeface="Arial"/>
              </a:defRPr>
            </a:lvl1pPr>
          </a:lstStyle>
          <a:p>
            <a:pPr lvl="0"/>
            <a:fld id="{2DBC4874-0DB2-4458-A850-C2D72117F37B}" type="slidenum">
              <a:rPr/>
              <a:pPr lvl="0"/>
              <a:t>‹#›</a:t>
            </a:fld>
            <a:endParaRPr lang="en-US" dirty="0"/>
          </a:p>
        </p:txBody>
      </p:sp>
      <p:sp>
        <p:nvSpPr>
          <p:cNvPr id="10" name="Rectangle 11"/>
          <p:cNvSpPr/>
          <p:nvPr/>
        </p:nvSpPr>
        <p:spPr>
          <a:xfrm>
            <a:off x="0" y="6605589"/>
            <a:ext cx="9139235" cy="277813"/>
          </a:xfrm>
          <a:prstGeom prst="rect">
            <a:avLst/>
          </a:prstGeom>
          <a:solidFill>
            <a:srgbClr val="B4C5D4"/>
          </a:solidFill>
          <a:ln>
            <a:noFill/>
            <a:prstDash val="solid"/>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dirty="0">
              <a:solidFill>
                <a:srgbClr val="1A2C3E"/>
              </a:solidFill>
              <a:uFillTx/>
              <a:latin typeface="Arial"/>
              <a:cs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p:wipe dir="r"/>
  </p:transition>
  <p:txStyles>
    <p:titleStyle>
      <a:lvl1pPr marL="0" marR="0" lvl="0" indent="0" algn="l" defTabSz="914400" rtl="0" fontAlgn="auto" hangingPunct="1">
        <a:lnSpc>
          <a:spcPct val="100000"/>
        </a:lnSpc>
        <a:spcBef>
          <a:spcPts val="0"/>
        </a:spcBef>
        <a:spcAft>
          <a:spcPts val="0"/>
        </a:spcAft>
        <a:buNone/>
        <a:tabLst/>
        <a:defRPr lang="en-US" sz="4400" b="0" i="0" u="none" strike="noStrike" kern="0" cap="none" spc="0" baseline="0">
          <a:solidFill>
            <a:srgbClr val="FFFFFF"/>
          </a:solidFill>
          <a:effectLst>
            <a:outerShdw dist="38096" dir="2700000">
              <a:srgbClr val="C0C0C0"/>
            </a:outerShdw>
          </a:effectLst>
          <a:uFillTx/>
          <a:latin typeface="Arial"/>
          <a:cs typeface="Arial"/>
        </a:defRPr>
      </a:lvl1pPr>
    </p:titleStyle>
    <p:bodyStyle>
      <a:lvl1pPr marL="342900" marR="0" lvl="0" indent="-342900" algn="l" defTabSz="914400" rtl="0" fontAlgn="auto" hangingPunct="1">
        <a:lnSpc>
          <a:spcPct val="100000"/>
        </a:lnSpc>
        <a:spcBef>
          <a:spcPts val="800"/>
        </a:spcBef>
        <a:spcAft>
          <a:spcPts val="0"/>
        </a:spcAft>
        <a:buSzPct val="100000"/>
        <a:buChar char="•"/>
        <a:tabLst/>
        <a:defRPr lang="en-US" sz="3200" b="0" i="0" u="none" strike="noStrike" kern="0" cap="none" spc="0" baseline="0">
          <a:solidFill>
            <a:srgbClr val="1A2C3E"/>
          </a:solidFill>
          <a:uFillTx/>
          <a:latin typeface="Arial"/>
          <a:cs typeface="Arial"/>
        </a:defRPr>
      </a:lvl1pPr>
      <a:lvl2pPr marL="742950" marR="0" lvl="1" indent="-285750" algn="l" defTabSz="914400" rtl="0" fontAlgn="auto" hangingPunct="1">
        <a:lnSpc>
          <a:spcPct val="100000"/>
        </a:lnSpc>
        <a:spcBef>
          <a:spcPts val="700"/>
        </a:spcBef>
        <a:spcAft>
          <a:spcPts val="0"/>
        </a:spcAft>
        <a:buSzPct val="100000"/>
        <a:buChar char="–"/>
        <a:tabLst/>
        <a:defRPr lang="en-US" sz="2800" b="0" i="0" u="none" strike="noStrike" kern="0" cap="none" spc="0" baseline="0">
          <a:solidFill>
            <a:srgbClr val="1A2C3E"/>
          </a:solidFill>
          <a:uFillTx/>
          <a:latin typeface="Arial"/>
          <a:cs typeface="Arial"/>
        </a:defRPr>
      </a:lvl2pPr>
      <a:lvl3pPr marL="1143000" marR="0" lvl="2" indent="-228600" algn="l" defTabSz="914400" rtl="0" fontAlgn="auto" hangingPunct="1">
        <a:lnSpc>
          <a:spcPct val="100000"/>
        </a:lnSpc>
        <a:spcBef>
          <a:spcPts val="600"/>
        </a:spcBef>
        <a:spcAft>
          <a:spcPts val="0"/>
        </a:spcAft>
        <a:buSzPct val="100000"/>
        <a:buChar char="•"/>
        <a:tabLst/>
        <a:defRPr lang="en-US" sz="2400" b="0" i="0" u="none" strike="noStrike" kern="0" cap="none" spc="0" baseline="0">
          <a:solidFill>
            <a:srgbClr val="1A2C3E"/>
          </a:solidFill>
          <a:uFillTx/>
          <a:latin typeface="Arial"/>
          <a:cs typeface="Arial"/>
        </a:defRPr>
      </a:lvl3pPr>
      <a:lvl4pPr marL="1600200" marR="0" lvl="3" indent="-228600" algn="l" defTabSz="914400" rtl="0" fontAlgn="auto" hangingPunct="1">
        <a:lnSpc>
          <a:spcPct val="100000"/>
        </a:lnSpc>
        <a:spcBef>
          <a:spcPts val="500"/>
        </a:spcBef>
        <a:spcAft>
          <a:spcPts val="0"/>
        </a:spcAft>
        <a:buSzPct val="100000"/>
        <a:buChar char="–"/>
        <a:tabLst/>
        <a:defRPr lang="en-US" sz="2000" b="0" i="0" u="none" strike="noStrike" kern="0" cap="none" spc="0" baseline="0">
          <a:solidFill>
            <a:srgbClr val="1A2C3E"/>
          </a:solidFill>
          <a:uFillTx/>
          <a:latin typeface="Arial"/>
          <a:cs typeface="Arial"/>
        </a:defRPr>
      </a:lvl4pPr>
      <a:lvl5pPr marL="2057400" marR="0" lvl="4" indent="-228600" algn="l" defTabSz="914400" rtl="0" fontAlgn="auto" hangingPunct="1">
        <a:lnSpc>
          <a:spcPct val="100000"/>
        </a:lnSpc>
        <a:spcBef>
          <a:spcPts val="500"/>
        </a:spcBef>
        <a:spcAft>
          <a:spcPts val="0"/>
        </a:spcAft>
        <a:buSzPct val="100000"/>
        <a:buChar char="»"/>
        <a:tabLst/>
        <a:defRPr lang="en-US" sz="2000" b="0" i="0" u="none" strike="noStrike" kern="0" cap="none" spc="0" baseline="0">
          <a:solidFill>
            <a:srgbClr val="1A2C3E"/>
          </a:solidFill>
          <a:uFillTx/>
          <a:latin typeface="Arial"/>
          <a:cs typeface="Arial"/>
        </a:defRPr>
      </a:lvl5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US"/>
              <a:t>Click to edit Master title style</a:t>
            </a:r>
          </a:p>
        </p:txBody>
      </p:sp>
      <p:sp>
        <p:nvSpPr>
          <p:cNvPr id="3" name="Rectangle 3"/>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txBox="1">
            <a:spLocks noGrp="1"/>
          </p:cNvSpPr>
          <p:nvPr>
            <p:ph type="dt" sz="half" idx="2"/>
          </p:nvPr>
        </p:nvSpPr>
        <p:spPr>
          <a:xfrm>
            <a:off x="457200" y="6245223"/>
            <a:ext cx="2133596" cy="476246"/>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cs typeface="Arial"/>
              </a:defRPr>
            </a:lvl1pPr>
          </a:lstStyle>
          <a:p>
            <a:pPr lvl="0"/>
            <a:endParaRPr lang="en-US" dirty="0"/>
          </a:p>
        </p:txBody>
      </p:sp>
      <p:sp>
        <p:nvSpPr>
          <p:cNvPr id="5" name="Rectangle 5"/>
          <p:cNvSpPr txBox="1">
            <a:spLocks noGrp="1"/>
          </p:cNvSpPr>
          <p:nvPr>
            <p:ph type="ftr" sz="quarter" idx="3"/>
          </p:nvPr>
        </p:nvSpPr>
        <p:spPr>
          <a:xfrm>
            <a:off x="3124203" y="6245223"/>
            <a:ext cx="2895603" cy="476246"/>
          </a:xfrm>
          <a:prstGeom prst="rect">
            <a:avLst/>
          </a:prstGeom>
          <a:noFill/>
          <a:ln>
            <a:noFill/>
          </a:ln>
        </p:spPr>
        <p:txBody>
          <a:bodyPr vert="horz" wrap="square" lIns="91440" tIns="45720" rIns="91440" bIns="45720" anchor="t" anchorCtr="1" compatLnSpc="1"/>
          <a:lstStyle>
            <a:lvl1pPr marL="0" marR="0" lvl="0" indent="0" algn="ctr"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cs typeface="Arial"/>
              </a:defRPr>
            </a:lvl1pPr>
          </a:lstStyle>
          <a:p>
            <a:pPr lvl="0"/>
            <a:endParaRPr lang="en-US" dirty="0"/>
          </a:p>
        </p:txBody>
      </p:sp>
      <p:sp>
        <p:nvSpPr>
          <p:cNvPr id="6" name="Rectangle 6"/>
          <p:cNvSpPr txBox="1">
            <a:spLocks noGrp="1"/>
          </p:cNvSpPr>
          <p:nvPr>
            <p:ph type="sldNum" sz="quarter" idx="4"/>
          </p:nvPr>
        </p:nvSpPr>
        <p:spPr>
          <a:xfrm>
            <a:off x="6553203" y="6245223"/>
            <a:ext cx="2133596" cy="476246"/>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cs typeface="Arial"/>
              </a:defRPr>
            </a:lvl1pPr>
          </a:lstStyle>
          <a:p>
            <a:pPr lvl="0"/>
            <a:fld id="{432B6D92-6F37-4EA5-A26C-9F5626924A28}" type="slidenum">
              <a:rPr/>
              <a:pPr lvl="0"/>
              <a:t>‹#›</a:t>
            </a:fld>
            <a:endParaRPr lang="en-US" dirty="0"/>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xStyles>
    <p:titleStyle>
      <a:lvl1pPr marL="0" marR="0" lvl="0" indent="0" algn="ctr" defTabSz="914400" rtl="0" fontAlgn="auto" hangingPunct="1">
        <a:lnSpc>
          <a:spcPct val="100000"/>
        </a:lnSpc>
        <a:spcBef>
          <a:spcPts val="0"/>
        </a:spcBef>
        <a:spcAft>
          <a:spcPts val="0"/>
        </a:spcAft>
        <a:buNone/>
        <a:tabLst/>
        <a:defRPr lang="en-US" sz="4400" b="0" i="0" u="none" strike="noStrike" kern="0" cap="none" spc="0" baseline="0">
          <a:solidFill>
            <a:srgbClr val="000000"/>
          </a:solidFill>
          <a:uFillTx/>
          <a:latin typeface="Arial"/>
        </a:defRPr>
      </a:lvl1pPr>
    </p:titleStyle>
    <p:bodyStyle>
      <a:lvl1pPr marL="342900" marR="0" lvl="0" indent="-342900" algn="l" defTabSz="914400" rtl="0" fontAlgn="auto" hangingPunct="1">
        <a:lnSpc>
          <a:spcPct val="100000"/>
        </a:lnSpc>
        <a:spcBef>
          <a:spcPts val="800"/>
        </a:spcBef>
        <a:spcAft>
          <a:spcPts val="0"/>
        </a:spcAft>
        <a:buSzPct val="100000"/>
        <a:buChar char="•"/>
        <a:tabLst/>
        <a:defRPr lang="en-US" sz="3200" b="0" i="0" u="none" strike="noStrike" kern="0" cap="none" spc="0" baseline="0">
          <a:solidFill>
            <a:srgbClr val="000000"/>
          </a:solidFill>
          <a:uFillTx/>
          <a:latin typeface="Arial"/>
        </a:defRPr>
      </a:lvl1pPr>
      <a:lvl2pPr marL="742950" marR="0" lvl="1" indent="-285750" algn="l" defTabSz="914400" rtl="0" fontAlgn="auto" hangingPunct="1">
        <a:lnSpc>
          <a:spcPct val="100000"/>
        </a:lnSpc>
        <a:spcBef>
          <a:spcPts val="700"/>
        </a:spcBef>
        <a:spcAft>
          <a:spcPts val="0"/>
        </a:spcAft>
        <a:buSzPct val="100000"/>
        <a:buChar char="–"/>
        <a:tabLst/>
        <a:defRPr lang="en-US" sz="2800" b="0" i="0" u="none" strike="noStrike" kern="0" cap="none" spc="0" baseline="0">
          <a:solidFill>
            <a:srgbClr val="000000"/>
          </a:solidFill>
          <a:uFillTx/>
          <a:latin typeface="Arial"/>
        </a:defRPr>
      </a:lvl2pPr>
      <a:lvl3pPr marL="1143000" marR="0" lvl="2" indent="-228600" algn="l" defTabSz="914400" rtl="0" fontAlgn="auto" hangingPunct="1">
        <a:lnSpc>
          <a:spcPct val="100000"/>
        </a:lnSpc>
        <a:spcBef>
          <a:spcPts val="600"/>
        </a:spcBef>
        <a:spcAft>
          <a:spcPts val="0"/>
        </a:spcAft>
        <a:buSzPct val="100000"/>
        <a:buChar char="•"/>
        <a:tabLst/>
        <a:defRPr lang="en-US" sz="2400" b="0" i="0" u="none" strike="noStrike" kern="0" cap="none" spc="0" baseline="0">
          <a:solidFill>
            <a:srgbClr val="000000"/>
          </a:solidFill>
          <a:uFillTx/>
          <a:latin typeface="Arial"/>
        </a:defRPr>
      </a:lvl3pPr>
      <a:lvl4pPr marL="1600200" marR="0" lvl="3" indent="-228600" algn="l" defTabSz="914400" rtl="0" fontAlgn="auto" hangingPunct="1">
        <a:lnSpc>
          <a:spcPct val="100000"/>
        </a:lnSpc>
        <a:spcBef>
          <a:spcPts val="500"/>
        </a:spcBef>
        <a:spcAft>
          <a:spcPts val="0"/>
        </a:spcAft>
        <a:buSzPct val="100000"/>
        <a:buChar char="–"/>
        <a:tabLst/>
        <a:defRPr lang="en-US" sz="2000" b="0" i="0" u="none" strike="noStrike" kern="0" cap="none" spc="0" baseline="0">
          <a:solidFill>
            <a:srgbClr val="000000"/>
          </a:solidFill>
          <a:uFillTx/>
          <a:latin typeface="Arial"/>
        </a:defRPr>
      </a:lvl4pPr>
      <a:lvl5pPr marL="2057400" marR="0" lvl="4" indent="-228600" algn="l" defTabSz="914400" rtl="0" fontAlgn="auto" hangingPunct="1">
        <a:lnSpc>
          <a:spcPct val="100000"/>
        </a:lnSpc>
        <a:spcBef>
          <a:spcPts val="500"/>
        </a:spcBef>
        <a:spcAft>
          <a:spcPts val="0"/>
        </a:spcAft>
        <a:buSzPct val="100000"/>
        <a:buChar char="»"/>
        <a:tabLst/>
        <a:defRPr lang="en-US" sz="2000" b="0" i="0" u="none" strike="noStrike" kern="0" cap="none" spc="0" baseline="0">
          <a:solidFill>
            <a:srgbClr val="000000"/>
          </a:solidFill>
          <a:uFillTx/>
          <a:latin typeface="Arial"/>
        </a:defRPr>
      </a:lvl5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7"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oleObject" Target="../embeddings/oleObject19.bin"/><Relationship Id="rId7"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oleObject" Target="../embeddings/oleObject25.bin"/><Relationship Id="rId7"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 Id="rId9" Type="http://schemas.openxmlformats.org/officeDocument/2006/relationships/oleObject" Target="../embeddings/oleObject31.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7.xml"/><Relationship Id="rId4" Type="http://schemas.openxmlformats.org/officeDocument/2006/relationships/image" Target="../media/image4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2.xml"/><Relationship Id="rId1" Type="http://schemas.openxmlformats.org/officeDocument/2006/relationships/vmlDrawing" Target="../drawings/vmlDrawing11.vml"/><Relationship Id="rId4" Type="http://schemas.openxmlformats.org/officeDocument/2006/relationships/oleObject" Target="../embeddings/oleObject35.bin"/></Relationships>
</file>

<file path=ppt/slides/_rels/slide68.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oleObject" Target="../embeddings/oleObject46.bin"/><Relationship Id="rId18" Type="http://schemas.openxmlformats.org/officeDocument/2006/relationships/oleObject" Target="../embeddings/oleObject51.bin"/><Relationship Id="rId3" Type="http://schemas.openxmlformats.org/officeDocument/2006/relationships/oleObject" Target="../embeddings/oleObject36.bin"/><Relationship Id="rId7" Type="http://schemas.openxmlformats.org/officeDocument/2006/relationships/oleObject" Target="../embeddings/oleObject40.bin"/><Relationship Id="rId12" Type="http://schemas.openxmlformats.org/officeDocument/2006/relationships/oleObject" Target="../embeddings/oleObject45.bin"/><Relationship Id="rId17" Type="http://schemas.openxmlformats.org/officeDocument/2006/relationships/oleObject" Target="../embeddings/oleObject50.bin"/><Relationship Id="rId2" Type="http://schemas.openxmlformats.org/officeDocument/2006/relationships/slideLayout" Target="../slideLayouts/slideLayout12.xml"/><Relationship Id="rId16" Type="http://schemas.openxmlformats.org/officeDocument/2006/relationships/oleObject" Target="../embeddings/oleObject49.bin"/><Relationship Id="rId20" Type="http://schemas.openxmlformats.org/officeDocument/2006/relationships/oleObject" Target="../embeddings/oleObject53.bin"/><Relationship Id="rId1" Type="http://schemas.openxmlformats.org/officeDocument/2006/relationships/vmlDrawing" Target="../drawings/vmlDrawing12.vml"/><Relationship Id="rId6" Type="http://schemas.openxmlformats.org/officeDocument/2006/relationships/oleObject" Target="../embeddings/oleObject39.bin"/><Relationship Id="rId11" Type="http://schemas.openxmlformats.org/officeDocument/2006/relationships/oleObject" Target="../embeddings/oleObject44.bin"/><Relationship Id="rId5" Type="http://schemas.openxmlformats.org/officeDocument/2006/relationships/oleObject" Target="../embeddings/oleObject38.bin"/><Relationship Id="rId15" Type="http://schemas.openxmlformats.org/officeDocument/2006/relationships/oleObject" Target="../embeddings/oleObject48.bin"/><Relationship Id="rId10" Type="http://schemas.openxmlformats.org/officeDocument/2006/relationships/oleObject" Target="../embeddings/oleObject43.bin"/><Relationship Id="rId19" Type="http://schemas.openxmlformats.org/officeDocument/2006/relationships/oleObject" Target="../embeddings/oleObject52.bin"/><Relationship Id="rId4" Type="http://schemas.openxmlformats.org/officeDocument/2006/relationships/oleObject" Target="../embeddings/oleObject37.bin"/><Relationship Id="rId9" Type="http://schemas.openxmlformats.org/officeDocument/2006/relationships/oleObject" Target="../embeddings/oleObject42.bin"/><Relationship Id="rId14" Type="http://schemas.openxmlformats.org/officeDocument/2006/relationships/oleObject" Target="../embeddings/oleObject47.bin"/></Relationships>
</file>

<file path=ppt/slides/_rels/slide69.xml.rels><?xml version="1.0" encoding="UTF-8" standalone="yes"?>
<Relationships xmlns="http://schemas.openxmlformats.org/package/2006/relationships"><Relationship Id="rId8" Type="http://schemas.openxmlformats.org/officeDocument/2006/relationships/oleObject" Target="../embeddings/oleObject59.bin"/><Relationship Id="rId3" Type="http://schemas.openxmlformats.org/officeDocument/2006/relationships/oleObject" Target="../embeddings/oleObject54.bin"/><Relationship Id="rId7" Type="http://schemas.openxmlformats.org/officeDocument/2006/relationships/oleObject" Target="../embeddings/oleObject58.bin"/><Relationship Id="rId2" Type="http://schemas.openxmlformats.org/officeDocument/2006/relationships/slideLayout" Target="../slideLayouts/slideLayout12.xml"/><Relationship Id="rId1" Type="http://schemas.openxmlformats.org/officeDocument/2006/relationships/vmlDrawing" Target="../drawings/vmlDrawing13.vml"/><Relationship Id="rId6" Type="http://schemas.openxmlformats.org/officeDocument/2006/relationships/oleObject" Target="../embeddings/oleObject57.bin"/><Relationship Id="rId5" Type="http://schemas.openxmlformats.org/officeDocument/2006/relationships/oleObject" Target="../embeddings/oleObject56.bin"/><Relationship Id="rId4" Type="http://schemas.openxmlformats.org/officeDocument/2006/relationships/oleObject" Target="../embeddings/oleObject55.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8" Type="http://schemas.openxmlformats.org/officeDocument/2006/relationships/oleObject" Target="../embeddings/oleObject65.bin"/><Relationship Id="rId3" Type="http://schemas.openxmlformats.org/officeDocument/2006/relationships/oleObject" Target="../embeddings/oleObject60.bin"/><Relationship Id="rId7" Type="http://schemas.openxmlformats.org/officeDocument/2006/relationships/oleObject" Target="../embeddings/oleObject64.bin"/><Relationship Id="rId2" Type="http://schemas.openxmlformats.org/officeDocument/2006/relationships/slideLayout" Target="../slideLayouts/slideLayout12.xml"/><Relationship Id="rId1" Type="http://schemas.openxmlformats.org/officeDocument/2006/relationships/vmlDrawing" Target="../drawings/vmlDrawing14.vml"/><Relationship Id="rId6" Type="http://schemas.openxmlformats.org/officeDocument/2006/relationships/oleObject" Target="../embeddings/oleObject63.bin"/><Relationship Id="rId5" Type="http://schemas.openxmlformats.org/officeDocument/2006/relationships/oleObject" Target="../embeddings/oleObject62.bin"/><Relationship Id="rId10" Type="http://schemas.openxmlformats.org/officeDocument/2006/relationships/oleObject" Target="../embeddings/oleObject67.bin"/><Relationship Id="rId4" Type="http://schemas.openxmlformats.org/officeDocument/2006/relationships/oleObject" Target="../embeddings/oleObject61.bin"/><Relationship Id="rId9" Type="http://schemas.openxmlformats.org/officeDocument/2006/relationships/oleObject" Target="../embeddings/oleObject66.bin"/></Relationships>
</file>

<file path=ppt/slides/_rels/slide71.xml.rels><?xml version="1.0" encoding="UTF-8" standalone="yes"?>
<Relationships xmlns="http://schemas.openxmlformats.org/package/2006/relationships"><Relationship Id="rId8" Type="http://schemas.openxmlformats.org/officeDocument/2006/relationships/oleObject" Target="../embeddings/oleObject73.bin"/><Relationship Id="rId3" Type="http://schemas.openxmlformats.org/officeDocument/2006/relationships/oleObject" Target="../embeddings/oleObject68.bin"/><Relationship Id="rId7" Type="http://schemas.openxmlformats.org/officeDocument/2006/relationships/oleObject" Target="../embeddings/oleObject72.bin"/><Relationship Id="rId2" Type="http://schemas.openxmlformats.org/officeDocument/2006/relationships/slideLayout" Target="../slideLayouts/slideLayout12.xml"/><Relationship Id="rId1" Type="http://schemas.openxmlformats.org/officeDocument/2006/relationships/vmlDrawing" Target="../drawings/vmlDrawing15.vml"/><Relationship Id="rId6" Type="http://schemas.openxmlformats.org/officeDocument/2006/relationships/oleObject" Target="../embeddings/oleObject71.bin"/><Relationship Id="rId5" Type="http://schemas.openxmlformats.org/officeDocument/2006/relationships/oleObject" Target="../embeddings/oleObject70.bin"/><Relationship Id="rId4" Type="http://schemas.openxmlformats.org/officeDocument/2006/relationships/oleObject" Target="../embeddings/oleObject69.bin"/><Relationship Id="rId9" Type="http://schemas.openxmlformats.org/officeDocument/2006/relationships/oleObject" Target="../embeddings/oleObject74.bin"/></Relationships>
</file>

<file path=ppt/slides/_rels/slide72.xml.rels><?xml version="1.0" encoding="UTF-8" standalone="yes"?>
<Relationships xmlns="http://schemas.openxmlformats.org/package/2006/relationships"><Relationship Id="rId8" Type="http://schemas.openxmlformats.org/officeDocument/2006/relationships/oleObject" Target="../embeddings/oleObject80.bin"/><Relationship Id="rId3" Type="http://schemas.openxmlformats.org/officeDocument/2006/relationships/oleObject" Target="../embeddings/oleObject75.bin"/><Relationship Id="rId7" Type="http://schemas.openxmlformats.org/officeDocument/2006/relationships/oleObject" Target="../embeddings/oleObject79.bin"/><Relationship Id="rId2" Type="http://schemas.openxmlformats.org/officeDocument/2006/relationships/slideLayout" Target="../slideLayouts/slideLayout12.xml"/><Relationship Id="rId1" Type="http://schemas.openxmlformats.org/officeDocument/2006/relationships/vmlDrawing" Target="../drawings/vmlDrawing16.vml"/><Relationship Id="rId6" Type="http://schemas.openxmlformats.org/officeDocument/2006/relationships/oleObject" Target="../embeddings/oleObject78.bin"/><Relationship Id="rId11" Type="http://schemas.openxmlformats.org/officeDocument/2006/relationships/oleObject" Target="../embeddings/oleObject83.bin"/><Relationship Id="rId5" Type="http://schemas.openxmlformats.org/officeDocument/2006/relationships/oleObject" Target="../embeddings/oleObject77.bin"/><Relationship Id="rId10" Type="http://schemas.openxmlformats.org/officeDocument/2006/relationships/oleObject" Target="../embeddings/oleObject82.bin"/><Relationship Id="rId4" Type="http://schemas.openxmlformats.org/officeDocument/2006/relationships/oleObject" Target="../embeddings/oleObject76.bin"/><Relationship Id="rId9" Type="http://schemas.openxmlformats.org/officeDocument/2006/relationships/oleObject" Target="../embeddings/oleObject81.bin"/></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84.bin"/><Relationship Id="rId2" Type="http://schemas.openxmlformats.org/officeDocument/2006/relationships/slideLayout" Target="../slideLayouts/slideLayout12.xml"/><Relationship Id="rId1" Type="http://schemas.openxmlformats.org/officeDocument/2006/relationships/vmlDrawing" Target="../drawings/vmlDrawing17.vml"/><Relationship Id="rId5" Type="http://schemas.openxmlformats.org/officeDocument/2006/relationships/oleObject" Target="../embeddings/oleObject86.bin"/><Relationship Id="rId4" Type="http://schemas.openxmlformats.org/officeDocument/2006/relationships/oleObject" Target="../embeddings/oleObject85.bin"/></Relationships>
</file>

<file path=ppt/slides/_rels/slide74.xml.rels><?xml version="1.0" encoding="UTF-8" standalone="yes"?>
<Relationships xmlns="http://schemas.openxmlformats.org/package/2006/relationships"><Relationship Id="rId8" Type="http://schemas.openxmlformats.org/officeDocument/2006/relationships/oleObject" Target="../embeddings/oleObject92.bin"/><Relationship Id="rId3" Type="http://schemas.openxmlformats.org/officeDocument/2006/relationships/oleObject" Target="../embeddings/oleObject87.bin"/><Relationship Id="rId7" Type="http://schemas.openxmlformats.org/officeDocument/2006/relationships/oleObject" Target="../embeddings/oleObject91.bin"/><Relationship Id="rId2" Type="http://schemas.openxmlformats.org/officeDocument/2006/relationships/slideLayout" Target="../slideLayouts/slideLayout12.xml"/><Relationship Id="rId1" Type="http://schemas.openxmlformats.org/officeDocument/2006/relationships/vmlDrawing" Target="../drawings/vmlDrawing18.vml"/><Relationship Id="rId6" Type="http://schemas.openxmlformats.org/officeDocument/2006/relationships/oleObject" Target="../embeddings/oleObject90.bin"/><Relationship Id="rId5" Type="http://schemas.openxmlformats.org/officeDocument/2006/relationships/oleObject" Target="../embeddings/oleObject89.bin"/><Relationship Id="rId4" Type="http://schemas.openxmlformats.org/officeDocument/2006/relationships/oleObject" Target="../embeddings/oleObject88.bin"/></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93.bin"/><Relationship Id="rId2" Type="http://schemas.openxmlformats.org/officeDocument/2006/relationships/slideLayout" Target="../slideLayouts/slideLayout12.xml"/><Relationship Id="rId1" Type="http://schemas.openxmlformats.org/officeDocument/2006/relationships/vmlDrawing" Target="../drawings/vmlDrawing19.vml"/><Relationship Id="rId4" Type="http://schemas.openxmlformats.org/officeDocument/2006/relationships/oleObject" Target="../embeddings/oleObject94.bin"/></Relationships>
</file>

<file path=ppt/slides/_rels/slide76.xml.rels><?xml version="1.0" encoding="UTF-8" standalone="yes"?>
<Relationships xmlns="http://schemas.openxmlformats.org/package/2006/relationships"><Relationship Id="rId8" Type="http://schemas.openxmlformats.org/officeDocument/2006/relationships/oleObject" Target="../embeddings/oleObject100.bin"/><Relationship Id="rId3" Type="http://schemas.openxmlformats.org/officeDocument/2006/relationships/oleObject" Target="../embeddings/oleObject95.bin"/><Relationship Id="rId7" Type="http://schemas.openxmlformats.org/officeDocument/2006/relationships/oleObject" Target="../embeddings/oleObject99.bin"/><Relationship Id="rId2" Type="http://schemas.openxmlformats.org/officeDocument/2006/relationships/slideLayout" Target="../slideLayouts/slideLayout12.xml"/><Relationship Id="rId1" Type="http://schemas.openxmlformats.org/officeDocument/2006/relationships/vmlDrawing" Target="../drawings/vmlDrawing20.vml"/><Relationship Id="rId6" Type="http://schemas.openxmlformats.org/officeDocument/2006/relationships/oleObject" Target="../embeddings/oleObject98.bin"/><Relationship Id="rId5" Type="http://schemas.openxmlformats.org/officeDocument/2006/relationships/oleObject" Target="../embeddings/oleObject97.bin"/><Relationship Id="rId4" Type="http://schemas.openxmlformats.org/officeDocument/2006/relationships/oleObject" Target="../embeddings/oleObject96.bin"/></Relationships>
</file>

<file path=ppt/slides/_rels/slide77.xml.rels><?xml version="1.0" encoding="UTF-8" standalone="yes"?>
<Relationships xmlns="http://schemas.openxmlformats.org/package/2006/relationships"><Relationship Id="rId3" Type="http://schemas.openxmlformats.org/officeDocument/2006/relationships/oleObject" Target="../embeddings/oleObject101.bin"/><Relationship Id="rId2" Type="http://schemas.openxmlformats.org/officeDocument/2006/relationships/slideLayout" Target="../slideLayouts/slideLayout12.xml"/><Relationship Id="rId1" Type="http://schemas.openxmlformats.org/officeDocument/2006/relationships/vmlDrawing" Target="../drawings/vmlDrawing21.vml"/><Relationship Id="rId4" Type="http://schemas.openxmlformats.org/officeDocument/2006/relationships/oleObject" Target="../embeddings/oleObject102.bin"/></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103.bin"/><Relationship Id="rId2" Type="http://schemas.openxmlformats.org/officeDocument/2006/relationships/slideLayout" Target="../slideLayouts/slideLayout12.xml"/><Relationship Id="rId1" Type="http://schemas.openxmlformats.org/officeDocument/2006/relationships/vmlDrawing" Target="../drawings/vmlDrawing22.vml"/><Relationship Id="rId5" Type="http://schemas.openxmlformats.org/officeDocument/2006/relationships/oleObject" Target="../embeddings/oleObject105.bin"/><Relationship Id="rId4" Type="http://schemas.openxmlformats.org/officeDocument/2006/relationships/oleObject" Target="../embeddings/oleObject104.bin"/></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106.bin"/><Relationship Id="rId7" Type="http://schemas.openxmlformats.org/officeDocument/2006/relationships/oleObject" Target="../embeddings/oleObject110.bin"/><Relationship Id="rId2" Type="http://schemas.openxmlformats.org/officeDocument/2006/relationships/slideLayout" Target="../slideLayouts/slideLayout12.xml"/><Relationship Id="rId1" Type="http://schemas.openxmlformats.org/officeDocument/2006/relationships/vmlDrawing" Target="../drawings/vmlDrawing23.vml"/><Relationship Id="rId6" Type="http://schemas.openxmlformats.org/officeDocument/2006/relationships/oleObject" Target="../embeddings/oleObject109.bin"/><Relationship Id="rId5" Type="http://schemas.openxmlformats.org/officeDocument/2006/relationships/oleObject" Target="../embeddings/oleObject108.bin"/><Relationship Id="rId4" Type="http://schemas.openxmlformats.org/officeDocument/2006/relationships/oleObject" Target="../embeddings/oleObject107.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8" Type="http://schemas.openxmlformats.org/officeDocument/2006/relationships/oleObject" Target="../embeddings/oleObject116.bin"/><Relationship Id="rId3" Type="http://schemas.openxmlformats.org/officeDocument/2006/relationships/oleObject" Target="../embeddings/oleObject111.bin"/><Relationship Id="rId7" Type="http://schemas.openxmlformats.org/officeDocument/2006/relationships/oleObject" Target="../embeddings/oleObject115.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114.bin"/><Relationship Id="rId5" Type="http://schemas.openxmlformats.org/officeDocument/2006/relationships/oleObject" Target="../embeddings/oleObject113.bin"/><Relationship Id="rId4" Type="http://schemas.openxmlformats.org/officeDocument/2006/relationships/oleObject" Target="../embeddings/oleObject112.bin"/><Relationship Id="rId9" Type="http://schemas.openxmlformats.org/officeDocument/2006/relationships/oleObject" Target="../embeddings/oleObject117.bin"/></Relationships>
</file>

<file path=ppt/slides/_rels/slide84.xml.rels><?xml version="1.0" encoding="UTF-8" standalone="yes"?>
<Relationships xmlns="http://schemas.openxmlformats.org/package/2006/relationships"><Relationship Id="rId8" Type="http://schemas.openxmlformats.org/officeDocument/2006/relationships/oleObject" Target="../embeddings/oleObject123.bin"/><Relationship Id="rId3" Type="http://schemas.openxmlformats.org/officeDocument/2006/relationships/oleObject" Target="../embeddings/oleObject118.bin"/><Relationship Id="rId7" Type="http://schemas.openxmlformats.org/officeDocument/2006/relationships/oleObject" Target="../embeddings/oleObject122.bin"/><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121.bin"/><Relationship Id="rId5" Type="http://schemas.openxmlformats.org/officeDocument/2006/relationships/oleObject" Target="../embeddings/oleObject120.bin"/><Relationship Id="rId4" Type="http://schemas.openxmlformats.org/officeDocument/2006/relationships/oleObject" Target="../embeddings/oleObject119.bin"/><Relationship Id="rId9" Type="http://schemas.openxmlformats.org/officeDocument/2006/relationships/oleObject" Target="../embeddings/oleObject124.bin"/></Relationships>
</file>

<file path=ppt/slides/_rels/slide8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Rectangle 2"/>
          <p:cNvSpPr txBox="1">
            <a:spLocks noGrp="1"/>
          </p:cNvSpPr>
          <p:nvPr>
            <p:ph type="ctrTitle"/>
          </p:nvPr>
        </p:nvSpPr>
        <p:spPr>
          <a:xfrm>
            <a:off x="0" y="1447796"/>
            <a:ext cx="9144000" cy="1739902"/>
          </a:xfrm>
          <a:gradFill>
            <a:gsLst>
              <a:gs pos="0">
                <a:srgbClr val="FFFFFF"/>
              </a:gs>
              <a:gs pos="100000">
                <a:srgbClr val="E7ECF1"/>
              </a:gs>
            </a:gsLst>
            <a:lin ang="2700000"/>
          </a:gradFill>
        </p:spPr>
        <p:txBody>
          <a:bodyPr/>
          <a:lstStyle/>
          <a:p>
            <a:pPr lvl="0"/>
            <a:r>
              <a:rPr lang="en-GB" sz="3200" b="1" dirty="0">
                <a:latin typeface="Calibri" pitchFamily="34"/>
              </a:rPr>
              <a:t> </a:t>
            </a:r>
            <a:endParaRPr lang="en-US" sz="3200" b="1" dirty="0">
              <a:latin typeface="Calibri" pitchFamily="34"/>
            </a:endParaRPr>
          </a:p>
        </p:txBody>
      </p:sp>
      <p:sp>
        <p:nvSpPr>
          <p:cNvPr id="4" name="Text Box 9"/>
          <p:cNvSpPr txBox="1"/>
          <p:nvPr/>
        </p:nvSpPr>
        <p:spPr>
          <a:xfrm>
            <a:off x="0" y="1447801"/>
            <a:ext cx="9144000" cy="5170646"/>
          </a:xfrm>
          <a:prstGeom prst="rect">
            <a:avLst/>
          </a:prstGeom>
          <a:gradFill>
            <a:gsLst>
              <a:gs pos="0">
                <a:srgbClr val="FFFFFF"/>
              </a:gs>
              <a:gs pos="100000">
                <a:srgbClr val="CFD9E3"/>
              </a:gs>
            </a:gsLst>
            <a:lin ang="18900000"/>
          </a:gradFill>
          <a:ln>
            <a:noFill/>
          </a:ln>
        </p:spPr>
        <p:txBody>
          <a:bodyPr vert="horz" wrap="square" lIns="91440" tIns="45720" rIns="91440" bIns="45720" anchor="t" anchorCtr="0"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dirty="0" smtClean="0">
                <a:solidFill>
                  <a:schemeClr val="tx2">
                    <a:lumMod val="75000"/>
                  </a:schemeClr>
                </a:solidFill>
                <a:effectLst>
                  <a:outerShdw dist="38096" dir="2700000">
                    <a:srgbClr val="FFFFFF"/>
                  </a:outerShdw>
                </a:effectLst>
                <a:uFillTx/>
                <a:latin typeface="Calibri" pitchFamily="34"/>
                <a:cs typeface="Arial"/>
              </a:rPr>
              <a:t>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800" b="1" i="0" u="none" strike="noStrike" kern="1200" cap="none" spc="0" baseline="0" dirty="0" smtClean="0">
              <a:solidFill>
                <a:schemeClr val="tx2">
                  <a:lumMod val="75000"/>
                </a:schemeClr>
              </a:solidFill>
              <a:effectLst>
                <a:outerShdw dist="38096" dir="2700000">
                  <a:srgbClr val="FFFFFF"/>
                </a:outerShdw>
              </a:effectLst>
              <a:uFillTx/>
              <a:latin typeface="Calibri" pitchFamily="34"/>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dirty="0" err="1" smtClean="0">
                <a:solidFill>
                  <a:schemeClr val="tx2">
                    <a:lumMod val="75000"/>
                  </a:schemeClr>
                </a:solidFill>
                <a:effectLst>
                  <a:outerShdw dist="38096" dir="2700000">
                    <a:srgbClr val="FFFFFF"/>
                  </a:outerShdw>
                </a:effectLst>
                <a:uFillTx/>
                <a:latin typeface="Calibri" pitchFamily="34"/>
                <a:cs typeface="Arial"/>
              </a:rPr>
              <a:t>Reforma</a:t>
            </a:r>
            <a:r>
              <a:rPr lang="en-US" sz="2800" b="1" i="0" u="none" strike="noStrike" kern="1200" cap="none" spc="0" baseline="0" dirty="0" smtClean="0">
                <a:solidFill>
                  <a:schemeClr val="tx2">
                    <a:lumMod val="75000"/>
                  </a:schemeClr>
                </a:solidFill>
                <a:effectLst>
                  <a:outerShdw dist="38096" dir="2700000">
                    <a:srgbClr val="FFFFFF"/>
                  </a:outerShdw>
                </a:effectLst>
                <a:uFillTx/>
                <a:latin typeface="Calibri" pitchFamily="34"/>
                <a:cs typeface="Arial"/>
              </a:rPr>
              <a:t> Fiscal </a:t>
            </a:r>
            <a:r>
              <a:rPr lang="en-US" sz="2800" b="1" i="0" u="none" strike="noStrike" kern="1200" cap="none" spc="0" baseline="0" dirty="0" err="1" smtClean="0">
                <a:solidFill>
                  <a:schemeClr val="tx2">
                    <a:lumMod val="75000"/>
                  </a:schemeClr>
                </a:solidFill>
                <a:effectLst>
                  <a:outerShdw dist="38096" dir="2700000">
                    <a:srgbClr val="FFFFFF"/>
                  </a:outerShdw>
                </a:effectLst>
                <a:uFillTx/>
                <a:latin typeface="Calibri" pitchFamily="34"/>
                <a:cs typeface="Arial"/>
              </a:rPr>
              <a:t>para</a:t>
            </a:r>
            <a:r>
              <a:rPr lang="en-US" sz="2800" b="1" i="0" u="none" strike="noStrike" kern="1200" cap="none" spc="0" baseline="0" dirty="0" smtClean="0">
                <a:solidFill>
                  <a:schemeClr val="tx2">
                    <a:lumMod val="75000"/>
                  </a:schemeClr>
                </a:solidFill>
                <a:effectLst>
                  <a:outerShdw dist="38096" dir="2700000">
                    <a:srgbClr val="FFFFFF"/>
                  </a:outerShdw>
                </a:effectLst>
                <a:uFillTx/>
                <a:latin typeface="Calibri" pitchFamily="34"/>
                <a:cs typeface="Arial"/>
              </a:rPr>
              <a:t> el </a:t>
            </a:r>
            <a:r>
              <a:rPr lang="en-US" sz="2800" b="1" i="0" u="none" strike="noStrike" kern="1200" cap="none" spc="0" baseline="0" dirty="0" err="1" smtClean="0">
                <a:solidFill>
                  <a:schemeClr val="tx2">
                    <a:lumMod val="75000"/>
                  </a:schemeClr>
                </a:solidFill>
                <a:effectLst>
                  <a:outerShdw dist="38096" dir="2700000">
                    <a:srgbClr val="FFFFFF"/>
                  </a:outerShdw>
                </a:effectLst>
                <a:uFillTx/>
                <a:latin typeface="Calibri" pitchFamily="34"/>
                <a:cs typeface="Arial"/>
              </a:rPr>
              <a:t>Aseguramiento</a:t>
            </a:r>
            <a:r>
              <a:rPr lang="en-US" sz="2800" b="1" i="0" u="none" strike="noStrike" kern="1200" cap="none" spc="0" baseline="0" dirty="0" smtClean="0">
                <a:solidFill>
                  <a:schemeClr val="tx2">
                    <a:lumMod val="75000"/>
                  </a:schemeClr>
                </a:solidFill>
                <a:effectLst>
                  <a:outerShdw dist="38096" dir="2700000">
                    <a:srgbClr val="FFFFFF"/>
                  </a:outerShdw>
                </a:effectLst>
                <a:uFillTx/>
                <a:latin typeface="Calibri" pitchFamily="34"/>
                <a:cs typeface="Arial"/>
              </a:rPr>
              <a:t> Universal</a:t>
            </a:r>
            <a:endParaRPr lang="en-US" sz="2800" b="1" i="0" u="none" strike="noStrike" kern="1200" cap="none" spc="0" baseline="0" dirty="0" smtClean="0">
              <a:solidFill>
                <a:schemeClr val="tx2">
                  <a:lumMod val="75000"/>
                </a:schemeClr>
              </a:solidFill>
              <a:effectLst>
                <a:outerShdw dist="38096" dir="2700000">
                  <a:srgbClr val="FFFFFF"/>
                </a:outerShdw>
              </a:effectLst>
              <a:uFillTx/>
              <a:latin typeface="Arial"/>
              <a:cs typeface="Arial"/>
            </a:endParaRPr>
          </a:p>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dirty="0" smtClean="0">
                <a:solidFill>
                  <a:schemeClr val="tx2">
                    <a:lumMod val="75000"/>
                  </a:schemeClr>
                </a:solidFill>
                <a:effectLst>
                  <a:outerShdw dist="38096" dir="2700000">
                    <a:srgbClr val="000000"/>
                  </a:outerShdw>
                </a:effectLst>
                <a:latin typeface="Arial"/>
                <a:cs typeface="Arial"/>
              </a:rPr>
              <a:t>      </a:t>
            </a:r>
            <a:r>
              <a:rPr lang="en-US" sz="2000" b="1" i="0" u="none" strike="noStrike" kern="1200" cap="none" spc="0" baseline="0" dirty="0" smtClean="0">
                <a:solidFill>
                  <a:schemeClr val="tx2">
                    <a:lumMod val="75000"/>
                  </a:schemeClr>
                </a:solidFill>
                <a:effectLst>
                  <a:outerShdw dist="38096" dir="2700000">
                    <a:srgbClr val="000000"/>
                  </a:outerShdw>
                </a:effectLst>
                <a:uFillTx/>
                <a:latin typeface="Arial"/>
                <a:cs typeface="Arial"/>
              </a:rPr>
              <a:t>                           </a:t>
            </a:r>
          </a:p>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1" dirty="0" smtClean="0">
                <a:solidFill>
                  <a:schemeClr val="tx2">
                    <a:lumMod val="75000"/>
                  </a:schemeClr>
                </a:solidFill>
                <a:effectLst>
                  <a:outerShdw dist="38096" dir="2700000">
                    <a:srgbClr val="000000"/>
                  </a:outerShdw>
                </a:effectLst>
                <a:latin typeface="Arial"/>
                <a:cs typeface="Arial"/>
              </a:rPr>
              <a:t>                                 </a:t>
            </a:r>
            <a:r>
              <a:rPr lang="en-US" sz="2000" b="1" i="0" u="none" strike="noStrike" kern="1200" cap="none" spc="0" baseline="0" dirty="0" smtClean="0">
                <a:solidFill>
                  <a:schemeClr val="tx2">
                    <a:lumMod val="75000"/>
                  </a:schemeClr>
                </a:solidFill>
                <a:effectLst>
                  <a:outerShdw dist="38096" dir="2700000">
                    <a:srgbClr val="000000"/>
                  </a:outerShdw>
                </a:effectLst>
                <a:uFillTx/>
                <a:latin typeface="Arial"/>
                <a:cs typeface="Arial"/>
              </a:rPr>
              <a:t> </a:t>
            </a:r>
            <a:r>
              <a:rPr lang="en-US" sz="2400" b="1" i="0" u="none" strike="noStrike" kern="1200" cap="none" spc="0" baseline="0" dirty="0" smtClean="0">
                <a:solidFill>
                  <a:schemeClr val="tx2">
                    <a:lumMod val="75000"/>
                  </a:schemeClr>
                </a:solidFill>
                <a:effectLst>
                  <a:outerShdw dist="38096" dir="2700000">
                    <a:srgbClr val="FFFFFF"/>
                  </a:outerShdw>
                </a:effectLst>
                <a:uFillTx/>
                <a:latin typeface="Calibri" pitchFamily="34"/>
                <a:cs typeface="Arial"/>
              </a:rPr>
              <a:t>A. Antón,</a:t>
            </a:r>
            <a:r>
              <a:rPr lang="en-US" sz="2400" b="1" i="0" u="none" strike="noStrike" kern="1200" cap="none" spc="0" dirty="0" smtClean="0">
                <a:solidFill>
                  <a:schemeClr val="tx2">
                    <a:lumMod val="75000"/>
                  </a:schemeClr>
                </a:solidFill>
                <a:effectLst>
                  <a:outerShdw dist="38096" dir="2700000">
                    <a:srgbClr val="FFFFFF"/>
                  </a:outerShdw>
                </a:effectLst>
                <a:uFillTx/>
                <a:latin typeface="Calibri" pitchFamily="34"/>
                <a:cs typeface="Arial"/>
              </a:rPr>
              <a:t> F. Hernández and S.</a:t>
            </a:r>
            <a:r>
              <a:rPr lang="en-US" sz="2400" b="1" i="0" u="none" strike="noStrike" kern="1200" cap="none" spc="0" baseline="0" dirty="0" smtClean="0">
                <a:solidFill>
                  <a:schemeClr val="tx2">
                    <a:lumMod val="75000"/>
                  </a:schemeClr>
                </a:solidFill>
                <a:effectLst>
                  <a:outerShdw dist="38096" dir="2700000">
                    <a:srgbClr val="FFFFFF"/>
                  </a:outerShdw>
                </a:effectLst>
                <a:uFillTx/>
                <a:latin typeface="Calibri" pitchFamily="34"/>
                <a:cs typeface="Arial"/>
              </a:rPr>
              <a:t> Levy*</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1" i="0" u="none" strike="noStrike" kern="0" cap="none" spc="0" baseline="0" dirty="0">
              <a:solidFill>
                <a:schemeClr val="tx2">
                  <a:lumMod val="75000"/>
                </a:schemeClr>
              </a:solidFill>
              <a:effectLst>
                <a:outerShdw dist="38096" dir="2700000">
                  <a:srgbClr val="FFFFFF"/>
                </a:outerShdw>
              </a:effectLst>
              <a:uFillTx/>
              <a:latin typeface="Calibri" pitchFamily="34"/>
              <a:cs typeface="Arial"/>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000" b="1" i="0" u="none" strike="noStrike" kern="1200" cap="none" spc="0" baseline="0" dirty="0" smtClean="0">
              <a:solidFill>
                <a:schemeClr val="tx2">
                  <a:lumMod val="75000"/>
                </a:schemeClr>
              </a:solidFill>
              <a:uFillTx/>
              <a:latin typeface="Calibri"/>
              <a:cs typeface="Arial"/>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000" b="1" dirty="0" smtClean="0">
              <a:solidFill>
                <a:schemeClr val="tx2">
                  <a:lumMod val="75000"/>
                </a:schemeClr>
              </a:solidFill>
              <a:latin typeface="Calibri"/>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000" b="1" i="0" u="none" strike="noStrike" kern="1200" cap="none" spc="0" baseline="0" dirty="0" smtClean="0">
              <a:solidFill>
                <a:schemeClr val="tx2">
                  <a:lumMod val="75000"/>
                </a:schemeClr>
              </a:solidFill>
              <a:uFillTx/>
              <a:latin typeface="Calibri"/>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1" i="0" u="none" strike="noStrike" kern="1200" cap="none" spc="0" baseline="0" dirty="0" err="1" smtClean="0">
                <a:solidFill>
                  <a:schemeClr val="tx2">
                    <a:lumMod val="75000"/>
                  </a:schemeClr>
                </a:solidFill>
                <a:uFillTx/>
                <a:latin typeface="Calibri"/>
                <a:cs typeface="Arial"/>
              </a:rPr>
              <a:t>Abril</a:t>
            </a:r>
            <a:r>
              <a:rPr lang="en-US" sz="2000" b="1" i="0" u="none" strike="noStrike" kern="1200" cap="none" spc="0" baseline="0" dirty="0" smtClean="0">
                <a:solidFill>
                  <a:schemeClr val="tx2">
                    <a:lumMod val="75000"/>
                  </a:schemeClr>
                </a:solidFill>
                <a:uFillTx/>
                <a:latin typeface="Calibri"/>
                <a:cs typeface="Arial"/>
              </a:rPr>
              <a:t> 13, 2012</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_tradnl" sz="2000" b="1" dirty="0" smtClean="0">
              <a:solidFill>
                <a:schemeClr val="tx2">
                  <a:lumMod val="75000"/>
                </a:schemeClr>
              </a:solidFill>
              <a:latin typeface="Calibri"/>
              <a:cs typeface="Arial"/>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_tradnl" sz="2000" b="1" dirty="0" smtClean="0">
              <a:solidFill>
                <a:schemeClr val="tx2">
                  <a:lumMod val="75000"/>
                </a:schemeClr>
              </a:solidFill>
              <a:latin typeface="Calibri"/>
              <a:cs typeface="Arial"/>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_tradnl" sz="2000" b="1" dirty="0" smtClean="0">
              <a:solidFill>
                <a:schemeClr val="tx2">
                  <a:lumMod val="75000"/>
                </a:schemeClr>
              </a:solidFill>
              <a:latin typeface="Calibri"/>
              <a:cs typeface="Arial"/>
            </a:endParaRPr>
          </a:p>
          <a:p>
            <a:pPr marL="0" marR="0" lvl="0" indent="0" algn="just" defTabSz="914400" rtl="0" fontAlgn="auto" hangingPunct="1">
              <a:lnSpc>
                <a:spcPct val="100000"/>
              </a:lnSpc>
              <a:spcBef>
                <a:spcPts val="0"/>
              </a:spcBef>
              <a:spcAft>
                <a:spcPts val="0"/>
              </a:spcAft>
              <a:tabLst/>
              <a:defRPr sz="1800" b="0" i="0" u="none" strike="noStrike" kern="0" cap="none" spc="0" baseline="0">
                <a:solidFill>
                  <a:srgbClr val="000000"/>
                </a:solidFill>
                <a:uFillTx/>
              </a:defRPr>
            </a:pPr>
            <a:r>
              <a:rPr lang="es-ES_tradnl" b="1" i="0" u="none" strike="noStrike" kern="1200" cap="none" spc="0" baseline="0" dirty="0" smtClean="0">
                <a:solidFill>
                  <a:schemeClr val="tx2">
                    <a:lumMod val="75000"/>
                  </a:schemeClr>
                </a:solidFill>
                <a:uFillTx/>
                <a:latin typeface="Calibri"/>
                <a:cs typeface="Arial"/>
              </a:rPr>
              <a:t>*Antón y Hernández </a:t>
            </a:r>
            <a:r>
              <a:rPr lang="es-ES_tradnl" b="1" i="0" u="none" strike="noStrike" kern="1200" cap="none" spc="0" dirty="0" smtClean="0">
                <a:solidFill>
                  <a:schemeClr val="tx2">
                    <a:lumMod val="75000"/>
                  </a:schemeClr>
                </a:solidFill>
                <a:uFillTx/>
                <a:latin typeface="Calibri"/>
                <a:cs typeface="Arial"/>
              </a:rPr>
              <a:t>(CIDE); Levy (BID). Las opiniones de los autores no </a:t>
            </a:r>
            <a:r>
              <a:rPr lang="es-ES_tradnl" b="1" dirty="0" smtClean="0">
                <a:solidFill>
                  <a:schemeClr val="tx2">
                    <a:lumMod val="75000"/>
                  </a:schemeClr>
                </a:solidFill>
                <a:latin typeface="Calibri"/>
                <a:cs typeface="Arial"/>
              </a:rPr>
              <a:t>necesariamente coinciden con las de las instituciones con las que están afiliados.</a:t>
            </a:r>
            <a:endParaRPr lang="en-US" sz="2000" b="1" i="0" u="none" strike="noStrike" kern="1200" cap="none" spc="0" baseline="0" dirty="0">
              <a:solidFill>
                <a:srgbClr val="FFFFFF"/>
              </a:solidFill>
              <a:effectLst>
                <a:outerShdw dist="38096" dir="2700000">
                  <a:srgbClr val="000000"/>
                </a:outerShdw>
              </a:effectLst>
              <a:uFillTx/>
              <a:latin typeface="Arial"/>
              <a:cs typeface="Arial"/>
            </a:endParaRPr>
          </a:p>
        </p:txBody>
      </p:sp>
      <p:sp>
        <p:nvSpPr>
          <p:cNvPr id="6" name="TextBox 5"/>
          <p:cNvSpPr txBox="1"/>
          <p:nvPr/>
        </p:nvSpPr>
        <p:spPr>
          <a:xfrm>
            <a:off x="0" y="1066800"/>
            <a:ext cx="9144000" cy="1200329"/>
          </a:xfrm>
          <a:prstGeom prst="rect">
            <a:avLst/>
          </a:prstGeom>
          <a:solidFill>
            <a:schemeClr val="tx2">
              <a:lumMod val="75000"/>
            </a:schemeClr>
          </a:solidFill>
        </p:spPr>
        <p:txBody>
          <a:bodyPr wrap="square" rtlCol="0">
            <a:spAutoFit/>
          </a:bodyPr>
          <a:lstStyle/>
          <a:p>
            <a:pPr algn="ctr"/>
            <a:endParaRPr lang="en-US" sz="3600" b="1" dirty="0" smtClean="0">
              <a:solidFill>
                <a:schemeClr val="accent1">
                  <a:lumMod val="20000"/>
                  <a:lumOff val="80000"/>
                </a:schemeClr>
              </a:solidFill>
            </a:endParaRPr>
          </a:p>
          <a:p>
            <a:pPr algn="ctr"/>
            <a:r>
              <a:rPr lang="es-ES_tradnl" sz="3600" b="1" dirty="0" smtClean="0">
                <a:solidFill>
                  <a:schemeClr val="accent1">
                    <a:lumMod val="20000"/>
                    <a:lumOff val="80000"/>
                  </a:schemeClr>
                </a:solidFill>
              </a:rPr>
              <a:t>¿</a:t>
            </a:r>
            <a:r>
              <a:rPr lang="en-US" sz="3600" b="1" dirty="0" smtClean="0">
                <a:solidFill>
                  <a:schemeClr val="accent1">
                    <a:lumMod val="20000"/>
                    <a:lumOff val="80000"/>
                  </a:schemeClr>
                </a:solidFill>
              </a:rPr>
              <a:t>El Fin de la </a:t>
            </a:r>
            <a:r>
              <a:rPr lang="en-US" sz="3600" b="1" dirty="0" err="1" smtClean="0">
                <a:solidFill>
                  <a:schemeClr val="accent1">
                    <a:lumMod val="20000"/>
                    <a:lumOff val="80000"/>
                  </a:schemeClr>
                </a:solidFill>
              </a:rPr>
              <a:t>Informalidad</a:t>
            </a:r>
            <a:r>
              <a:rPr lang="en-US" sz="3600" b="1" dirty="0" smtClean="0">
                <a:solidFill>
                  <a:schemeClr val="accent1">
                    <a:lumMod val="20000"/>
                    <a:lumOff val="80000"/>
                  </a:schemeClr>
                </a:solidFill>
              </a:rPr>
              <a:t> en México?</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219201"/>
            <a:ext cx="9144000" cy="6924973"/>
          </a:xfrm>
          <a:prstGeom prst="rect">
            <a:avLst/>
          </a:prstGeom>
          <a:noFill/>
        </p:spPr>
        <p:txBody>
          <a:bodyPr wrap="square" rtlCol="0">
            <a:spAutoFit/>
          </a:bodyPr>
          <a:lstStyle/>
          <a:p>
            <a:pPr marL="457200" indent="-457200">
              <a:buAutoNum type="arabicPeriod"/>
            </a:pPr>
            <a:r>
              <a:rPr lang="en-US" sz="2400" dirty="0" err="1" smtClean="0"/>
              <a:t>Bajo</a:t>
            </a:r>
            <a:r>
              <a:rPr lang="en-US" sz="2400" dirty="0" smtClean="0"/>
              <a:t> </a:t>
            </a:r>
            <a:r>
              <a:rPr lang="en-US" sz="2400" dirty="0" err="1" smtClean="0"/>
              <a:t>cociente</a:t>
            </a:r>
            <a:r>
              <a:rPr lang="en-US" sz="2400" dirty="0" smtClean="0"/>
              <a:t> de </a:t>
            </a:r>
            <a:r>
              <a:rPr lang="en-US" sz="2400" dirty="0" err="1" smtClean="0"/>
              <a:t>impuestos</a:t>
            </a:r>
            <a:r>
              <a:rPr lang="en-US" sz="2400" dirty="0" smtClean="0"/>
              <a:t> a PIB: 9.8% en 2008.</a:t>
            </a:r>
          </a:p>
          <a:p>
            <a:pPr marL="457200" indent="-457200">
              <a:buAutoNum type="arabicPeriod"/>
            </a:pPr>
            <a:endParaRPr lang="en-US" sz="2400" dirty="0" smtClean="0"/>
          </a:p>
          <a:p>
            <a:pPr marL="457200" indent="-457200">
              <a:buAutoNum type="arabicPeriod"/>
            </a:pPr>
            <a:endParaRPr lang="en-US" sz="2400" dirty="0" smtClean="0"/>
          </a:p>
          <a:p>
            <a:pPr marL="457200" indent="-457200">
              <a:buAutoNum type="arabicPeriod"/>
            </a:pPr>
            <a:r>
              <a:rPr lang="en-US" sz="2400" dirty="0" smtClean="0"/>
              <a:t>El </a:t>
            </a:r>
            <a:r>
              <a:rPr lang="en-US" sz="2400" dirty="0" err="1" smtClean="0"/>
              <a:t>impuesto</a:t>
            </a:r>
            <a:r>
              <a:rPr lang="en-US" sz="2400" dirty="0" smtClean="0"/>
              <a:t> al valor </a:t>
            </a:r>
            <a:r>
              <a:rPr lang="en-US" sz="2400" dirty="0" err="1" smtClean="0"/>
              <a:t>agregado</a:t>
            </a:r>
            <a:r>
              <a:rPr lang="en-US" sz="2400" dirty="0" smtClean="0"/>
              <a:t> (IVA) se </a:t>
            </a:r>
            <a:r>
              <a:rPr lang="en-US" sz="2400" dirty="0" err="1" smtClean="0"/>
              <a:t>caracteriza</a:t>
            </a:r>
            <a:r>
              <a:rPr lang="en-US" sz="2400" dirty="0" smtClean="0"/>
              <a:t> </a:t>
            </a:r>
            <a:r>
              <a:rPr lang="en-US" sz="2400" dirty="0" err="1" smtClean="0"/>
              <a:t>por</a:t>
            </a:r>
            <a:r>
              <a:rPr lang="en-US" sz="2400" dirty="0" smtClean="0"/>
              <a:t> </a:t>
            </a:r>
            <a:r>
              <a:rPr lang="en-US" sz="2400" dirty="0" err="1" smtClean="0"/>
              <a:t>tasas</a:t>
            </a:r>
            <a:r>
              <a:rPr lang="en-US" sz="2400" dirty="0" smtClean="0"/>
              <a:t> </a:t>
            </a:r>
            <a:r>
              <a:rPr lang="en-US" sz="2400" dirty="0" err="1" smtClean="0"/>
              <a:t>diferenciadas</a:t>
            </a:r>
            <a:r>
              <a:rPr lang="en-US" sz="2400" dirty="0" smtClean="0"/>
              <a:t>:</a:t>
            </a:r>
          </a:p>
          <a:p>
            <a:pPr marL="457200" indent="-457200"/>
            <a:endParaRPr lang="en-US" sz="2400" dirty="0" smtClean="0"/>
          </a:p>
          <a:p>
            <a:pPr marL="914400" lvl="1" indent="-457200">
              <a:buFont typeface="Arial" pitchFamily="34" charset="0"/>
              <a:buChar char="•"/>
            </a:pPr>
            <a:r>
              <a:rPr lang="en-US" sz="2400" dirty="0" err="1" smtClean="0"/>
              <a:t>alimentos</a:t>
            </a:r>
            <a:r>
              <a:rPr lang="en-US" sz="2400" dirty="0" smtClean="0"/>
              <a:t> y </a:t>
            </a:r>
            <a:r>
              <a:rPr lang="en-US" sz="2400" dirty="0" err="1" smtClean="0"/>
              <a:t>medicinas</a:t>
            </a:r>
            <a:r>
              <a:rPr lang="en-US" sz="2400" dirty="0" smtClean="0"/>
              <a:t> y </a:t>
            </a:r>
            <a:r>
              <a:rPr lang="en-US" sz="2400" dirty="0" err="1" smtClean="0"/>
              <a:t>otros</a:t>
            </a:r>
            <a:r>
              <a:rPr lang="en-US" sz="2400" dirty="0" smtClean="0"/>
              <a:t> </a:t>
            </a:r>
            <a:r>
              <a:rPr lang="en-US" sz="2400" dirty="0" err="1" smtClean="0"/>
              <a:t>bienes</a:t>
            </a:r>
            <a:r>
              <a:rPr lang="en-US" sz="2400" dirty="0" smtClean="0"/>
              <a:t> </a:t>
            </a:r>
            <a:r>
              <a:rPr lang="en-US" sz="2400" dirty="0" err="1" smtClean="0"/>
              <a:t>relacionados</a:t>
            </a:r>
            <a:r>
              <a:rPr lang="en-US" sz="2400" dirty="0" smtClean="0"/>
              <a:t> </a:t>
            </a:r>
            <a:r>
              <a:rPr lang="en-US" sz="2400" dirty="0" err="1" smtClean="0"/>
              <a:t>exentos</a:t>
            </a:r>
            <a:r>
              <a:rPr lang="en-US" sz="2400" dirty="0" smtClean="0"/>
              <a:t>,</a:t>
            </a:r>
          </a:p>
          <a:p>
            <a:pPr marL="914400" lvl="1" indent="-457200">
              <a:buFont typeface="Arial" pitchFamily="34" charset="0"/>
              <a:buChar char="•"/>
            </a:pPr>
            <a:r>
              <a:rPr lang="en-US" sz="2400" dirty="0" err="1" smtClean="0"/>
              <a:t>resto</a:t>
            </a:r>
            <a:r>
              <a:rPr lang="en-US" sz="2400" dirty="0" smtClean="0"/>
              <a:t> de los </a:t>
            </a:r>
            <a:r>
              <a:rPr lang="en-US" sz="2400" dirty="0" err="1" smtClean="0"/>
              <a:t>productos</a:t>
            </a:r>
            <a:r>
              <a:rPr lang="en-US" sz="2400" dirty="0" smtClean="0"/>
              <a:t> </a:t>
            </a:r>
            <a:r>
              <a:rPr lang="en-US" sz="2400" dirty="0" err="1" smtClean="0"/>
              <a:t>paga</a:t>
            </a:r>
            <a:r>
              <a:rPr lang="en-US" sz="2400" dirty="0" smtClean="0"/>
              <a:t> </a:t>
            </a:r>
            <a:r>
              <a:rPr lang="en-US" sz="2400" dirty="0" err="1" smtClean="0"/>
              <a:t>tasa</a:t>
            </a:r>
            <a:r>
              <a:rPr lang="en-US" sz="2400" dirty="0" smtClean="0"/>
              <a:t> de 15% (en 2008).</a:t>
            </a:r>
          </a:p>
          <a:p>
            <a:pPr marL="457200" indent="-457200"/>
            <a:endParaRPr lang="en-US" sz="2400" dirty="0" smtClean="0"/>
          </a:p>
          <a:p>
            <a:pPr marL="457200" indent="-457200">
              <a:buAutoNum type="arabicPeriod"/>
            </a:pPr>
            <a:endParaRPr lang="en-US" sz="2400" dirty="0" smtClean="0"/>
          </a:p>
          <a:p>
            <a:pPr marL="457200" indent="-457200"/>
            <a:r>
              <a:rPr lang="en-US" sz="2400" dirty="0" smtClean="0"/>
              <a:t>3.   </a:t>
            </a:r>
            <a:r>
              <a:rPr lang="en-US" sz="2400" b="1" u="sng" dirty="0" smtClean="0"/>
              <a:t>Gran </a:t>
            </a:r>
            <a:r>
              <a:rPr lang="en-US" sz="2400" b="1" u="sng" dirty="0" err="1" smtClean="0"/>
              <a:t>evasión</a:t>
            </a:r>
            <a:r>
              <a:rPr lang="en-US" sz="2400" b="1" u="sng" dirty="0" smtClean="0"/>
              <a:t> del IVA:</a:t>
            </a:r>
            <a:r>
              <a:rPr lang="en-US" sz="2400" dirty="0" smtClean="0"/>
              <a:t> Se </a:t>
            </a:r>
            <a:r>
              <a:rPr lang="en-US" sz="2400" dirty="0" err="1" smtClean="0"/>
              <a:t>estima</a:t>
            </a:r>
            <a:r>
              <a:rPr lang="en-US" sz="2400" dirty="0" smtClean="0"/>
              <a:t> </a:t>
            </a:r>
            <a:r>
              <a:rPr lang="en-US" sz="2400" dirty="0" err="1" smtClean="0"/>
              <a:t>que</a:t>
            </a:r>
            <a:r>
              <a:rPr lang="en-US" sz="2400" dirty="0" smtClean="0"/>
              <a:t> en 2008, </a:t>
            </a:r>
            <a:r>
              <a:rPr lang="en-US" sz="2400" dirty="0" err="1" smtClean="0"/>
              <a:t>aún</a:t>
            </a:r>
            <a:r>
              <a:rPr lang="en-US" sz="2400" dirty="0" smtClean="0"/>
              <a:t> con </a:t>
            </a:r>
            <a:r>
              <a:rPr lang="en-US" sz="2400" dirty="0" err="1" smtClean="0"/>
              <a:t>las</a:t>
            </a:r>
            <a:r>
              <a:rPr lang="en-US" sz="2400" dirty="0" smtClean="0"/>
              <a:t> </a:t>
            </a:r>
            <a:r>
              <a:rPr lang="en-US" sz="2400" dirty="0" err="1" smtClean="0"/>
              <a:t>exenciones</a:t>
            </a:r>
            <a:r>
              <a:rPr lang="en-US" sz="2400" dirty="0" smtClean="0"/>
              <a:t> </a:t>
            </a:r>
            <a:r>
              <a:rPr lang="en-US" sz="2400" dirty="0" err="1" smtClean="0"/>
              <a:t>actuales</a:t>
            </a:r>
            <a:r>
              <a:rPr lang="en-US" sz="2400" dirty="0" smtClean="0"/>
              <a:t>, </a:t>
            </a:r>
            <a:r>
              <a:rPr lang="en-US" sz="2400" dirty="0" err="1" smtClean="0"/>
              <a:t>si</a:t>
            </a:r>
            <a:r>
              <a:rPr lang="en-US" sz="2400" dirty="0" smtClean="0"/>
              <a:t> la </a:t>
            </a:r>
            <a:r>
              <a:rPr lang="en-US" sz="2400" dirty="0" err="1" smtClean="0"/>
              <a:t>Ley</a:t>
            </a:r>
            <a:r>
              <a:rPr lang="en-US" sz="2400" dirty="0" smtClean="0"/>
              <a:t> se </a:t>
            </a:r>
            <a:r>
              <a:rPr lang="en-US" sz="2400" dirty="0" err="1" smtClean="0"/>
              <a:t>cumpliese</a:t>
            </a:r>
            <a:r>
              <a:rPr lang="en-US" sz="2400" dirty="0" smtClean="0"/>
              <a:t> </a:t>
            </a:r>
            <a:r>
              <a:rPr lang="en-US" sz="2400" dirty="0" err="1" smtClean="0"/>
              <a:t>plenamente</a:t>
            </a:r>
            <a:r>
              <a:rPr lang="en-US" sz="2400" dirty="0" smtClean="0"/>
              <a:t> la </a:t>
            </a:r>
            <a:r>
              <a:rPr lang="en-US" sz="2400" dirty="0" err="1" smtClean="0"/>
              <a:t>recaudación</a:t>
            </a:r>
            <a:r>
              <a:rPr lang="en-US" sz="2400" dirty="0" smtClean="0"/>
              <a:t> </a:t>
            </a:r>
            <a:r>
              <a:rPr lang="en-US" sz="2400" dirty="0" err="1" smtClean="0"/>
              <a:t>sería</a:t>
            </a:r>
            <a:r>
              <a:rPr lang="en-US" sz="2400" dirty="0" smtClean="0"/>
              <a:t> de </a:t>
            </a:r>
            <a:r>
              <a:rPr lang="en-US" sz="2400" b="1" dirty="0" smtClean="0"/>
              <a:t>6.1%</a:t>
            </a:r>
            <a:r>
              <a:rPr lang="en-US" sz="2400" dirty="0" smtClean="0"/>
              <a:t> del PIB; la </a:t>
            </a:r>
            <a:r>
              <a:rPr lang="en-US" sz="2400" dirty="0" err="1" smtClean="0"/>
              <a:t>observada</a:t>
            </a:r>
            <a:r>
              <a:rPr lang="en-US" sz="2400" dirty="0" smtClean="0"/>
              <a:t> </a:t>
            </a:r>
            <a:r>
              <a:rPr lang="en-US" sz="2400" dirty="0" err="1" smtClean="0"/>
              <a:t>fue</a:t>
            </a:r>
            <a:r>
              <a:rPr lang="en-US" sz="2400" dirty="0" smtClean="0"/>
              <a:t> de </a:t>
            </a:r>
            <a:r>
              <a:rPr lang="en-US" sz="2400" b="1" dirty="0" smtClean="0"/>
              <a:t>3.7% </a:t>
            </a:r>
            <a:r>
              <a:rPr lang="en-US" sz="2400" dirty="0" smtClean="0"/>
              <a:t>(</a:t>
            </a:r>
            <a:r>
              <a:rPr lang="en-US" sz="2400" dirty="0" err="1" smtClean="0"/>
              <a:t>Antón</a:t>
            </a:r>
            <a:r>
              <a:rPr lang="en-US" sz="2400" dirty="0" smtClean="0"/>
              <a:t> y </a:t>
            </a:r>
            <a:r>
              <a:rPr lang="en-US" sz="2400" dirty="0" err="1" smtClean="0"/>
              <a:t>Hernández</a:t>
            </a:r>
            <a:r>
              <a:rPr lang="en-US" sz="2400" dirty="0" smtClean="0"/>
              <a:t>, 2010).                                         </a:t>
            </a:r>
          </a:p>
          <a:p>
            <a:endParaRPr lang="en-US" sz="2400"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extBox 2"/>
          <p:cNvSpPr txBox="1"/>
          <p:nvPr/>
        </p:nvSpPr>
        <p:spPr>
          <a:xfrm>
            <a:off x="228600" y="228600"/>
            <a:ext cx="7086600" cy="769441"/>
          </a:xfrm>
          <a:prstGeom prst="rect">
            <a:avLst/>
          </a:prstGeom>
          <a:noFill/>
        </p:spPr>
        <p:txBody>
          <a:bodyPr wrap="square" rtlCol="0">
            <a:spAutoFit/>
          </a:bodyPr>
          <a:lstStyle/>
          <a:p>
            <a:pPr marL="742950" indent="-742950">
              <a:buAutoNum type="arabicPeriod"/>
            </a:pPr>
            <a:r>
              <a:rPr lang="en-US" sz="4400" b="1" dirty="0" smtClean="0">
                <a:solidFill>
                  <a:schemeClr val="bg1"/>
                </a:solidFill>
              </a:rPr>
              <a:t>Alta </a:t>
            </a:r>
            <a:r>
              <a:rPr lang="en-US" sz="4400" b="1" dirty="0" err="1" smtClean="0">
                <a:solidFill>
                  <a:schemeClr val="bg1"/>
                </a:solidFill>
              </a:rPr>
              <a:t>Evasión</a:t>
            </a:r>
            <a:r>
              <a:rPr lang="en-US" sz="4400" b="1" dirty="0" smtClean="0">
                <a:solidFill>
                  <a:schemeClr val="bg1"/>
                </a:solidFill>
              </a:rPr>
              <a:t> Fiscal</a:t>
            </a:r>
            <a:endParaRPr lang="en-US" sz="4400" b="1" dirty="0">
              <a:solidFill>
                <a:schemeClr val="bg1"/>
              </a:solidFill>
            </a:endParaRPr>
          </a:p>
        </p:txBody>
      </p:sp>
      <p:sp>
        <p:nvSpPr>
          <p:cNvPr id="4" name="TextBox 3"/>
          <p:cNvSpPr txBox="1"/>
          <p:nvPr/>
        </p:nvSpPr>
        <p:spPr>
          <a:xfrm>
            <a:off x="0" y="990600"/>
            <a:ext cx="9144000" cy="369332"/>
          </a:xfrm>
          <a:prstGeom prst="rect">
            <a:avLst/>
          </a:prstGeom>
          <a:solidFill>
            <a:schemeClr val="bg1"/>
          </a:solidFill>
        </p:spPr>
        <p:txBody>
          <a:bodyPr wrap="square" rtlCol="0">
            <a:spAutoFit/>
          </a:bodyPr>
          <a:lstStyle/>
          <a:p>
            <a:r>
              <a:rPr lang="en-US" dirty="0" smtClean="0"/>
              <a:t>                                                                                                                                                                         </a:t>
            </a:r>
            <a:endParaRPr lang="en-US" dirty="0"/>
          </a:p>
        </p:txBody>
      </p:sp>
      <p:sp>
        <p:nvSpPr>
          <p:cNvPr id="5" name="Rectangle 4"/>
          <p:cNvSpPr/>
          <p:nvPr/>
        </p:nvSpPr>
        <p:spPr>
          <a:xfrm>
            <a:off x="0" y="6248400"/>
            <a:ext cx="91440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graphicFrame>
        <p:nvGraphicFramePr>
          <p:cNvPr id="10" name="Chart 9"/>
          <p:cNvGraphicFramePr/>
          <p:nvPr/>
        </p:nvGraphicFramePr>
        <p:xfrm>
          <a:off x="4876800" y="1676400"/>
          <a:ext cx="4267200" cy="3581396"/>
        </p:xfrm>
        <a:graphic>
          <a:graphicData uri="http://schemas.openxmlformats.org/drawingml/2006/chart">
            <c:chart xmlns:c="http://schemas.openxmlformats.org/drawingml/2006/chart" xmlns:r="http://schemas.openxmlformats.org/officeDocument/2006/relationships" r:id="rId2"/>
          </a:graphicData>
        </a:graphic>
      </p:graphicFrame>
      <p:sp>
        <p:nvSpPr>
          <p:cNvPr id="12" name="Title 1"/>
          <p:cNvSpPr txBox="1">
            <a:spLocks noGrp="1"/>
          </p:cNvSpPr>
          <p:nvPr>
            <p:ph type="title"/>
          </p:nvPr>
        </p:nvSpPr>
        <p:spPr>
          <a:xfrm>
            <a:off x="0" y="0"/>
            <a:ext cx="9144000" cy="761997"/>
          </a:xfrm>
        </p:spPr>
        <p:txBody>
          <a:bodyPr/>
          <a:lstStyle/>
          <a:p>
            <a:pPr lvl="0"/>
            <a:r>
              <a:rPr lang="en-US" sz="2400" b="1" dirty="0" smtClean="0">
                <a:effectLst/>
              </a:rPr>
              <a:t>2. Alta </a:t>
            </a:r>
            <a:r>
              <a:rPr lang="en-US" sz="2400" b="1" dirty="0" err="1" smtClean="0">
                <a:effectLst/>
              </a:rPr>
              <a:t>informalidad</a:t>
            </a:r>
            <a:r>
              <a:rPr lang="en-US" sz="2400" b="1" dirty="0" smtClean="0">
                <a:effectLst/>
              </a:rPr>
              <a:t> de </a:t>
            </a:r>
            <a:r>
              <a:rPr lang="en-US" sz="2400" b="1" dirty="0" err="1" smtClean="0">
                <a:effectLst/>
              </a:rPr>
              <a:t>empresas</a:t>
            </a:r>
            <a:r>
              <a:rPr lang="en-US" sz="2400" b="1" dirty="0" smtClean="0">
                <a:effectLst/>
              </a:rPr>
              <a:t> y </a:t>
            </a:r>
            <a:r>
              <a:rPr lang="en-US" sz="2400" b="1" dirty="0" err="1" smtClean="0">
                <a:effectLst/>
              </a:rPr>
              <a:t>concentración</a:t>
            </a:r>
            <a:r>
              <a:rPr lang="en-US" sz="2400" b="1" dirty="0" smtClean="0">
                <a:effectLst/>
              </a:rPr>
              <a:t> de </a:t>
            </a:r>
            <a:r>
              <a:rPr lang="en-US" sz="2400" b="1" dirty="0" err="1" smtClean="0">
                <a:effectLst/>
              </a:rPr>
              <a:t>tamaño</a:t>
            </a:r>
            <a:r>
              <a:rPr lang="en-US" sz="2400" b="1" dirty="0" smtClean="0">
                <a:effectLst/>
              </a:rPr>
              <a:t> </a:t>
            </a:r>
            <a:endParaRPr lang="en-US" sz="2400" b="1" dirty="0">
              <a:effectLst/>
              <a:latin typeface="Calibri" pitchFamily="34"/>
            </a:endParaRPr>
          </a:p>
        </p:txBody>
      </p:sp>
      <p:graphicFrame>
        <p:nvGraphicFramePr>
          <p:cNvPr id="25" name="Chart 24"/>
          <p:cNvGraphicFramePr/>
          <p:nvPr/>
        </p:nvGraphicFramePr>
        <p:xfrm>
          <a:off x="457200" y="1981200"/>
          <a:ext cx="4495800" cy="3428999"/>
        </p:xfrm>
        <a:graphic>
          <a:graphicData uri="http://schemas.openxmlformats.org/drawingml/2006/chart">
            <c:chart xmlns:c="http://schemas.openxmlformats.org/drawingml/2006/chart" xmlns:r="http://schemas.openxmlformats.org/officeDocument/2006/relationships" r:id="rId3"/>
          </a:graphicData>
        </a:graphic>
      </p:graphicFrame>
      <p:grpSp>
        <p:nvGrpSpPr>
          <p:cNvPr id="27" name="Chart 10"/>
          <p:cNvGrpSpPr/>
          <p:nvPr/>
        </p:nvGrpSpPr>
        <p:grpSpPr>
          <a:xfrm>
            <a:off x="1447801" y="5029199"/>
            <a:ext cx="8069966" cy="990601"/>
            <a:chOff x="5959492" y="-395748"/>
            <a:chExt cx="3972146" cy="634825"/>
          </a:xfrm>
        </p:grpSpPr>
        <p:graphicFrame>
          <p:nvGraphicFramePr>
            <p:cNvPr id="28" name="Chart 27"/>
            <p:cNvGraphicFramePr/>
            <p:nvPr/>
          </p:nvGraphicFramePr>
          <p:xfrm>
            <a:off x="6559598" y="-395748"/>
            <a:ext cx="3372040" cy="585995"/>
          </p:xfrm>
          <a:graphic>
            <a:graphicData uri="http://schemas.openxmlformats.org/drawingml/2006/chart">
              <c:chart xmlns:c="http://schemas.openxmlformats.org/drawingml/2006/chart" xmlns:r="http://schemas.openxmlformats.org/officeDocument/2006/relationships" r:id="rId4"/>
            </a:graphicData>
          </a:graphic>
        </p:graphicFrame>
        <p:sp>
          <p:nvSpPr>
            <p:cNvPr id="29" name="TextBox 1"/>
            <p:cNvSpPr txBox="1"/>
            <p:nvPr/>
          </p:nvSpPr>
          <p:spPr>
            <a:xfrm>
              <a:off x="5959492" y="215852"/>
              <a:ext cx="857176" cy="23225"/>
            </a:xfrm>
            <a:prstGeom prst="rect">
              <a:avLst/>
            </a:prstGeom>
            <a:noFill/>
            <a:ln>
              <a:noFill/>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400" b="1" i="0" u="none" strike="noStrike" kern="0" cap="none" spc="0" baseline="0">
                <a:solidFill>
                  <a:srgbClr val="000000"/>
                </a:solidFill>
                <a:uFillTx/>
                <a:latin typeface="Calibri"/>
                <a:cs typeface="Arial"/>
              </a:endParaRPr>
            </a:p>
          </p:txBody>
        </p:sp>
      </p:grpSp>
      <p:sp>
        <p:nvSpPr>
          <p:cNvPr id="39" name="TextBox 38"/>
          <p:cNvSpPr txBox="1"/>
          <p:nvPr/>
        </p:nvSpPr>
        <p:spPr>
          <a:xfrm>
            <a:off x="990600" y="1143000"/>
            <a:ext cx="2895600" cy="830997"/>
          </a:xfrm>
          <a:prstGeom prst="rect">
            <a:avLst/>
          </a:prstGeom>
          <a:noFill/>
        </p:spPr>
        <p:txBody>
          <a:bodyPr wrap="square" rtlCol="0">
            <a:spAutoFit/>
          </a:bodyPr>
          <a:lstStyle/>
          <a:p>
            <a:endParaRPr lang="en-US" sz="2400" b="1" dirty="0" smtClean="0"/>
          </a:p>
          <a:p>
            <a:r>
              <a:rPr lang="en-US" sz="2400" b="1" dirty="0" smtClean="0"/>
              <a:t>CENSO: </a:t>
            </a:r>
            <a:r>
              <a:rPr lang="en-US" b="1" dirty="0" smtClean="0"/>
              <a:t>total 3,735,347</a:t>
            </a:r>
            <a:endParaRPr lang="en-US" b="1" dirty="0"/>
          </a:p>
        </p:txBody>
      </p:sp>
      <p:sp>
        <p:nvSpPr>
          <p:cNvPr id="40" name="TextBox 39"/>
          <p:cNvSpPr txBox="1"/>
          <p:nvPr/>
        </p:nvSpPr>
        <p:spPr>
          <a:xfrm>
            <a:off x="6096000" y="1219200"/>
            <a:ext cx="2244845" cy="830997"/>
          </a:xfrm>
          <a:prstGeom prst="rect">
            <a:avLst/>
          </a:prstGeom>
          <a:noFill/>
        </p:spPr>
        <p:txBody>
          <a:bodyPr wrap="none" rtlCol="0">
            <a:spAutoFit/>
          </a:bodyPr>
          <a:lstStyle/>
          <a:p>
            <a:endParaRPr lang="en-US" sz="2400" b="1" dirty="0" smtClean="0"/>
          </a:p>
          <a:p>
            <a:r>
              <a:rPr lang="en-US" sz="2400" b="1" dirty="0" smtClean="0"/>
              <a:t>IMSS: </a:t>
            </a:r>
            <a:r>
              <a:rPr lang="en-US" b="1" dirty="0" smtClean="0"/>
              <a:t>total 795,466</a:t>
            </a:r>
            <a:endParaRPr lang="en-US" b="1" dirty="0"/>
          </a:p>
        </p:txBody>
      </p:sp>
      <p:graphicFrame>
        <p:nvGraphicFramePr>
          <p:cNvPr id="42" name="Table 41"/>
          <p:cNvGraphicFramePr>
            <a:graphicFrameLocks noGrp="1"/>
          </p:cNvGraphicFramePr>
          <p:nvPr/>
        </p:nvGraphicFramePr>
        <p:xfrm>
          <a:off x="0" y="5791200"/>
          <a:ext cx="9144000" cy="1066800"/>
        </p:xfrm>
        <a:graphic>
          <a:graphicData uri="http://schemas.openxmlformats.org/drawingml/2006/table">
            <a:tbl>
              <a:tblPr firstRow="1" bandRow="1">
                <a:tableStyleId>{5C22544A-7EE6-4342-B048-85BDC9FD1C3A}</a:tableStyleId>
              </a:tblPr>
              <a:tblGrid>
                <a:gridCol w="9144000"/>
              </a:tblGrid>
              <a:tr h="1066800">
                <a:tc>
                  <a:txBody>
                    <a:bodyPr/>
                    <a:lstStyle/>
                    <a:p>
                      <a:pPr>
                        <a:buFont typeface="Arial" charset="0"/>
                        <a:buChar char="•"/>
                      </a:pPr>
                      <a:r>
                        <a:rPr lang="en-US" sz="2000" b="1" dirty="0" smtClean="0">
                          <a:solidFill>
                            <a:schemeClr val="tx2">
                              <a:lumMod val="50000"/>
                            </a:schemeClr>
                          </a:solidFill>
                        </a:rPr>
                        <a:t>  90% de los </a:t>
                      </a:r>
                      <a:r>
                        <a:rPr lang="en-US" sz="2000" b="1" dirty="0" err="1" smtClean="0">
                          <a:solidFill>
                            <a:schemeClr val="tx2">
                              <a:lumMod val="50000"/>
                            </a:schemeClr>
                          </a:solidFill>
                        </a:rPr>
                        <a:t>establecimientos</a:t>
                      </a:r>
                      <a:r>
                        <a:rPr lang="en-US" sz="2000" b="1" dirty="0" smtClean="0">
                          <a:solidFill>
                            <a:schemeClr val="tx2">
                              <a:lumMod val="50000"/>
                            </a:schemeClr>
                          </a:solidFill>
                        </a:rPr>
                        <a:t> </a:t>
                      </a:r>
                      <a:r>
                        <a:rPr lang="en-US" sz="2000" b="1" dirty="0" err="1" smtClean="0">
                          <a:solidFill>
                            <a:schemeClr val="tx2">
                              <a:lumMod val="50000"/>
                            </a:schemeClr>
                          </a:solidFill>
                        </a:rPr>
                        <a:t>capturados</a:t>
                      </a:r>
                      <a:r>
                        <a:rPr lang="en-US" sz="2000" b="1" dirty="0" smtClean="0">
                          <a:solidFill>
                            <a:schemeClr val="tx2">
                              <a:lumMod val="50000"/>
                            </a:schemeClr>
                          </a:solidFill>
                        </a:rPr>
                        <a:t> en el </a:t>
                      </a:r>
                      <a:r>
                        <a:rPr lang="en-US" sz="2000" b="1" dirty="0" err="1" smtClean="0">
                          <a:solidFill>
                            <a:schemeClr val="tx2">
                              <a:lumMod val="50000"/>
                            </a:schemeClr>
                          </a:solidFill>
                        </a:rPr>
                        <a:t>Censo</a:t>
                      </a:r>
                      <a:r>
                        <a:rPr lang="en-US" sz="2000" b="1" dirty="0" smtClean="0">
                          <a:solidFill>
                            <a:schemeClr val="tx2">
                              <a:lumMod val="50000"/>
                            </a:schemeClr>
                          </a:solidFill>
                        </a:rPr>
                        <a:t> </a:t>
                      </a:r>
                      <a:r>
                        <a:rPr lang="en-US" sz="2000" b="1" dirty="0" err="1" smtClean="0">
                          <a:solidFill>
                            <a:schemeClr val="tx2">
                              <a:lumMod val="50000"/>
                            </a:schemeClr>
                          </a:solidFill>
                        </a:rPr>
                        <a:t>tienen</a:t>
                      </a:r>
                      <a:r>
                        <a:rPr lang="en-US" sz="2000" b="1" dirty="0" smtClean="0">
                          <a:solidFill>
                            <a:schemeClr val="tx2">
                              <a:lumMod val="50000"/>
                            </a:schemeClr>
                          </a:solidFill>
                        </a:rPr>
                        <a:t> </a:t>
                      </a:r>
                      <a:r>
                        <a:rPr lang="en-US" sz="2000" b="1" dirty="0" err="1" smtClean="0">
                          <a:solidFill>
                            <a:schemeClr val="tx2">
                              <a:lumMod val="50000"/>
                            </a:schemeClr>
                          </a:solidFill>
                        </a:rPr>
                        <a:t>menos</a:t>
                      </a:r>
                      <a:r>
                        <a:rPr lang="en-US" sz="2000" b="1" dirty="0" smtClean="0">
                          <a:solidFill>
                            <a:schemeClr val="tx2">
                              <a:lumMod val="50000"/>
                            </a:schemeClr>
                          </a:solidFill>
                        </a:rPr>
                        <a:t> de 5</a:t>
                      </a:r>
                    </a:p>
                    <a:p>
                      <a:pPr>
                        <a:buFont typeface="Arial" charset="0"/>
                        <a:buNone/>
                      </a:pPr>
                      <a:r>
                        <a:rPr lang="en-US" sz="2000" b="1" dirty="0" smtClean="0">
                          <a:solidFill>
                            <a:schemeClr val="tx2">
                              <a:lumMod val="50000"/>
                            </a:schemeClr>
                          </a:solidFill>
                        </a:rPr>
                        <a:t>    </a:t>
                      </a:r>
                      <a:r>
                        <a:rPr lang="en-US" sz="2000" b="1" dirty="0" err="1" smtClean="0">
                          <a:solidFill>
                            <a:schemeClr val="tx2">
                              <a:lumMod val="50000"/>
                            </a:schemeClr>
                          </a:solidFill>
                        </a:rPr>
                        <a:t>trabajadores</a:t>
                      </a:r>
                      <a:r>
                        <a:rPr lang="en-US" sz="2000" b="1" dirty="0" smtClean="0">
                          <a:solidFill>
                            <a:schemeClr val="tx2">
                              <a:lumMod val="50000"/>
                            </a:schemeClr>
                          </a:solidFill>
                        </a:rPr>
                        <a:t>, 96% </a:t>
                      </a:r>
                      <a:r>
                        <a:rPr lang="en-US" sz="2000" b="1" dirty="0" err="1" smtClean="0">
                          <a:solidFill>
                            <a:schemeClr val="tx2">
                              <a:lumMod val="50000"/>
                            </a:schemeClr>
                          </a:solidFill>
                        </a:rPr>
                        <a:t>menos</a:t>
                      </a:r>
                      <a:r>
                        <a:rPr lang="en-US" sz="2000" b="1" dirty="0" smtClean="0">
                          <a:solidFill>
                            <a:schemeClr val="tx2">
                              <a:lumMod val="50000"/>
                            </a:schemeClr>
                          </a:solidFill>
                        </a:rPr>
                        <a:t> de 10 y </a:t>
                      </a:r>
                      <a:r>
                        <a:rPr lang="en-US" sz="2000" b="1" dirty="0" err="1" smtClean="0">
                          <a:solidFill>
                            <a:schemeClr val="tx2">
                              <a:lumMod val="50000"/>
                            </a:schemeClr>
                          </a:solidFill>
                        </a:rPr>
                        <a:t>sólo</a:t>
                      </a:r>
                      <a:r>
                        <a:rPr lang="en-US" sz="2000" b="1" dirty="0" smtClean="0">
                          <a:solidFill>
                            <a:schemeClr val="tx2">
                              <a:lumMod val="50000"/>
                            </a:schemeClr>
                          </a:solidFill>
                        </a:rPr>
                        <a:t> 1% </a:t>
                      </a:r>
                      <a:r>
                        <a:rPr lang="en-US" sz="2000" b="1" dirty="0" err="1" smtClean="0">
                          <a:solidFill>
                            <a:schemeClr val="tx2">
                              <a:lumMod val="50000"/>
                            </a:schemeClr>
                          </a:solidFill>
                        </a:rPr>
                        <a:t>más</a:t>
                      </a:r>
                      <a:r>
                        <a:rPr lang="en-US" sz="2000" b="1" baseline="0" dirty="0" smtClean="0">
                          <a:solidFill>
                            <a:schemeClr val="tx2">
                              <a:lumMod val="50000"/>
                            </a:schemeClr>
                          </a:solidFill>
                        </a:rPr>
                        <a:t> de 50</a:t>
                      </a:r>
                      <a:r>
                        <a:rPr lang="en-US" sz="2000" b="1" dirty="0" smtClean="0">
                          <a:solidFill>
                            <a:schemeClr val="tx2">
                              <a:lumMod val="50000"/>
                            </a:schemeClr>
                          </a:solidFill>
                        </a:rPr>
                        <a:t>;</a:t>
                      </a:r>
                    </a:p>
                    <a:p>
                      <a:pPr>
                        <a:buFont typeface="Arial" charset="0"/>
                        <a:buChar char="•"/>
                      </a:pPr>
                      <a:r>
                        <a:rPr lang="en-US" sz="2000" b="1" dirty="0" smtClean="0">
                          <a:solidFill>
                            <a:schemeClr val="tx2">
                              <a:lumMod val="50000"/>
                            </a:schemeClr>
                          </a:solidFill>
                        </a:rPr>
                        <a:t>  </a:t>
                      </a:r>
                      <a:r>
                        <a:rPr lang="en-US" sz="2000" b="1" dirty="0" err="1" smtClean="0">
                          <a:solidFill>
                            <a:schemeClr val="tx2">
                              <a:lumMod val="50000"/>
                            </a:schemeClr>
                          </a:solidFill>
                        </a:rPr>
                        <a:t>Fuerte</a:t>
                      </a:r>
                      <a:r>
                        <a:rPr lang="en-US" sz="2000" b="1" baseline="0" dirty="0" smtClean="0">
                          <a:solidFill>
                            <a:schemeClr val="tx2">
                              <a:lumMod val="50000"/>
                            </a:schemeClr>
                          </a:solidFill>
                        </a:rPr>
                        <a:t> </a:t>
                      </a:r>
                      <a:r>
                        <a:rPr lang="en-US" sz="2000" b="1" baseline="0" dirty="0" err="1" smtClean="0">
                          <a:solidFill>
                            <a:schemeClr val="tx2">
                              <a:lumMod val="50000"/>
                            </a:schemeClr>
                          </a:solidFill>
                        </a:rPr>
                        <a:t>evasión</a:t>
                      </a:r>
                      <a:r>
                        <a:rPr lang="en-US" sz="2000" b="1" baseline="0" dirty="0" smtClean="0">
                          <a:solidFill>
                            <a:schemeClr val="tx2">
                              <a:lumMod val="50000"/>
                            </a:schemeClr>
                          </a:solidFill>
                        </a:rPr>
                        <a:t> de </a:t>
                      </a:r>
                      <a:r>
                        <a:rPr lang="en-US" sz="2000" b="1" baseline="0" dirty="0" err="1" smtClean="0">
                          <a:solidFill>
                            <a:schemeClr val="tx2">
                              <a:lumMod val="50000"/>
                            </a:schemeClr>
                          </a:solidFill>
                        </a:rPr>
                        <a:t>registro</a:t>
                      </a:r>
                      <a:r>
                        <a:rPr lang="en-US" sz="2000" b="1" baseline="0" dirty="0" smtClean="0">
                          <a:solidFill>
                            <a:schemeClr val="tx2">
                              <a:lumMod val="50000"/>
                            </a:schemeClr>
                          </a:solidFill>
                        </a:rPr>
                        <a:t> con el IMSS</a:t>
                      </a:r>
                      <a:r>
                        <a:rPr lang="en-US" sz="2000" b="1" dirty="0" smtClean="0">
                          <a:solidFill>
                            <a:schemeClr val="tx2">
                              <a:lumMod val="50000"/>
                            </a:schemeClr>
                          </a:solidFill>
                        </a:rPr>
                        <a:t>;</a:t>
                      </a:r>
                      <a:r>
                        <a:rPr lang="en-US" sz="2000" b="1" baseline="0" dirty="0" smtClean="0">
                          <a:solidFill>
                            <a:schemeClr val="tx2">
                              <a:lumMod val="50000"/>
                            </a:schemeClr>
                          </a:solidFill>
                        </a:rPr>
                        <a:t> mayor entre </a:t>
                      </a:r>
                      <a:r>
                        <a:rPr lang="en-US" sz="2000" b="1" baseline="0" dirty="0" err="1" smtClean="0">
                          <a:solidFill>
                            <a:schemeClr val="tx2">
                              <a:lumMod val="50000"/>
                            </a:schemeClr>
                          </a:solidFill>
                        </a:rPr>
                        <a:t>establecimientos</a:t>
                      </a:r>
                      <a:r>
                        <a:rPr lang="en-US" sz="2000" b="1" baseline="0" dirty="0" smtClean="0">
                          <a:solidFill>
                            <a:schemeClr val="tx2">
                              <a:lumMod val="50000"/>
                            </a:schemeClr>
                          </a:solidFill>
                        </a:rPr>
                        <a:t> </a:t>
                      </a:r>
                      <a:r>
                        <a:rPr lang="en-US" sz="2000" b="1" baseline="0" dirty="0" err="1" smtClean="0">
                          <a:solidFill>
                            <a:schemeClr val="tx2">
                              <a:lumMod val="50000"/>
                            </a:schemeClr>
                          </a:solidFill>
                        </a:rPr>
                        <a:t>pequeños</a:t>
                      </a:r>
                      <a:r>
                        <a:rPr lang="en-US" sz="2000" dirty="0" smtClean="0">
                          <a:solidFill>
                            <a:schemeClr val="tx2">
                              <a:lumMod val="50000"/>
                            </a:schemeClr>
                          </a:solidFill>
                        </a:rPr>
                        <a:t>.</a:t>
                      </a:r>
                      <a:endParaRPr lang="en-US" sz="2000" dirty="0">
                        <a:solidFill>
                          <a:schemeClr val="tx2">
                            <a:lumMod val="50000"/>
                          </a:schemeClr>
                        </a:solidFill>
                      </a:endParaRPr>
                    </a:p>
                  </a:txBody>
                  <a:tcPr>
                    <a:solidFill>
                      <a:schemeClr val="bg1"/>
                    </a:solidFill>
                  </a:tcPr>
                </a:tc>
              </a:tr>
            </a:tbl>
          </a:graphicData>
        </a:graphic>
      </p:graphicFrame>
      <p:sp>
        <p:nvSpPr>
          <p:cNvPr id="43" name="TextBox 42"/>
          <p:cNvSpPr txBox="1"/>
          <p:nvPr/>
        </p:nvSpPr>
        <p:spPr>
          <a:xfrm>
            <a:off x="457200" y="5257800"/>
            <a:ext cx="3886200" cy="400110"/>
          </a:xfrm>
          <a:prstGeom prst="rect">
            <a:avLst/>
          </a:prstGeom>
          <a:noFill/>
        </p:spPr>
        <p:txBody>
          <a:bodyPr wrap="square" rtlCol="0">
            <a:spAutoFit/>
          </a:bodyPr>
          <a:lstStyle/>
          <a:p>
            <a:r>
              <a:rPr lang="en-US" sz="2000" b="1" dirty="0" err="1" smtClean="0"/>
              <a:t>Trabajadores</a:t>
            </a:r>
            <a:r>
              <a:rPr lang="en-US" sz="2000" b="1" dirty="0" smtClean="0"/>
              <a:t> </a:t>
            </a:r>
            <a:r>
              <a:rPr lang="en-US" sz="2000" b="1" dirty="0" err="1" smtClean="0"/>
              <a:t>por</a:t>
            </a:r>
            <a:r>
              <a:rPr lang="en-US" sz="2000" b="1" dirty="0" smtClean="0"/>
              <a:t> </a:t>
            </a:r>
            <a:r>
              <a:rPr lang="en-US" sz="2000" b="1" dirty="0" err="1" smtClean="0"/>
              <a:t>establecimiento</a:t>
            </a:r>
            <a:r>
              <a:rPr lang="en-US" sz="2000" b="1" dirty="0" smtClean="0"/>
              <a:t>:</a:t>
            </a:r>
            <a:endParaRPr lang="en-US" sz="2000" b="1" dirty="0"/>
          </a:p>
        </p:txBody>
      </p:sp>
      <p:sp>
        <p:nvSpPr>
          <p:cNvPr id="16" name="TextBox 15"/>
          <p:cNvSpPr txBox="1"/>
          <p:nvPr/>
        </p:nvSpPr>
        <p:spPr>
          <a:xfrm>
            <a:off x="0" y="685800"/>
            <a:ext cx="9144000" cy="461665"/>
          </a:xfrm>
          <a:prstGeom prst="rect">
            <a:avLst/>
          </a:prstGeom>
          <a:solidFill>
            <a:schemeClr val="bg1"/>
          </a:solidFill>
        </p:spPr>
        <p:txBody>
          <a:bodyPr wrap="square" rtlCol="0">
            <a:spAutoFit/>
          </a:bodyPr>
          <a:lstStyle/>
          <a:p>
            <a:pPr algn="ctr"/>
            <a:r>
              <a:rPr lang="en-US" sz="2400" b="1" dirty="0" err="1" smtClean="0"/>
              <a:t>Número</a:t>
            </a:r>
            <a:r>
              <a:rPr lang="en-US" sz="2400" b="1" dirty="0" smtClean="0"/>
              <a:t> de </a:t>
            </a:r>
            <a:r>
              <a:rPr lang="en-US" sz="2400" b="1" dirty="0" err="1" smtClean="0"/>
              <a:t>Establecimientos</a:t>
            </a:r>
            <a:r>
              <a:rPr lang="en-US" sz="2400" b="1" dirty="0" smtClean="0"/>
              <a:t>, 2008</a:t>
            </a:r>
            <a:endParaRPr lang="en-US" sz="2400" b="1" dirty="0"/>
          </a:p>
        </p:txBody>
      </p:sp>
      <p:sp>
        <p:nvSpPr>
          <p:cNvPr id="17" name="TextBox 16"/>
          <p:cNvSpPr txBox="1"/>
          <p:nvPr/>
        </p:nvSpPr>
        <p:spPr>
          <a:xfrm>
            <a:off x="1" y="1143000"/>
            <a:ext cx="9144000" cy="369332"/>
          </a:xfrm>
          <a:prstGeom prst="rect">
            <a:avLst/>
          </a:prstGeom>
          <a:solidFill>
            <a:schemeClr val="bg1"/>
          </a:solidFill>
        </p:spPr>
        <p:txBody>
          <a:bodyPr wrap="square" rtlCol="0">
            <a:spAutoFit/>
          </a:bodyPr>
          <a:lstStyle/>
          <a:p>
            <a:r>
              <a:rPr lang="en-US" dirty="0" smtClean="0"/>
              <a:t>                                                                              </a:t>
            </a:r>
            <a:endParaRPr lang="en-US" dirty="0"/>
          </a:p>
        </p:txBody>
      </p:sp>
      <p:sp>
        <p:nvSpPr>
          <p:cNvPr id="18" name="Rectangle 17"/>
          <p:cNvSpPr/>
          <p:nvPr/>
        </p:nvSpPr>
        <p:spPr>
          <a:xfrm>
            <a:off x="381000" y="5181600"/>
            <a:ext cx="78486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14400" y="1447800"/>
            <a:ext cx="30480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096000" y="1524000"/>
            <a:ext cx="22860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47"/>
            <a:ext cx="8291514" cy="577853"/>
          </a:xfrm>
        </p:spPr>
        <p:txBody>
          <a:bodyPr/>
          <a:lstStyle/>
          <a:p>
            <a:r>
              <a:rPr lang="es-ES" sz="4000" b="1" dirty="0" smtClean="0">
                <a:effectLst/>
              </a:rPr>
              <a:t>3. Alto empleo informal</a:t>
            </a:r>
            <a:endParaRPr lang="en-US" sz="4000" b="1" dirty="0">
              <a:effectLst/>
            </a:endParaRPr>
          </a:p>
        </p:txBody>
      </p:sp>
      <p:graphicFrame>
        <p:nvGraphicFramePr>
          <p:cNvPr id="4" name="Content Placeholder 3"/>
          <p:cNvGraphicFramePr>
            <a:graphicFrameLocks noGrp="1"/>
          </p:cNvGraphicFramePr>
          <p:nvPr>
            <p:ph idx="1"/>
          </p:nvPr>
        </p:nvGraphicFramePr>
        <p:xfrm>
          <a:off x="228600" y="1484312"/>
          <a:ext cx="8763000" cy="4687887"/>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990600"/>
            <a:ext cx="9144000" cy="430887"/>
          </a:xfrm>
          <a:prstGeom prst="rect">
            <a:avLst/>
          </a:prstGeom>
          <a:solidFill>
            <a:schemeClr val="bg1"/>
          </a:solidFill>
        </p:spPr>
        <p:txBody>
          <a:bodyPr wrap="square" rtlCol="0">
            <a:spAutoFit/>
          </a:bodyPr>
          <a:lstStyle/>
          <a:p>
            <a:r>
              <a:rPr lang="en-US" sz="2200" b="1" dirty="0" err="1" smtClean="0"/>
              <a:t>Trabajadores</a:t>
            </a:r>
            <a:r>
              <a:rPr lang="en-US" sz="2200" b="1" dirty="0" smtClean="0"/>
              <a:t> </a:t>
            </a:r>
            <a:r>
              <a:rPr lang="en-US" sz="2200" b="1" dirty="0" err="1" smtClean="0"/>
              <a:t>por</a:t>
            </a:r>
            <a:r>
              <a:rPr lang="en-US" sz="2200" b="1" dirty="0" smtClean="0"/>
              <a:t> </a:t>
            </a:r>
            <a:r>
              <a:rPr lang="en-US" sz="2200" b="1" dirty="0" err="1" smtClean="0"/>
              <a:t>tamaño</a:t>
            </a:r>
            <a:r>
              <a:rPr lang="en-US" sz="2200" b="1" dirty="0" smtClean="0"/>
              <a:t> de </a:t>
            </a:r>
            <a:r>
              <a:rPr lang="en-US" sz="2200" b="1" dirty="0" err="1" smtClean="0"/>
              <a:t>establecimiento</a:t>
            </a:r>
            <a:r>
              <a:rPr lang="en-US" sz="2200" b="1" dirty="0" smtClean="0"/>
              <a:t>; Total = 43.8 </a:t>
            </a:r>
            <a:r>
              <a:rPr lang="en-US" sz="2200" b="1" dirty="0" err="1" smtClean="0"/>
              <a:t>millones</a:t>
            </a:r>
            <a:r>
              <a:rPr lang="en-US" sz="2200" b="1" dirty="0" smtClean="0"/>
              <a:t> en 2008</a:t>
            </a:r>
            <a:endParaRPr lang="en-US" sz="2200" b="1" dirty="0"/>
          </a:p>
        </p:txBody>
      </p:sp>
      <p:sp>
        <p:nvSpPr>
          <p:cNvPr id="6" name="Rectangle 5"/>
          <p:cNvSpPr/>
          <p:nvPr/>
        </p:nvSpPr>
        <p:spPr>
          <a:xfrm>
            <a:off x="0" y="6324600"/>
            <a:ext cx="91440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Tono: </a:t>
            </a:r>
            <a:r>
              <a:rPr lang="es-ES" b="1" dirty="0" smtClean="0">
                <a:solidFill>
                  <a:schemeClr val="tx1"/>
                </a:solidFill>
              </a:rPr>
              <a:t>obscuro </a:t>
            </a:r>
            <a:r>
              <a:rPr lang="en-US" b="1" dirty="0" smtClean="0">
                <a:solidFill>
                  <a:schemeClr val="tx1"/>
                </a:solidFill>
              </a:rPr>
              <a:t>= informal  </a:t>
            </a:r>
            <a:r>
              <a:rPr lang="en-US" dirty="0" smtClean="0">
                <a:solidFill>
                  <a:schemeClr val="tx1"/>
                </a:solidFill>
              </a:rPr>
              <a:t>;   </a:t>
            </a:r>
            <a:r>
              <a:rPr lang="en-US" dirty="0" err="1" smtClean="0">
                <a:solidFill>
                  <a:schemeClr val="tx1"/>
                </a:solidFill>
              </a:rPr>
              <a:t>claro</a:t>
            </a:r>
            <a:r>
              <a:rPr lang="en-US" dirty="0" smtClean="0">
                <a:solidFill>
                  <a:schemeClr val="tx1"/>
                </a:solidFill>
              </a:rPr>
              <a:t> = formal</a:t>
            </a:r>
            <a:endParaRPr lang="en-US" dirty="0"/>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Slide Number Placeholder 3"/>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51234C3-7952-449D-AD81-0DCBE87DD795}"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13</a:t>
            </a:fld>
            <a:endParaRPr lang="en-US" sz="1400" b="0" i="0" u="none" strike="noStrike" kern="1200" cap="none" spc="0" baseline="0">
              <a:solidFill>
                <a:srgbClr val="1A2C3E"/>
              </a:solidFill>
              <a:uFillTx/>
              <a:latin typeface="Arial"/>
              <a:cs typeface="Arial"/>
            </a:endParaRPr>
          </a:p>
        </p:txBody>
      </p:sp>
      <p:sp>
        <p:nvSpPr>
          <p:cNvPr id="3" name="Rectangle 3"/>
          <p:cNvSpPr txBox="1">
            <a:spLocks noGrp="1"/>
          </p:cNvSpPr>
          <p:nvPr>
            <p:ph type="subTitle" idx="4294967295"/>
          </p:nvPr>
        </p:nvSpPr>
        <p:spPr>
          <a:xfrm>
            <a:off x="971550" y="2492370"/>
            <a:ext cx="7472367" cy="1241426"/>
          </a:xfrm>
        </p:spPr>
        <p:txBody>
          <a:bodyPr/>
          <a:lstStyle/>
          <a:p>
            <a:pPr marL="0" lvl="0" indent="0">
              <a:spcBef>
                <a:spcPts val="700"/>
              </a:spcBef>
              <a:buNone/>
            </a:pPr>
            <a:endParaRPr lang="en-US" sz="2800" dirty="0">
              <a:solidFill>
                <a:srgbClr val="0A4C94"/>
              </a:solidFill>
              <a:effectLst>
                <a:outerShdw dist="38096" dir="2700000">
                  <a:srgbClr val="C0C0C0"/>
                </a:outerShdw>
              </a:effectLst>
            </a:endParaRPr>
          </a:p>
          <a:p>
            <a:pPr marL="0" lvl="0" indent="0" algn="ctr">
              <a:spcBef>
                <a:spcPts val="700"/>
              </a:spcBef>
              <a:buNone/>
            </a:pPr>
            <a:r>
              <a:rPr lang="en-US" sz="2800" b="1" dirty="0" smtClean="0">
                <a:solidFill>
                  <a:schemeClr val="tx2">
                    <a:lumMod val="75000"/>
                  </a:schemeClr>
                </a:solidFill>
              </a:rPr>
              <a:t>4. </a:t>
            </a:r>
            <a:r>
              <a:rPr lang="en-US" sz="2800" b="1" dirty="0" err="1" smtClean="0">
                <a:solidFill>
                  <a:schemeClr val="tx2">
                    <a:lumMod val="75000"/>
                  </a:schemeClr>
                </a:solidFill>
              </a:rPr>
              <a:t>Resu</a:t>
            </a:r>
            <a:r>
              <a:rPr lang="es-ES" sz="2800" b="1" dirty="0" err="1" smtClean="0">
                <a:solidFill>
                  <a:schemeClr val="tx2">
                    <a:lumMod val="75000"/>
                  </a:schemeClr>
                </a:solidFill>
              </a:rPr>
              <a:t>men</a:t>
            </a:r>
            <a:r>
              <a:rPr lang="es-ES" sz="2800" b="1" dirty="0" smtClean="0">
                <a:solidFill>
                  <a:schemeClr val="tx2">
                    <a:lumMod val="75000"/>
                  </a:schemeClr>
                </a:solidFill>
              </a:rPr>
              <a:t> de Marco Analítico</a:t>
            </a:r>
            <a:endParaRPr lang="en-US" sz="2800" b="1" dirty="0">
              <a:solidFill>
                <a:schemeClr val="tx2">
                  <a:lumMod val="75000"/>
                </a:schemeClr>
              </a:solidFill>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3F78B2B-F52C-4DBB-913D-B91CF6AB711B}"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14</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0" y="0"/>
            <a:ext cx="9144000" cy="720720"/>
          </a:xfrm>
        </p:spPr>
        <p:txBody>
          <a:bodyPr/>
          <a:lstStyle/>
          <a:p>
            <a:pPr lvl="0"/>
            <a:r>
              <a:rPr lang="en-US" sz="3200" b="1"/>
              <a:t>Labor market implications of social programs</a:t>
            </a:r>
          </a:p>
        </p:txBody>
      </p:sp>
      <p:sp>
        <p:nvSpPr>
          <p:cNvPr id="9" name="Content Placeholder 8"/>
          <p:cNvSpPr>
            <a:spLocks noGrp="1"/>
          </p:cNvSpPr>
          <p:nvPr>
            <p:ph idx="2"/>
          </p:nvPr>
        </p:nvSpPr>
        <p:spPr>
          <a:xfrm>
            <a:off x="0" y="0"/>
            <a:ext cx="9144000" cy="6858000"/>
          </a:xfrm>
        </p:spPr>
        <p:txBody>
          <a:bodyPr/>
          <a:lstStyle/>
          <a:p>
            <a:pPr>
              <a:buNone/>
            </a:pPr>
            <a:r>
              <a:rPr lang="es-ES" sz="2400" b="1" dirty="0" smtClean="0"/>
              <a:t> Trabajo asalariado (</a:t>
            </a:r>
            <a:r>
              <a:rPr lang="es-ES" sz="2400" b="1" dirty="0" err="1" smtClean="0"/>
              <a:t>Area</a:t>
            </a:r>
            <a:r>
              <a:rPr lang="es-ES" sz="2400" b="1" dirty="0" smtClean="0"/>
              <a:t> </a:t>
            </a:r>
            <a:r>
              <a:rPr lang="es-ES" sz="2400" b="1" dirty="0" smtClean="0">
                <a:solidFill>
                  <a:schemeClr val="tx2">
                    <a:lumMod val="60000"/>
                    <a:lumOff val="40000"/>
                  </a:schemeClr>
                </a:solidFill>
              </a:rPr>
              <a:t>Azul</a:t>
            </a:r>
            <a:r>
              <a:rPr lang="es-ES" sz="2400" b="1" dirty="0" smtClean="0"/>
              <a:t>):</a:t>
            </a:r>
          </a:p>
          <a:p>
            <a:pPr>
              <a:buNone/>
            </a:pPr>
            <a:endParaRPr lang="es-ES" sz="2400" b="1" dirty="0" smtClean="0"/>
          </a:p>
          <a:p>
            <a:pPr>
              <a:buFont typeface="Wingdings" pitchFamily="2" charset="2"/>
              <a:buChar char="Ø"/>
            </a:pPr>
            <a:r>
              <a:rPr lang="es-ES" sz="2000" dirty="0" smtClean="0"/>
              <a:t>Relaciones obrero-patronales en empresas de varios tamaños</a:t>
            </a:r>
          </a:p>
          <a:p>
            <a:pPr>
              <a:buFont typeface="Wingdings" pitchFamily="2" charset="2"/>
              <a:buChar char="Ø"/>
            </a:pPr>
            <a:r>
              <a:rPr lang="es-ES" sz="2000" dirty="0" smtClean="0"/>
              <a:t>Trabajadores sujetos a IMSS, </a:t>
            </a:r>
            <a:r>
              <a:rPr lang="es-ES" sz="2000" dirty="0" err="1" smtClean="0"/>
              <a:t>Infonavit</a:t>
            </a:r>
            <a:r>
              <a:rPr lang="es-ES" sz="2000" dirty="0" smtClean="0"/>
              <a:t>, </a:t>
            </a:r>
            <a:r>
              <a:rPr lang="es-ES" sz="2000" dirty="0" err="1" smtClean="0"/>
              <a:t>Consar</a:t>
            </a:r>
            <a:r>
              <a:rPr lang="es-ES" sz="2000" dirty="0" smtClean="0"/>
              <a:t>, Indemnizaciones por </a:t>
            </a:r>
            <a:r>
              <a:rPr lang="es-ES" sz="2000" dirty="0" smtClean="0">
                <a:solidFill>
                  <a:schemeClr val="tx1"/>
                </a:solidFill>
              </a:rPr>
              <a:t>despido</a:t>
            </a:r>
            <a:r>
              <a:rPr lang="es-ES" sz="2000" dirty="0" smtClean="0"/>
              <a:t>, impuesto estatal a la nómina</a:t>
            </a:r>
          </a:p>
          <a:p>
            <a:pPr>
              <a:buFont typeface="Wingdings" pitchFamily="2" charset="2"/>
              <a:buChar char="Ø"/>
            </a:pPr>
            <a:r>
              <a:rPr lang="es-ES" sz="2000" dirty="0" smtClean="0"/>
              <a:t>Empresas pagan IVA, ISR y contribuciones de seguridad social</a:t>
            </a:r>
          </a:p>
          <a:p>
            <a:pPr>
              <a:buFont typeface="Wingdings" pitchFamily="2" charset="2"/>
              <a:buChar char="Ø"/>
            </a:pPr>
            <a:r>
              <a:rPr lang="es-ES" sz="2000" dirty="0" smtClean="0"/>
              <a:t>Empresas pueden evadir impuestos y contribuciones, generando asalariados formales (reciben ASC) e informales (reciben ASNC)</a:t>
            </a:r>
          </a:p>
          <a:p>
            <a:pPr>
              <a:buFont typeface="Wingdings" pitchFamily="2" charset="2"/>
              <a:buChar char="Ø"/>
            </a:pPr>
            <a:r>
              <a:rPr lang="es-ES" sz="2000" dirty="0" smtClean="0"/>
              <a:t>Evasión inversamente proporcional al tamaño de las empresas</a:t>
            </a:r>
          </a:p>
          <a:p>
            <a:pPr>
              <a:buFont typeface="Wingdings" pitchFamily="2" charset="2"/>
              <a:buChar char="Ø"/>
            </a:pPr>
            <a:r>
              <a:rPr lang="es-ES" sz="2000" dirty="0" smtClean="0"/>
              <a:t>Dos sectores: alimentos y medicinas (IVA </a:t>
            </a:r>
            <a:r>
              <a:rPr lang="en-US" sz="2000" dirty="0" smtClean="0"/>
              <a:t>=</a:t>
            </a:r>
            <a:r>
              <a:rPr lang="es-ES" sz="2000" dirty="0" smtClean="0"/>
              <a:t> 0) y resto (IVA = 16%)</a:t>
            </a:r>
          </a:p>
          <a:p>
            <a:pPr>
              <a:buNone/>
            </a:pPr>
            <a:endParaRPr lang="es-ES" sz="2000" dirty="0" smtClean="0"/>
          </a:p>
          <a:p>
            <a:pPr>
              <a:buNone/>
            </a:pPr>
            <a:r>
              <a:rPr lang="es-ES" sz="2400" b="1" dirty="0" smtClean="0"/>
              <a:t>Trabajo No Asalariado (</a:t>
            </a:r>
            <a:r>
              <a:rPr lang="es-ES" sz="2400" b="1" dirty="0" err="1" smtClean="0"/>
              <a:t>Area</a:t>
            </a:r>
            <a:r>
              <a:rPr lang="es-ES" sz="2400" b="1" dirty="0" smtClean="0"/>
              <a:t> </a:t>
            </a:r>
            <a:r>
              <a:rPr lang="es-ES" sz="2400" b="1" dirty="0" smtClean="0">
                <a:solidFill>
                  <a:srgbClr val="C00000"/>
                </a:solidFill>
              </a:rPr>
              <a:t>Roja</a:t>
            </a:r>
            <a:r>
              <a:rPr lang="es-ES" sz="2400" b="1" dirty="0" smtClean="0"/>
              <a:t> y </a:t>
            </a:r>
            <a:r>
              <a:rPr lang="es-ES" sz="2400" b="1" dirty="0" smtClean="0">
                <a:solidFill>
                  <a:srgbClr val="92D050"/>
                </a:solidFill>
              </a:rPr>
              <a:t>Verde</a:t>
            </a:r>
            <a:r>
              <a:rPr lang="es-ES" sz="2400" b="1" dirty="0" smtClean="0"/>
              <a:t>)</a:t>
            </a:r>
          </a:p>
          <a:p>
            <a:pPr>
              <a:buFont typeface="Wingdings" pitchFamily="2" charset="2"/>
              <a:buChar char="Ø"/>
            </a:pPr>
            <a:r>
              <a:rPr lang="es-ES" sz="2000" dirty="0" smtClean="0"/>
              <a:t>Trabajadores por cuenta propia o empresas familiares; no hay relación obrero-patronal</a:t>
            </a:r>
          </a:p>
          <a:p>
            <a:pPr>
              <a:buFont typeface="Wingdings" pitchFamily="2" charset="2"/>
              <a:buChar char="Ø"/>
            </a:pPr>
            <a:r>
              <a:rPr lang="es-ES" sz="2000" dirty="0" smtClean="0"/>
              <a:t>Trabajadores reciben ASNC</a:t>
            </a:r>
          </a:p>
          <a:p>
            <a:pPr>
              <a:buFont typeface="Wingdings" pitchFamily="2" charset="2"/>
              <a:buChar char="Ø"/>
            </a:pPr>
            <a:r>
              <a:rPr lang="es-ES" sz="2000" dirty="0" smtClean="0"/>
              <a:t>Régimen fiscal de pequeños contribuyentes (</a:t>
            </a:r>
            <a:r>
              <a:rPr lang="es-ES" sz="2000" dirty="0" err="1" smtClean="0"/>
              <a:t>Repecos</a:t>
            </a:r>
            <a:r>
              <a:rPr lang="es-ES" sz="2000" dirty="0" smtClean="0"/>
              <a:t>), pero </a:t>
            </a:r>
            <a:r>
              <a:rPr lang="es-ES" sz="2000" i="1" dirty="0" smtClean="0"/>
              <a:t>de facto </a:t>
            </a:r>
            <a:r>
              <a:rPr lang="es-ES" sz="2000" dirty="0" smtClean="0"/>
              <a:t>prácticamente fuera del alcance de la autoridad fiscal </a:t>
            </a:r>
          </a:p>
          <a:p>
            <a:pPr>
              <a:buNone/>
            </a:pPr>
            <a:endParaRPr lang="es-ES" sz="2000" dirty="0" smtClean="0"/>
          </a:p>
          <a:p>
            <a:pPr>
              <a:buNone/>
            </a:pPr>
            <a:endParaRPr lang="es-ES" sz="2000" dirty="0" smtClean="0"/>
          </a:p>
          <a:p>
            <a:pPr>
              <a:buNone/>
            </a:pPr>
            <a:endParaRPr lang="es-ES" sz="2400" b="1" dirty="0" smtClean="0"/>
          </a:p>
          <a:p>
            <a:pPr>
              <a:buNone/>
            </a:pPr>
            <a:endParaRPr lang="es-ES" sz="2400" u="sng" dirty="0" smtClean="0"/>
          </a:p>
          <a:p>
            <a:pPr>
              <a:buNone/>
            </a:pPr>
            <a:endParaRPr lang="en-US" sz="2400" u="sng"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3F78B2B-F52C-4DBB-913D-B91CF6AB711B}"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15</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0" y="0"/>
            <a:ext cx="9144000" cy="720720"/>
          </a:xfrm>
        </p:spPr>
        <p:txBody>
          <a:bodyPr/>
          <a:lstStyle/>
          <a:p>
            <a:pPr lvl="0"/>
            <a:r>
              <a:rPr lang="en-US" sz="3200" b="1"/>
              <a:t>Labor market implications of social programs</a:t>
            </a:r>
          </a:p>
        </p:txBody>
      </p:sp>
      <p:sp>
        <p:nvSpPr>
          <p:cNvPr id="9" name="Content Placeholder 8"/>
          <p:cNvSpPr>
            <a:spLocks noGrp="1"/>
          </p:cNvSpPr>
          <p:nvPr>
            <p:ph idx="2"/>
          </p:nvPr>
        </p:nvSpPr>
        <p:spPr>
          <a:xfrm>
            <a:off x="0" y="0"/>
            <a:ext cx="9144000" cy="6858000"/>
          </a:xfrm>
        </p:spPr>
        <p:txBody>
          <a:bodyPr/>
          <a:lstStyle/>
          <a:p>
            <a:pPr algn="ctr">
              <a:buNone/>
            </a:pPr>
            <a:r>
              <a:rPr lang="en-US" sz="2400" u="sng" dirty="0" err="1" smtClean="0">
                <a:solidFill>
                  <a:schemeClr val="tx2">
                    <a:lumMod val="75000"/>
                  </a:schemeClr>
                </a:solidFill>
              </a:rPr>
              <a:t>Aseguramiento</a:t>
            </a:r>
            <a:r>
              <a:rPr lang="en-US" sz="2400" u="sng" dirty="0" smtClean="0">
                <a:solidFill>
                  <a:schemeClr val="tx2">
                    <a:lumMod val="75000"/>
                  </a:schemeClr>
                </a:solidFill>
              </a:rPr>
              <a:t> Social</a:t>
            </a:r>
            <a:endParaRPr lang="en-US" sz="2400" dirty="0" smtClean="0">
              <a:solidFill>
                <a:schemeClr val="tx2">
                  <a:lumMod val="75000"/>
                </a:schemeClr>
              </a:solidFill>
            </a:endParaRPr>
          </a:p>
          <a:p>
            <a:pPr>
              <a:buNone/>
            </a:pPr>
            <a:r>
              <a:rPr lang="en-US" sz="2400" dirty="0" smtClean="0">
                <a:solidFill>
                  <a:schemeClr val="tx2">
                    <a:lumMod val="75000"/>
                  </a:schemeClr>
                </a:solidFill>
              </a:rPr>
              <a:t>                  </a:t>
            </a:r>
            <a:r>
              <a:rPr lang="en-US" sz="1800" dirty="0" err="1" smtClean="0">
                <a:solidFill>
                  <a:schemeClr val="tx2">
                    <a:lumMod val="75000"/>
                  </a:schemeClr>
                </a:solidFill>
              </a:rPr>
              <a:t>seguro</a:t>
            </a:r>
            <a:r>
              <a:rPr lang="en-US" sz="1800" dirty="0" smtClean="0">
                <a:solidFill>
                  <a:schemeClr val="tx2">
                    <a:lumMod val="75000"/>
                  </a:schemeClr>
                </a:solidFill>
              </a:rPr>
              <a:t> de </a:t>
            </a:r>
            <a:r>
              <a:rPr lang="en-US" sz="1800" dirty="0" err="1" smtClean="0">
                <a:solidFill>
                  <a:schemeClr val="tx2">
                    <a:lumMod val="75000"/>
                  </a:schemeClr>
                </a:solidFill>
              </a:rPr>
              <a:t>salud</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seguro</a:t>
            </a:r>
            <a:r>
              <a:rPr lang="en-US" sz="1800" dirty="0" smtClean="0">
                <a:solidFill>
                  <a:schemeClr val="tx2">
                    <a:lumMod val="75000"/>
                  </a:schemeClr>
                </a:solidFill>
              </a:rPr>
              <a:t> de </a:t>
            </a:r>
            <a:r>
              <a:rPr lang="en-US" sz="1800" dirty="0" err="1" smtClean="0">
                <a:solidFill>
                  <a:schemeClr val="tx2">
                    <a:lumMod val="75000"/>
                  </a:schemeClr>
                </a:solidFill>
              </a:rPr>
              <a:t>vida</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seguro</a:t>
            </a:r>
            <a:r>
              <a:rPr lang="en-US" sz="1800" dirty="0" smtClean="0">
                <a:solidFill>
                  <a:schemeClr val="tx2">
                    <a:lumMod val="75000"/>
                  </a:schemeClr>
                </a:solidFill>
              </a:rPr>
              <a:t> de </a:t>
            </a:r>
            <a:r>
              <a:rPr lang="en-US" sz="1800" dirty="0" err="1" smtClean="0">
                <a:solidFill>
                  <a:schemeClr val="tx2">
                    <a:lumMod val="75000"/>
                  </a:schemeClr>
                </a:solidFill>
              </a:rPr>
              <a:t>invalidez</a:t>
            </a:r>
            <a:r>
              <a:rPr lang="en-US" sz="1800" dirty="0" smtClean="0">
                <a:solidFill>
                  <a:schemeClr val="tx2">
                    <a:lumMod val="75000"/>
                  </a:schemeClr>
                </a:solidFill>
              </a:rPr>
              <a:t>                                </a:t>
            </a:r>
            <a:r>
              <a:rPr lang="en-US" sz="1800" dirty="0" err="1" smtClean="0">
                <a:solidFill>
                  <a:schemeClr val="tx2">
                    <a:lumMod val="75000"/>
                  </a:schemeClr>
                </a:solidFill>
              </a:rPr>
              <a:t>empresas</a:t>
            </a:r>
            <a:r>
              <a:rPr lang="en-US" sz="1800" dirty="0" smtClean="0">
                <a:solidFill>
                  <a:schemeClr val="tx2">
                    <a:lumMod val="75000"/>
                  </a:schemeClr>
                </a:solidFill>
              </a:rPr>
              <a:t> y </a:t>
            </a:r>
            <a:r>
              <a:rPr lang="en-US" sz="1800" dirty="0" err="1" smtClean="0">
                <a:solidFill>
                  <a:schemeClr val="tx2">
                    <a:lumMod val="75000"/>
                  </a:schemeClr>
                </a:solidFill>
              </a:rPr>
              <a:t>trabajadores</a:t>
            </a:r>
            <a:r>
              <a:rPr lang="en-US" sz="1800" dirty="0" smtClean="0">
                <a:solidFill>
                  <a:schemeClr val="tx2">
                    <a:lumMod val="75000"/>
                  </a:schemeClr>
                </a:solidFill>
              </a:rPr>
              <a:t> </a:t>
            </a:r>
          </a:p>
          <a:p>
            <a:pPr>
              <a:buNone/>
            </a:pPr>
            <a:r>
              <a:rPr lang="en-US" sz="1800" dirty="0" smtClean="0">
                <a:solidFill>
                  <a:schemeClr val="tx2">
                    <a:lumMod val="75000"/>
                  </a:schemeClr>
                </a:solidFill>
              </a:rPr>
              <a:t>                        </a:t>
            </a:r>
            <a:r>
              <a:rPr lang="en-US" sz="1800" dirty="0" err="1" smtClean="0">
                <a:solidFill>
                  <a:schemeClr val="tx2">
                    <a:lumMod val="75000"/>
                  </a:schemeClr>
                </a:solidFill>
              </a:rPr>
              <a:t>seguro</a:t>
            </a:r>
            <a:r>
              <a:rPr lang="en-US" sz="1800" dirty="0" smtClean="0">
                <a:solidFill>
                  <a:schemeClr val="tx2">
                    <a:lumMod val="75000"/>
                  </a:schemeClr>
                </a:solidFill>
              </a:rPr>
              <a:t> de </a:t>
            </a:r>
            <a:r>
              <a:rPr lang="en-US" sz="1800" dirty="0" err="1" smtClean="0">
                <a:solidFill>
                  <a:schemeClr val="tx2">
                    <a:lumMod val="75000"/>
                  </a:schemeClr>
                </a:solidFill>
              </a:rPr>
              <a:t>riesgos</a:t>
            </a:r>
            <a:r>
              <a:rPr lang="en-US" sz="1800" dirty="0" smtClean="0">
                <a:solidFill>
                  <a:schemeClr val="tx2">
                    <a:lumMod val="75000"/>
                  </a:schemeClr>
                </a:solidFill>
              </a:rPr>
              <a:t> de </a:t>
            </a:r>
            <a:r>
              <a:rPr lang="en-US" sz="1800" dirty="0" err="1" smtClean="0">
                <a:solidFill>
                  <a:schemeClr val="tx2">
                    <a:lumMod val="75000"/>
                  </a:schemeClr>
                </a:solidFill>
              </a:rPr>
              <a:t>trabajo</a:t>
            </a:r>
            <a:r>
              <a:rPr lang="en-US" sz="1800" dirty="0" smtClean="0">
                <a:solidFill>
                  <a:schemeClr val="tx2">
                    <a:lumMod val="75000"/>
                  </a:schemeClr>
                </a:solidFill>
              </a:rPr>
              <a:t>                  pagan</a:t>
            </a:r>
          </a:p>
          <a:p>
            <a:pPr>
              <a:buNone/>
            </a:pPr>
            <a:r>
              <a:rPr lang="en-US" sz="1800" dirty="0" smtClean="0">
                <a:solidFill>
                  <a:schemeClr val="tx2">
                    <a:lumMod val="75000"/>
                  </a:schemeClr>
                </a:solidFill>
              </a:rPr>
              <a:t>                        guarder</a:t>
            </a:r>
            <a:r>
              <a:rPr lang="es-ES" sz="1800" dirty="0" smtClean="0">
                <a:solidFill>
                  <a:schemeClr val="tx2">
                    <a:lumMod val="75000"/>
                  </a:schemeClr>
                </a:solidFill>
              </a:rPr>
              <a:t>í</a:t>
            </a:r>
            <a:r>
              <a:rPr lang="en-US" sz="1800" dirty="0" smtClean="0">
                <a:solidFill>
                  <a:schemeClr val="tx2">
                    <a:lumMod val="75000"/>
                  </a:schemeClr>
                </a:solidFill>
              </a:rPr>
              <a:t>as</a:t>
            </a:r>
          </a:p>
          <a:p>
            <a:pPr>
              <a:buNone/>
            </a:pPr>
            <a:r>
              <a:rPr lang="en-US" sz="1800" dirty="0" smtClean="0">
                <a:solidFill>
                  <a:schemeClr val="tx2">
                    <a:lumMod val="75000"/>
                  </a:schemeClr>
                </a:solidFill>
              </a:rPr>
              <a:t>                        </a:t>
            </a:r>
            <a:r>
              <a:rPr lang="en-US" sz="1800" dirty="0" err="1" smtClean="0">
                <a:solidFill>
                  <a:schemeClr val="tx2">
                    <a:lumMod val="75000"/>
                  </a:schemeClr>
                </a:solidFill>
              </a:rPr>
              <a:t>pensiones</a:t>
            </a:r>
            <a:r>
              <a:rPr lang="en-US" sz="1800" dirty="0" smtClean="0">
                <a:solidFill>
                  <a:schemeClr val="tx2">
                    <a:lumMod val="75000"/>
                  </a:schemeClr>
                </a:solidFill>
              </a:rPr>
              <a:t> de </a:t>
            </a:r>
            <a:r>
              <a:rPr lang="en-US" sz="1800" dirty="0" err="1" smtClean="0">
                <a:solidFill>
                  <a:schemeClr val="tx2">
                    <a:lumMod val="75000"/>
                  </a:schemeClr>
                </a:solidFill>
              </a:rPr>
              <a:t>retiro</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crédito</a:t>
            </a:r>
            <a:r>
              <a:rPr lang="en-US" sz="1800" dirty="0" smtClean="0">
                <a:solidFill>
                  <a:schemeClr val="tx2">
                    <a:lumMod val="75000"/>
                  </a:schemeClr>
                </a:solidFill>
              </a:rPr>
              <a:t> de </a:t>
            </a:r>
            <a:r>
              <a:rPr lang="en-US" sz="1800" dirty="0" err="1" smtClean="0">
                <a:solidFill>
                  <a:schemeClr val="tx2">
                    <a:lumMod val="75000"/>
                  </a:schemeClr>
                </a:solidFill>
              </a:rPr>
              <a:t>vivienda</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indemnizaciones</a:t>
            </a:r>
            <a:r>
              <a:rPr lang="en-US" sz="1800" dirty="0" smtClean="0">
                <a:solidFill>
                  <a:schemeClr val="tx2">
                    <a:lumMod val="75000"/>
                  </a:schemeClr>
                </a:solidFill>
              </a:rPr>
              <a:t> </a:t>
            </a:r>
            <a:r>
              <a:rPr lang="en-US" sz="1800" dirty="0" err="1" smtClean="0">
                <a:solidFill>
                  <a:schemeClr val="tx2">
                    <a:lumMod val="75000"/>
                  </a:schemeClr>
                </a:solidFill>
              </a:rPr>
              <a:t>por</a:t>
            </a:r>
            <a:r>
              <a:rPr lang="en-US" sz="1800" dirty="0" smtClean="0">
                <a:solidFill>
                  <a:schemeClr val="tx2">
                    <a:lumMod val="75000"/>
                  </a:schemeClr>
                </a:solidFill>
              </a:rPr>
              <a:t> </a:t>
            </a:r>
            <a:r>
              <a:rPr lang="en-US" sz="1800" dirty="0" err="1" smtClean="0">
                <a:solidFill>
                  <a:schemeClr val="tx2">
                    <a:lumMod val="75000"/>
                  </a:schemeClr>
                </a:solidFill>
              </a:rPr>
              <a:t>despido</a:t>
            </a:r>
            <a:r>
              <a:rPr lang="en-US" sz="1800" dirty="0" smtClean="0">
                <a:solidFill>
                  <a:schemeClr val="tx2">
                    <a:lumMod val="75000"/>
                  </a:schemeClr>
                </a:solidFill>
              </a:rPr>
              <a:t>                </a:t>
            </a:r>
            <a:r>
              <a:rPr lang="en-US" sz="1800" dirty="0" err="1" smtClean="0">
                <a:solidFill>
                  <a:schemeClr val="tx2">
                    <a:lumMod val="75000"/>
                  </a:schemeClr>
                </a:solidFill>
              </a:rPr>
              <a:t>gobierno</a:t>
            </a:r>
            <a:r>
              <a:rPr lang="en-US" sz="1800" dirty="0" smtClean="0">
                <a:solidFill>
                  <a:schemeClr val="tx2">
                    <a:lumMod val="75000"/>
                  </a:schemeClr>
                </a:solidFill>
              </a:rPr>
              <a:t> </a:t>
            </a:r>
            <a:r>
              <a:rPr lang="en-US" sz="1800" dirty="0" err="1" smtClean="0">
                <a:solidFill>
                  <a:schemeClr val="tx2">
                    <a:lumMod val="75000"/>
                  </a:schemeClr>
                </a:solidFill>
              </a:rPr>
              <a:t>paga</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impuestos</a:t>
            </a:r>
            <a:r>
              <a:rPr lang="en-US" sz="1800" dirty="0" smtClean="0">
                <a:solidFill>
                  <a:schemeClr val="tx2">
                    <a:lumMod val="75000"/>
                  </a:schemeClr>
                </a:solidFill>
              </a:rPr>
              <a:t> </a:t>
            </a:r>
            <a:r>
              <a:rPr lang="en-US" sz="1800" dirty="0" err="1" smtClean="0">
                <a:solidFill>
                  <a:schemeClr val="tx2">
                    <a:lumMod val="75000"/>
                  </a:schemeClr>
                </a:solidFill>
              </a:rPr>
              <a:t>estatales</a:t>
            </a:r>
            <a:r>
              <a:rPr lang="en-US" sz="1800" dirty="0" smtClean="0">
                <a:solidFill>
                  <a:schemeClr val="tx2">
                    <a:lumMod val="75000"/>
                  </a:schemeClr>
                </a:solidFill>
              </a:rPr>
              <a:t> a la </a:t>
            </a:r>
            <a:r>
              <a:rPr lang="en-US" sz="1800" dirty="0" err="1" smtClean="0">
                <a:solidFill>
                  <a:schemeClr val="tx2">
                    <a:lumMod val="75000"/>
                  </a:schemeClr>
                </a:solidFill>
              </a:rPr>
              <a:t>nómina</a:t>
            </a:r>
            <a:endParaRPr lang="en-US" sz="1800" dirty="0" smtClean="0">
              <a:solidFill>
                <a:schemeClr val="tx2">
                  <a:lumMod val="75000"/>
                </a:schemeClr>
              </a:solidFill>
            </a:endParaRPr>
          </a:p>
          <a:p>
            <a:pPr>
              <a:buNone/>
            </a:pPr>
            <a:endParaRPr lang="en-US" sz="1800" dirty="0" smtClean="0">
              <a:solidFill>
                <a:schemeClr val="tx2">
                  <a:lumMod val="75000"/>
                </a:schemeClr>
              </a:solidFill>
            </a:endParaRPr>
          </a:p>
          <a:p>
            <a:pPr>
              <a:buNone/>
            </a:pP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seguro</a:t>
            </a:r>
            <a:r>
              <a:rPr lang="en-US" sz="1800" dirty="0" smtClean="0">
                <a:solidFill>
                  <a:schemeClr val="tx2">
                    <a:lumMod val="75000"/>
                  </a:schemeClr>
                </a:solidFill>
              </a:rPr>
              <a:t> de </a:t>
            </a:r>
            <a:r>
              <a:rPr lang="en-US" sz="1800" dirty="0" err="1" smtClean="0">
                <a:solidFill>
                  <a:schemeClr val="tx2">
                    <a:lumMod val="75000"/>
                  </a:schemeClr>
                </a:solidFill>
              </a:rPr>
              <a:t>salud</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pensiones</a:t>
            </a:r>
            <a:r>
              <a:rPr lang="en-US" sz="1800" dirty="0" smtClean="0">
                <a:solidFill>
                  <a:schemeClr val="tx2">
                    <a:lumMod val="75000"/>
                  </a:schemeClr>
                </a:solidFill>
              </a:rPr>
              <a:t> de </a:t>
            </a:r>
            <a:r>
              <a:rPr lang="en-US" sz="1800" dirty="0" err="1" smtClean="0">
                <a:solidFill>
                  <a:schemeClr val="tx2">
                    <a:lumMod val="75000"/>
                  </a:schemeClr>
                </a:solidFill>
              </a:rPr>
              <a:t>retiro</a:t>
            </a:r>
            <a:r>
              <a:rPr lang="en-US" sz="1800" dirty="0" smtClean="0">
                <a:solidFill>
                  <a:schemeClr val="tx2">
                    <a:lumMod val="75000"/>
                  </a:schemeClr>
                </a:solidFill>
              </a:rPr>
              <a:t>                               </a:t>
            </a:r>
            <a:r>
              <a:rPr lang="en-US" sz="1800" dirty="0" err="1" smtClean="0">
                <a:solidFill>
                  <a:schemeClr val="tx2">
                    <a:lumMod val="75000"/>
                  </a:schemeClr>
                </a:solidFill>
              </a:rPr>
              <a:t>gobierno</a:t>
            </a:r>
            <a:r>
              <a:rPr lang="en-US" sz="1800" dirty="0" smtClean="0">
                <a:solidFill>
                  <a:schemeClr val="tx2">
                    <a:lumMod val="75000"/>
                  </a:schemeClr>
                </a:solidFill>
              </a:rPr>
              <a:t> </a:t>
            </a:r>
            <a:r>
              <a:rPr lang="en-US" sz="1800" dirty="0" err="1" smtClean="0">
                <a:solidFill>
                  <a:schemeClr val="tx2">
                    <a:lumMod val="75000"/>
                  </a:schemeClr>
                </a:solidFill>
              </a:rPr>
              <a:t>paga</a:t>
            </a:r>
            <a:r>
              <a:rPr lang="en-US" sz="1800" dirty="0" smtClean="0">
                <a:solidFill>
                  <a:schemeClr val="tx2">
                    <a:lumMod val="75000"/>
                  </a:schemeClr>
                </a:solidFill>
              </a:rPr>
              <a:t> 100%</a:t>
            </a:r>
          </a:p>
          <a:p>
            <a:pPr>
              <a:buNone/>
            </a:pPr>
            <a:r>
              <a:rPr lang="en-US" sz="1800" dirty="0" smtClean="0">
                <a:solidFill>
                  <a:schemeClr val="tx2">
                    <a:lumMod val="75000"/>
                  </a:schemeClr>
                </a:solidFill>
              </a:rPr>
              <a:t>                        </a:t>
            </a:r>
            <a:r>
              <a:rPr lang="en-US" sz="1800" dirty="0" err="1" smtClean="0">
                <a:solidFill>
                  <a:schemeClr val="tx2">
                    <a:lumMod val="75000"/>
                  </a:schemeClr>
                </a:solidFill>
              </a:rPr>
              <a:t>guarderias</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subsidios</a:t>
            </a:r>
            <a:r>
              <a:rPr lang="en-US" sz="1800" dirty="0" smtClean="0">
                <a:solidFill>
                  <a:schemeClr val="tx2">
                    <a:lumMod val="75000"/>
                  </a:schemeClr>
                </a:solidFill>
              </a:rPr>
              <a:t> a la </a:t>
            </a:r>
            <a:r>
              <a:rPr lang="en-US" sz="1800" dirty="0" err="1" smtClean="0">
                <a:solidFill>
                  <a:schemeClr val="tx2">
                    <a:lumMod val="75000"/>
                  </a:schemeClr>
                </a:solidFill>
              </a:rPr>
              <a:t>vivienda</a:t>
            </a:r>
            <a:endParaRPr lang="en-US" sz="2400" dirty="0" smtClean="0">
              <a:solidFill>
                <a:schemeClr val="tx2">
                  <a:lumMod val="75000"/>
                </a:schemeClr>
              </a:solidFill>
            </a:endParaRPr>
          </a:p>
          <a:p>
            <a:pPr>
              <a:buNone/>
            </a:pPr>
            <a:endParaRPr lang="en-US" sz="2400" dirty="0" smtClean="0"/>
          </a:p>
          <a:p>
            <a:pPr>
              <a:buNone/>
            </a:pPr>
            <a:endParaRPr lang="en-US" sz="2400" dirty="0" smtClean="0"/>
          </a:p>
          <a:p>
            <a:pPr>
              <a:buNone/>
            </a:pPr>
            <a:endParaRPr lang="en-US" sz="2400" dirty="0" smtClean="0"/>
          </a:p>
          <a:p>
            <a:pPr algn="ctr">
              <a:buNone/>
            </a:pPr>
            <a:endParaRPr lang="en-US" sz="2400" u="sng" dirty="0"/>
          </a:p>
        </p:txBody>
      </p:sp>
      <p:sp>
        <p:nvSpPr>
          <p:cNvPr id="5" name="Left Brace 4"/>
          <p:cNvSpPr/>
          <p:nvPr/>
        </p:nvSpPr>
        <p:spPr>
          <a:xfrm>
            <a:off x="1066800" y="533400"/>
            <a:ext cx="457200" cy="342900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6" name="Object 5"/>
          <p:cNvGraphicFramePr>
            <a:graphicFrameLocks noChangeAspect="1"/>
          </p:cNvGraphicFramePr>
          <p:nvPr/>
        </p:nvGraphicFramePr>
        <p:xfrm>
          <a:off x="46038" y="1981200"/>
          <a:ext cx="1025525" cy="482600"/>
        </p:xfrm>
        <a:graphic>
          <a:graphicData uri="http://schemas.openxmlformats.org/presentationml/2006/ole">
            <p:oleObj spid="_x0000_s247809" name="Equation" r:id="rId3" imgW="431640" imgH="203040" progId="Equation.DSMT4">
              <p:embed/>
            </p:oleObj>
          </a:graphicData>
        </a:graphic>
      </p:graphicFrame>
      <p:graphicFrame>
        <p:nvGraphicFramePr>
          <p:cNvPr id="7" name="Object 6"/>
          <p:cNvGraphicFramePr>
            <a:graphicFrameLocks noChangeAspect="1"/>
          </p:cNvGraphicFramePr>
          <p:nvPr/>
        </p:nvGraphicFramePr>
        <p:xfrm>
          <a:off x="-15875" y="5029200"/>
          <a:ext cx="1266825" cy="533400"/>
        </p:xfrm>
        <a:graphic>
          <a:graphicData uri="http://schemas.openxmlformats.org/presentationml/2006/ole">
            <p:oleObj spid="_x0000_s247810" name="Equation" r:id="rId4" imgW="482400" imgH="203040" progId="Equation.DSMT4">
              <p:embed/>
            </p:oleObj>
          </a:graphicData>
        </a:graphic>
      </p:graphicFrame>
      <p:sp>
        <p:nvSpPr>
          <p:cNvPr id="8" name="Left Brace 7"/>
          <p:cNvSpPr/>
          <p:nvPr/>
        </p:nvSpPr>
        <p:spPr>
          <a:xfrm>
            <a:off x="1295400" y="4495800"/>
            <a:ext cx="228600" cy="182880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152400" y="2514600"/>
            <a:ext cx="813171" cy="738664"/>
          </a:xfrm>
          <a:prstGeom prst="rect">
            <a:avLst/>
          </a:prstGeom>
          <a:noFill/>
        </p:spPr>
        <p:txBody>
          <a:bodyPr wrap="none" rtlCol="0">
            <a:spAutoFit/>
          </a:bodyPr>
          <a:lstStyle/>
          <a:p>
            <a:r>
              <a:rPr lang="en-US" sz="1400" dirty="0" smtClean="0"/>
              <a:t>(</a:t>
            </a:r>
            <a:r>
              <a:rPr lang="en-US" sz="1400" dirty="0" err="1" smtClean="0"/>
              <a:t>como</a:t>
            </a:r>
            <a:r>
              <a:rPr lang="en-US" sz="1400" dirty="0" smtClean="0"/>
              <a:t> %</a:t>
            </a:r>
          </a:p>
          <a:p>
            <a:r>
              <a:rPr lang="en-US" sz="1400" dirty="0" smtClean="0"/>
              <a:t>del</a:t>
            </a:r>
          </a:p>
          <a:p>
            <a:r>
              <a:rPr lang="en-US" sz="1400" dirty="0" err="1" smtClean="0"/>
              <a:t>salario</a:t>
            </a:r>
            <a:r>
              <a:rPr lang="en-US" sz="1400" dirty="0" smtClean="0"/>
              <a:t>)</a:t>
            </a:r>
            <a:endParaRPr lang="en-US" sz="1400" dirty="0"/>
          </a:p>
        </p:txBody>
      </p:sp>
      <p:sp>
        <p:nvSpPr>
          <p:cNvPr id="11" name="TextBox 10"/>
          <p:cNvSpPr txBox="1"/>
          <p:nvPr/>
        </p:nvSpPr>
        <p:spPr>
          <a:xfrm>
            <a:off x="152400" y="5715000"/>
            <a:ext cx="1022588" cy="307777"/>
          </a:xfrm>
          <a:prstGeom prst="rect">
            <a:avLst/>
          </a:prstGeom>
          <a:noFill/>
        </p:spPr>
        <p:txBody>
          <a:bodyPr wrap="none" rtlCol="0">
            <a:spAutoFit/>
          </a:bodyPr>
          <a:lstStyle/>
          <a:p>
            <a:r>
              <a:rPr lang="en-US" sz="1400" dirty="0" smtClean="0"/>
              <a:t>(per capita)</a:t>
            </a:r>
            <a:endParaRPr lang="en-US" sz="1400" dirty="0"/>
          </a:p>
        </p:txBody>
      </p:sp>
      <p:cxnSp>
        <p:nvCxnSpPr>
          <p:cNvPr id="13" name="Straight Arrow Connector 12"/>
          <p:cNvCxnSpPr/>
          <p:nvPr/>
        </p:nvCxnSpPr>
        <p:spPr>
          <a:xfrm flipV="1">
            <a:off x="4114800" y="1676400"/>
            <a:ext cx="1295400" cy="685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4" name="Object 13"/>
          <p:cNvGraphicFramePr>
            <a:graphicFrameLocks noChangeAspect="1"/>
          </p:cNvGraphicFramePr>
          <p:nvPr/>
        </p:nvGraphicFramePr>
        <p:xfrm>
          <a:off x="6375400" y="1676400"/>
          <a:ext cx="2235200" cy="457200"/>
        </p:xfrm>
        <a:graphic>
          <a:graphicData uri="http://schemas.openxmlformats.org/presentationml/2006/ole">
            <p:oleObj spid="_x0000_s247811" name="Equation" r:id="rId5" imgW="1117440" imgH="228600" progId="Equation.DSMT4">
              <p:embed/>
            </p:oleObj>
          </a:graphicData>
        </a:graphic>
      </p:graphicFrame>
      <p:graphicFrame>
        <p:nvGraphicFramePr>
          <p:cNvPr id="15" name="Object 14"/>
          <p:cNvGraphicFramePr>
            <a:graphicFrameLocks noChangeAspect="1"/>
          </p:cNvGraphicFramePr>
          <p:nvPr/>
        </p:nvGraphicFramePr>
        <p:xfrm>
          <a:off x="7229475" y="3124200"/>
          <a:ext cx="1685925" cy="457200"/>
        </p:xfrm>
        <a:graphic>
          <a:graphicData uri="http://schemas.openxmlformats.org/presentationml/2006/ole">
            <p:oleObj spid="_x0000_s247812" name="Equation" r:id="rId6" imgW="749160" imgH="203040" progId="Equation.DSMT4">
              <p:embed/>
            </p:oleObj>
          </a:graphicData>
        </a:graphic>
      </p:graphicFrame>
      <p:cxnSp>
        <p:nvCxnSpPr>
          <p:cNvPr id="17" name="Straight Arrow Connector 16"/>
          <p:cNvCxnSpPr/>
          <p:nvPr/>
        </p:nvCxnSpPr>
        <p:spPr>
          <a:xfrm>
            <a:off x="4114800" y="2438400"/>
            <a:ext cx="1219200" cy="914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962400" y="5334000"/>
            <a:ext cx="1143000"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lgn="ctr">
              <a:buNone/>
            </a:pPr>
            <a:r>
              <a:rPr lang="en-US" sz="1800" dirty="0" smtClean="0"/>
              <a:t> </a:t>
            </a:r>
          </a:p>
          <a:p>
            <a:pPr algn="ctr">
              <a:buNone/>
            </a:pPr>
            <a:r>
              <a:rPr lang="en-US" sz="2400" u="sng" dirty="0" err="1" smtClean="0"/>
              <a:t>Componentes</a:t>
            </a:r>
            <a:r>
              <a:rPr lang="en-US" sz="2400" u="sng" dirty="0" smtClean="0"/>
              <a:t> de               en </a:t>
            </a:r>
            <a:r>
              <a:rPr lang="en-US" sz="2400" u="sng" dirty="0" err="1" smtClean="0"/>
              <a:t>millones</a:t>
            </a:r>
            <a:r>
              <a:rPr lang="en-US" sz="2400" u="sng" dirty="0" smtClean="0"/>
              <a:t> de pesos: </a:t>
            </a:r>
          </a:p>
          <a:p>
            <a:pPr>
              <a:buNone/>
            </a:pPr>
            <a:endParaRPr lang="en-US" sz="1800" dirty="0" smtClean="0"/>
          </a:p>
          <a:p>
            <a:pPr>
              <a:buNone/>
            </a:pPr>
            <a:r>
              <a:rPr lang="en-US" sz="1800" u="sng" dirty="0" err="1" smtClean="0"/>
              <a:t>Salud</a:t>
            </a:r>
            <a:r>
              <a:rPr lang="en-US" sz="1800" dirty="0" smtClean="0"/>
              <a:t>:                                                                                </a:t>
            </a:r>
            <a:r>
              <a:rPr lang="en-US" sz="1800" u="sng" dirty="0" err="1" smtClean="0"/>
              <a:t>Guarderías</a:t>
            </a:r>
            <a:endParaRPr lang="en-US" sz="1800" u="sng" dirty="0" smtClean="0"/>
          </a:p>
          <a:p>
            <a:pPr>
              <a:buNone/>
            </a:pPr>
            <a:r>
              <a:rPr lang="en-US" sz="1800" dirty="0" smtClean="0"/>
              <a:t>IMSS-</a:t>
            </a:r>
            <a:r>
              <a:rPr lang="en-US" sz="1800" dirty="0" err="1" smtClean="0"/>
              <a:t>Oportunidades</a:t>
            </a:r>
            <a:r>
              <a:rPr lang="en-US" sz="1800" dirty="0" smtClean="0"/>
              <a:t>                                      6,370          </a:t>
            </a:r>
            <a:r>
              <a:rPr lang="en-US" sz="1800" dirty="0" err="1" smtClean="0"/>
              <a:t>Guarderías</a:t>
            </a:r>
            <a:r>
              <a:rPr lang="en-US" sz="1800" dirty="0" smtClean="0"/>
              <a:t> </a:t>
            </a:r>
            <a:r>
              <a:rPr lang="en-US" sz="1800" dirty="0" err="1" smtClean="0"/>
              <a:t>Sedesol</a:t>
            </a:r>
            <a:r>
              <a:rPr lang="en-US" sz="1800" dirty="0" smtClean="0"/>
              <a:t>      </a:t>
            </a:r>
            <a:r>
              <a:rPr lang="en-US" sz="1800" b="1" dirty="0" smtClean="0"/>
              <a:t>1,711</a:t>
            </a:r>
          </a:p>
          <a:p>
            <a:pPr>
              <a:buNone/>
            </a:pPr>
            <a:r>
              <a:rPr lang="en-US" sz="1800" dirty="0" err="1" smtClean="0"/>
              <a:t>Fassa</a:t>
            </a:r>
            <a:r>
              <a:rPr lang="en-US" sz="1800" dirty="0" smtClean="0"/>
              <a:t> </a:t>
            </a:r>
            <a:r>
              <a:rPr lang="en-US" sz="1800" dirty="0" err="1" smtClean="0"/>
              <a:t>Ramo</a:t>
            </a:r>
            <a:r>
              <a:rPr lang="en-US" sz="1800" dirty="0" smtClean="0"/>
              <a:t> 33                                             48,480</a:t>
            </a:r>
          </a:p>
          <a:p>
            <a:pPr>
              <a:buNone/>
            </a:pPr>
            <a:r>
              <a:rPr lang="en-US" sz="1800" dirty="0" err="1" smtClean="0"/>
              <a:t>Gobiernos</a:t>
            </a:r>
            <a:r>
              <a:rPr lang="en-US" sz="1800" dirty="0" smtClean="0"/>
              <a:t> </a:t>
            </a:r>
            <a:r>
              <a:rPr lang="en-US" sz="1800" dirty="0" err="1" smtClean="0"/>
              <a:t>estatales</a:t>
            </a:r>
            <a:r>
              <a:rPr lang="en-US" sz="1800" dirty="0" smtClean="0"/>
              <a:t> (</a:t>
            </a:r>
            <a:r>
              <a:rPr lang="en-US" sz="1800" dirty="0" err="1" smtClean="0"/>
              <a:t>participaciones</a:t>
            </a:r>
            <a:r>
              <a:rPr lang="en-US" sz="1800" dirty="0" smtClean="0"/>
              <a:t>)           24,715</a:t>
            </a:r>
          </a:p>
          <a:p>
            <a:pPr>
              <a:buNone/>
            </a:pPr>
            <a:r>
              <a:rPr lang="en-US" sz="1800" dirty="0" err="1" smtClean="0"/>
              <a:t>Seguro</a:t>
            </a:r>
            <a:r>
              <a:rPr lang="en-US" sz="1800" dirty="0" smtClean="0"/>
              <a:t> de </a:t>
            </a:r>
            <a:r>
              <a:rPr lang="en-US" sz="1800" dirty="0" err="1" smtClean="0"/>
              <a:t>Salud</a:t>
            </a:r>
            <a:r>
              <a:rPr lang="en-US" sz="1800" dirty="0" smtClean="0"/>
              <a:t> </a:t>
            </a:r>
            <a:r>
              <a:rPr lang="en-US" sz="1800" dirty="0" err="1" smtClean="0"/>
              <a:t>para</a:t>
            </a:r>
            <a:r>
              <a:rPr lang="en-US" sz="1800" dirty="0" smtClean="0"/>
              <a:t> la </a:t>
            </a:r>
            <a:r>
              <a:rPr lang="en-US" sz="1800" dirty="0" err="1" smtClean="0"/>
              <a:t>Familia</a:t>
            </a:r>
            <a:r>
              <a:rPr lang="en-US" sz="1800" dirty="0" smtClean="0"/>
              <a:t> (IMSS)         1,115         </a:t>
            </a:r>
            <a:r>
              <a:rPr lang="en-US" sz="1800" u="sng" dirty="0" err="1" smtClean="0"/>
              <a:t>Pensiones</a:t>
            </a:r>
            <a:endParaRPr lang="en-US" sz="1800" u="sng" dirty="0" smtClean="0"/>
          </a:p>
          <a:p>
            <a:pPr>
              <a:buNone/>
            </a:pPr>
            <a:r>
              <a:rPr lang="en-US" sz="1800" dirty="0" err="1" smtClean="0"/>
              <a:t>Seguro</a:t>
            </a:r>
            <a:r>
              <a:rPr lang="en-US" sz="1800" dirty="0" smtClean="0"/>
              <a:t> Popular                                              36,250         </a:t>
            </a:r>
            <a:r>
              <a:rPr lang="en-US" sz="1800" dirty="0" err="1" smtClean="0"/>
              <a:t>Adultos</a:t>
            </a:r>
            <a:r>
              <a:rPr lang="en-US" sz="1800" dirty="0" smtClean="0"/>
              <a:t> </a:t>
            </a:r>
            <a:r>
              <a:rPr lang="en-US" sz="1800" dirty="0" err="1" smtClean="0"/>
              <a:t>Mayores</a:t>
            </a:r>
            <a:r>
              <a:rPr lang="en-US" sz="1800" dirty="0" smtClean="0"/>
              <a:t> de 70   </a:t>
            </a:r>
            <a:r>
              <a:rPr lang="en-US" sz="1800" b="1" dirty="0" smtClean="0"/>
              <a:t>9,536</a:t>
            </a:r>
          </a:p>
          <a:p>
            <a:pPr>
              <a:buNone/>
            </a:pPr>
            <a:r>
              <a:rPr lang="en-US" sz="1800" dirty="0" err="1" smtClean="0"/>
              <a:t>Hospitales</a:t>
            </a:r>
            <a:r>
              <a:rPr lang="en-US" sz="1800" dirty="0" smtClean="0"/>
              <a:t> </a:t>
            </a:r>
            <a:r>
              <a:rPr lang="en-US" sz="1800" dirty="0" err="1" smtClean="0"/>
              <a:t>Especialidad</a:t>
            </a:r>
            <a:r>
              <a:rPr lang="en-US" sz="1800" dirty="0" smtClean="0"/>
              <a:t> (R. 12)                     12,416</a:t>
            </a:r>
          </a:p>
          <a:p>
            <a:pPr>
              <a:buNone/>
            </a:pPr>
            <a:r>
              <a:rPr lang="en-US" sz="1800" dirty="0" err="1" smtClean="0"/>
              <a:t>Seguro</a:t>
            </a:r>
            <a:r>
              <a:rPr lang="en-US" sz="1800" dirty="0" smtClean="0"/>
              <a:t> </a:t>
            </a:r>
            <a:r>
              <a:rPr lang="en-US" sz="1800" dirty="0" err="1" smtClean="0"/>
              <a:t>Univedrsal</a:t>
            </a:r>
            <a:r>
              <a:rPr lang="en-US" sz="1800" dirty="0" smtClean="0"/>
              <a:t> </a:t>
            </a:r>
            <a:r>
              <a:rPr lang="en-US" sz="1800" dirty="0" err="1" smtClean="0"/>
              <a:t>Primera</a:t>
            </a:r>
            <a:r>
              <a:rPr lang="en-US" sz="1800" dirty="0" smtClean="0"/>
              <a:t> </a:t>
            </a:r>
            <a:r>
              <a:rPr lang="en-US" sz="1800" dirty="0" err="1" smtClean="0"/>
              <a:t>Generaci</a:t>
            </a:r>
            <a:r>
              <a:rPr lang="es-ES" sz="1800" dirty="0" err="1" smtClean="0"/>
              <a:t>ón</a:t>
            </a:r>
            <a:r>
              <a:rPr lang="es-ES" sz="1800" dirty="0" smtClean="0"/>
              <a:t>          1,699</a:t>
            </a:r>
          </a:p>
          <a:p>
            <a:pPr>
              <a:buNone/>
            </a:pPr>
            <a:r>
              <a:rPr lang="es-ES" sz="1800" dirty="0" smtClean="0"/>
              <a:t>                                               Total salud    </a:t>
            </a:r>
            <a:r>
              <a:rPr lang="es-ES" sz="1800" b="1" dirty="0" smtClean="0"/>
              <a:t>131,045</a:t>
            </a:r>
          </a:p>
          <a:p>
            <a:pPr>
              <a:buNone/>
            </a:pPr>
            <a:r>
              <a:rPr lang="es-ES" sz="1800" u="sng" dirty="0" smtClean="0"/>
              <a:t>Vivienda</a:t>
            </a:r>
            <a:r>
              <a:rPr lang="es-ES" sz="1800" dirty="0" smtClean="0"/>
              <a:t>:</a:t>
            </a:r>
          </a:p>
          <a:p>
            <a:pPr>
              <a:buNone/>
            </a:pPr>
            <a:r>
              <a:rPr lang="es-ES" sz="1800" dirty="0" err="1" smtClean="0"/>
              <a:t>Fonhapo</a:t>
            </a:r>
            <a:r>
              <a:rPr lang="es-ES" sz="1800" dirty="0" smtClean="0"/>
              <a:t>              2,342                          </a:t>
            </a:r>
          </a:p>
          <a:p>
            <a:pPr>
              <a:buNone/>
            </a:pPr>
            <a:r>
              <a:rPr lang="es-ES" sz="1800" dirty="0" err="1" smtClean="0"/>
              <a:t>Habitat</a:t>
            </a:r>
            <a:r>
              <a:rPr lang="es-ES" sz="1800" dirty="0" smtClean="0"/>
              <a:t>                 1,887                                                                    TOTAL: 151,505 </a:t>
            </a:r>
            <a:r>
              <a:rPr lang="es-ES" sz="1800" dirty="0" err="1" smtClean="0"/>
              <a:t>mp</a:t>
            </a:r>
            <a:endParaRPr lang="es-ES" sz="1800" dirty="0" smtClean="0"/>
          </a:p>
          <a:p>
            <a:pPr>
              <a:buNone/>
            </a:pPr>
            <a:r>
              <a:rPr lang="es-ES" sz="1800" dirty="0" err="1" smtClean="0"/>
              <a:t>Conavi</a:t>
            </a:r>
            <a:r>
              <a:rPr lang="es-ES" sz="1800" dirty="0" smtClean="0"/>
              <a:t>                 4,984                                                                     (o 5,652 pesos por</a:t>
            </a:r>
          </a:p>
          <a:p>
            <a:pPr>
              <a:buNone/>
            </a:pPr>
            <a:r>
              <a:rPr lang="es-ES" sz="1800" dirty="0" smtClean="0"/>
              <a:t>Total vivienda      </a:t>
            </a:r>
            <a:r>
              <a:rPr lang="es-ES" sz="1800" b="1" dirty="0" smtClean="0"/>
              <a:t>9,213                                                                       </a:t>
            </a:r>
            <a:r>
              <a:rPr lang="es-ES" sz="1800" dirty="0" smtClean="0"/>
              <a:t>trabajador)</a:t>
            </a:r>
          </a:p>
        </p:txBody>
      </p:sp>
      <p:graphicFrame>
        <p:nvGraphicFramePr>
          <p:cNvPr id="21" name="Object 20"/>
          <p:cNvGraphicFramePr>
            <a:graphicFrameLocks noChangeAspect="1"/>
          </p:cNvGraphicFramePr>
          <p:nvPr/>
        </p:nvGraphicFramePr>
        <p:xfrm>
          <a:off x="3924300" y="228600"/>
          <a:ext cx="800100" cy="457200"/>
        </p:xfrm>
        <a:graphic>
          <a:graphicData uri="http://schemas.openxmlformats.org/presentationml/2006/ole">
            <p:oleObj spid="_x0000_s391177" name="Equation" r:id="rId3" imgW="355320" imgH="203040" progId="Equation.DSMT4">
              <p:embed/>
            </p:oleObj>
          </a:graphicData>
        </a:graphic>
      </p:graphicFrame>
      <p:sp>
        <p:nvSpPr>
          <p:cNvPr id="5" name="Rectangle 4"/>
          <p:cNvSpPr/>
          <p:nvPr/>
        </p:nvSpPr>
        <p:spPr>
          <a:xfrm>
            <a:off x="6629400" y="5181600"/>
            <a:ext cx="2362200" cy="1447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3276600"/>
            <a:ext cx="4530984" cy="584775"/>
          </a:xfrm>
          <a:prstGeom prst="rect">
            <a:avLst/>
          </a:prstGeom>
          <a:noFill/>
        </p:spPr>
        <p:txBody>
          <a:bodyPr wrap="none" rtlCol="0">
            <a:spAutoFit/>
          </a:bodyPr>
          <a:lstStyle/>
          <a:p>
            <a:r>
              <a:rPr lang="en-US" sz="3200" b="1" dirty="0" smtClean="0">
                <a:solidFill>
                  <a:schemeClr val="tx2">
                    <a:lumMod val="75000"/>
                  </a:schemeClr>
                </a:solidFill>
              </a:rPr>
              <a:t>5. </a:t>
            </a:r>
            <a:r>
              <a:rPr lang="en-US" sz="3200" b="1" dirty="0" err="1" smtClean="0">
                <a:solidFill>
                  <a:schemeClr val="tx2">
                    <a:lumMod val="75000"/>
                  </a:schemeClr>
                </a:solidFill>
              </a:rPr>
              <a:t>Calibración</a:t>
            </a:r>
            <a:r>
              <a:rPr lang="en-US" sz="3200" b="1" dirty="0" smtClean="0">
                <a:solidFill>
                  <a:schemeClr val="tx2">
                    <a:lumMod val="75000"/>
                  </a:schemeClr>
                </a:solidFill>
              </a:rPr>
              <a:t> del </a:t>
            </a:r>
            <a:r>
              <a:rPr lang="en-US" sz="3200" b="1" dirty="0" err="1" smtClean="0">
                <a:solidFill>
                  <a:schemeClr val="tx2">
                    <a:lumMod val="75000"/>
                  </a:schemeClr>
                </a:solidFill>
              </a:rPr>
              <a:t>Modelo</a:t>
            </a:r>
            <a:endParaRPr lang="en-US" sz="3200" b="1" dirty="0">
              <a:solidFill>
                <a:schemeClr val="tx2">
                  <a:lumMod val="75000"/>
                </a:schemeClr>
              </a:solidFill>
            </a:endParaRP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nvPr>
        </p:nvGraphicFramePr>
        <p:xfrm>
          <a:off x="0" y="1524000"/>
          <a:ext cx="9144000" cy="4145280"/>
        </p:xfrm>
        <a:graphic>
          <a:graphicData uri="http://schemas.openxmlformats.org/drawingml/2006/table">
            <a:tbl>
              <a:tblPr firstRow="1" bandRow="1">
                <a:tableStyleId>{5C22544A-7EE6-4342-B048-85BDC9FD1C3A}</a:tableStyleId>
              </a:tblPr>
              <a:tblGrid>
                <a:gridCol w="1143000"/>
                <a:gridCol w="838200"/>
                <a:gridCol w="762000"/>
                <a:gridCol w="1143000"/>
                <a:gridCol w="1143000"/>
                <a:gridCol w="1143000"/>
                <a:gridCol w="1143000"/>
                <a:gridCol w="812800"/>
                <a:gridCol w="1016000"/>
              </a:tblGrid>
              <a:tr h="106680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PIB</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Subsidios</a:t>
                      </a:r>
                      <a:r>
                        <a:rPr lang="en-US" dirty="0" smtClean="0">
                          <a:solidFill>
                            <a:schemeClr val="tx2">
                              <a:lumMod val="75000"/>
                            </a:schemeClr>
                          </a:solidFill>
                        </a:rPr>
                        <a:t> a ASC</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Subsidios</a:t>
                      </a:r>
                      <a:r>
                        <a:rPr lang="en-US" dirty="0" smtClean="0">
                          <a:solidFill>
                            <a:schemeClr val="tx2">
                              <a:lumMod val="75000"/>
                            </a:schemeClr>
                          </a:solidFill>
                        </a:rPr>
                        <a:t> a ASNC</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Ingresos</a:t>
                      </a:r>
                      <a:r>
                        <a:rPr lang="en-US" baseline="0" dirty="0" smtClean="0">
                          <a:solidFill>
                            <a:schemeClr val="tx2">
                              <a:lumMod val="75000"/>
                            </a:schemeClr>
                          </a:solidFill>
                        </a:rPr>
                        <a:t> IVA</a:t>
                      </a:r>
                      <a:r>
                        <a:rPr lang="en-US" dirty="0" smtClean="0">
                          <a:solidFill>
                            <a:schemeClr val="tx2">
                              <a:lumMod val="75000"/>
                            </a:schemeClr>
                          </a:solidFill>
                        </a:rPr>
                        <a:t> </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Ingresos</a:t>
                      </a:r>
                      <a:r>
                        <a:rPr lang="en-US" dirty="0" smtClean="0">
                          <a:solidFill>
                            <a:schemeClr val="tx2">
                              <a:lumMod val="75000"/>
                            </a:schemeClr>
                          </a:solidFill>
                        </a:rPr>
                        <a:t> ISR** </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BalanceFiscal</a:t>
                      </a:r>
                      <a:endParaRPr lang="en-US" dirty="0" smtClean="0">
                        <a:solidFill>
                          <a:schemeClr val="tx2">
                            <a:lumMod val="75000"/>
                          </a:schemeClr>
                        </a:solidFill>
                      </a:endParaRPr>
                    </a:p>
                    <a:p>
                      <a:pPr algn="ctr"/>
                      <a:r>
                        <a:rPr lang="en-US" dirty="0" smtClean="0">
                          <a:solidFill>
                            <a:schemeClr val="tx2">
                              <a:lumMod val="75000"/>
                            </a:schemeClr>
                          </a:solidFill>
                        </a:rPr>
                        <a:t>***</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19200">
                <a:tc>
                  <a:txBody>
                    <a:bodyPr/>
                    <a:lstStyle/>
                    <a:p>
                      <a:pPr algn="ctr"/>
                      <a:r>
                        <a:rPr lang="en-US" sz="1600" b="1" u="sng" dirty="0" err="1" smtClean="0">
                          <a:solidFill>
                            <a:schemeClr val="tx2">
                              <a:lumMod val="75000"/>
                            </a:schemeClr>
                          </a:solidFill>
                        </a:rPr>
                        <a:t>Observado</a:t>
                      </a:r>
                      <a:endParaRPr lang="en-US" sz="1600" b="1" u="sng" dirty="0" smtClean="0">
                        <a:solidFill>
                          <a:schemeClr val="tx2">
                            <a:lumMod val="75000"/>
                          </a:schemeClr>
                        </a:solidFill>
                      </a:endParaRPr>
                    </a:p>
                    <a:p>
                      <a:pPr algn="ctr"/>
                      <a:endParaRPr lang="en-US" sz="1600" b="1" u="none" dirty="0" smtClean="0">
                        <a:solidFill>
                          <a:schemeClr val="tx2">
                            <a:lumMod val="75000"/>
                          </a:schemeClr>
                        </a:solidFill>
                      </a:endParaRPr>
                    </a:p>
                    <a:p>
                      <a:pPr algn="ctr"/>
                      <a:r>
                        <a:rPr lang="en-US" sz="1600" b="1" u="none" dirty="0" smtClean="0">
                          <a:solidFill>
                            <a:schemeClr val="tx2">
                              <a:lumMod val="75000"/>
                            </a:schemeClr>
                          </a:solidFill>
                        </a:rPr>
                        <a:t>Pesos*</a:t>
                      </a:r>
                    </a:p>
                    <a:p>
                      <a:pPr algn="ctr"/>
                      <a:endParaRPr lang="en-US" sz="1600" b="1" u="none" dirty="0" smtClean="0">
                        <a:solidFill>
                          <a:schemeClr val="tx2">
                            <a:lumMod val="75000"/>
                          </a:schemeClr>
                        </a:solidFill>
                      </a:endParaRPr>
                    </a:p>
                    <a:p>
                      <a:pPr algn="ctr"/>
                      <a:r>
                        <a:rPr lang="en-US" sz="1600" b="1" u="none" dirty="0" smtClean="0">
                          <a:solidFill>
                            <a:schemeClr val="tx2">
                              <a:lumMod val="75000"/>
                            </a:schemeClr>
                          </a:solidFill>
                        </a:rPr>
                        <a:t>% GDP</a:t>
                      </a:r>
                      <a:endParaRPr lang="en-US" sz="1600" b="1" u="none"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12,110.5</a:t>
                      </a:r>
                    </a:p>
                    <a:p>
                      <a:pPr algn="ctr"/>
                      <a:endParaRPr lang="en-US" sz="1400" b="1" dirty="0" smtClean="0">
                        <a:solidFill>
                          <a:schemeClr val="tx2">
                            <a:lumMod val="75000"/>
                          </a:schemeClr>
                        </a:solidFill>
                      </a:endParaRPr>
                    </a:p>
                    <a:p>
                      <a:pPr algn="ct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2,679.5</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22.1</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63.7</a:t>
                      </a:r>
                    </a:p>
                    <a:p>
                      <a:pPr algn="ctr"/>
                      <a:endParaRPr lang="en-US" sz="1400" b="1" dirty="0" smtClean="0">
                        <a:solidFill>
                          <a:schemeClr val="tx2">
                            <a:lumMod val="75000"/>
                          </a:schemeClr>
                        </a:solidFill>
                      </a:endParaRPr>
                    </a:p>
                    <a:p>
                      <a:pPr algn="ctr"/>
                      <a:r>
                        <a:rPr lang="en-US" sz="1400" b="1" dirty="0" smtClean="0">
                          <a:solidFill>
                            <a:srgbClr val="FF0000"/>
                          </a:solidFill>
                        </a:rPr>
                        <a:t>0.52</a:t>
                      </a:r>
                      <a:endParaRPr lang="en-US" sz="14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151.5</a:t>
                      </a:r>
                    </a:p>
                    <a:p>
                      <a:pPr algn="ctr"/>
                      <a:endParaRPr lang="en-US" sz="1400" b="1" dirty="0" smtClean="0">
                        <a:solidFill>
                          <a:schemeClr val="tx2">
                            <a:lumMod val="75000"/>
                          </a:schemeClr>
                        </a:solidFill>
                      </a:endParaRPr>
                    </a:p>
                    <a:p>
                      <a:pPr algn="ctr"/>
                      <a:r>
                        <a:rPr lang="en-US" sz="1400" b="1" dirty="0" smtClean="0">
                          <a:solidFill>
                            <a:srgbClr val="FF0000"/>
                          </a:solidFill>
                        </a:rPr>
                        <a:t>1.25</a:t>
                      </a:r>
                      <a:endParaRPr lang="en-US" sz="14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457.2</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3.77</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393.0</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3.24</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1,852.0</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15.29</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a:t>
                      </a:r>
                      <a:r>
                        <a:rPr lang="en-US" sz="1400" b="1" baseline="0" dirty="0" smtClean="0">
                          <a:solidFill>
                            <a:schemeClr val="tx2">
                              <a:lumMod val="75000"/>
                            </a:schemeClr>
                          </a:solidFill>
                        </a:rPr>
                        <a:t> 192.5</a:t>
                      </a:r>
                    </a:p>
                    <a:p>
                      <a:pPr algn="ctr"/>
                      <a:endParaRPr lang="en-US" sz="1400" b="1" baseline="0" dirty="0" smtClean="0">
                        <a:solidFill>
                          <a:schemeClr val="tx2">
                            <a:lumMod val="75000"/>
                          </a:schemeClr>
                        </a:solidFill>
                      </a:endParaRPr>
                    </a:p>
                    <a:p>
                      <a:pPr algn="ctr"/>
                      <a:r>
                        <a:rPr lang="en-US" sz="1400" b="1" baseline="0" dirty="0" smtClean="0">
                          <a:solidFill>
                            <a:schemeClr val="tx2">
                              <a:lumMod val="75000"/>
                            </a:schemeClr>
                          </a:solidFill>
                        </a:rPr>
                        <a:t>(-) 1.58</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81726">
                <a:tc>
                  <a:txBody>
                    <a:bodyPr/>
                    <a:lstStyle/>
                    <a:p>
                      <a:pPr algn="ctr"/>
                      <a:r>
                        <a:rPr lang="en-US" sz="1600" b="1" u="sng" dirty="0" err="1" smtClean="0">
                          <a:solidFill>
                            <a:schemeClr val="tx2">
                              <a:lumMod val="75000"/>
                            </a:schemeClr>
                          </a:solidFill>
                        </a:rPr>
                        <a:t>Calibrado</a:t>
                      </a:r>
                      <a:endParaRPr lang="en-US" sz="1600" b="1" u="sng" dirty="0" smtClean="0">
                        <a:solidFill>
                          <a:schemeClr val="tx2">
                            <a:lumMod val="75000"/>
                          </a:schemeClr>
                        </a:solidFill>
                      </a:endParaRPr>
                    </a:p>
                    <a:p>
                      <a:pPr algn="ctr"/>
                      <a:endParaRPr lang="en-US" sz="1600" b="1" u="none" dirty="0" smtClean="0">
                        <a:solidFill>
                          <a:schemeClr val="tx2">
                            <a:lumMod val="75000"/>
                          </a:schemeClr>
                        </a:solidFill>
                      </a:endParaRPr>
                    </a:p>
                    <a:p>
                      <a:pPr algn="ctr"/>
                      <a:r>
                        <a:rPr lang="en-US" sz="1600" b="1" u="none" dirty="0" smtClean="0">
                          <a:solidFill>
                            <a:schemeClr val="tx2">
                              <a:lumMod val="75000"/>
                            </a:schemeClr>
                          </a:solidFill>
                        </a:rPr>
                        <a:t>Pesos*</a:t>
                      </a:r>
                    </a:p>
                    <a:p>
                      <a:pPr algn="ctr"/>
                      <a:endParaRPr lang="en-US" sz="1600" b="1" u="none" dirty="0" smtClean="0">
                        <a:solidFill>
                          <a:schemeClr val="tx2">
                            <a:lumMod val="75000"/>
                          </a:schemeClr>
                        </a:solidFill>
                      </a:endParaRPr>
                    </a:p>
                    <a:p>
                      <a:pPr algn="ctr"/>
                      <a:r>
                        <a:rPr lang="en-US" sz="1600" b="1" u="none" dirty="0" smtClean="0">
                          <a:solidFill>
                            <a:schemeClr val="tx2">
                              <a:lumMod val="75000"/>
                            </a:schemeClr>
                          </a:solidFill>
                        </a:rPr>
                        <a:t>% GDP</a:t>
                      </a:r>
                      <a:endParaRPr lang="en-US" sz="1600" b="1" u="none"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12,146.0</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2,679.5</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22.0</a:t>
                      </a:r>
                    </a:p>
                    <a:p>
                      <a:pPr algn="ct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62.2</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0.51</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151.0</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1.24</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457.9</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3.76</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392.4</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3.23</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1,852.0</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15.24</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 190.4</a:t>
                      </a:r>
                    </a:p>
                    <a:p>
                      <a:pPr algn="ctr"/>
                      <a:endParaRPr lang="en-US" sz="1400" b="1" dirty="0" smtClean="0">
                        <a:solidFill>
                          <a:schemeClr val="tx2">
                            <a:lumMod val="75000"/>
                          </a:schemeClr>
                        </a:solidFill>
                      </a:endParaRPr>
                    </a:p>
                    <a:p>
                      <a:pPr algn="ctr"/>
                      <a:r>
                        <a:rPr lang="en-US" sz="1400" b="1" dirty="0" smtClean="0">
                          <a:solidFill>
                            <a:schemeClr val="tx2">
                              <a:lumMod val="75000"/>
                            </a:schemeClr>
                          </a:solidFill>
                        </a:rPr>
                        <a:t>(-) 1.56</a:t>
                      </a:r>
                      <a:endParaRPr lang="en-US" sz="14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0" y="0"/>
            <a:ext cx="9144000" cy="1631216"/>
          </a:xfrm>
          <a:prstGeom prst="rect">
            <a:avLst/>
          </a:prstGeom>
          <a:solidFill>
            <a:schemeClr val="bg1"/>
          </a:solidFill>
        </p:spPr>
        <p:txBody>
          <a:bodyPr wrap="square" rtlCol="0">
            <a:spAutoFit/>
          </a:bodyPr>
          <a:lstStyle/>
          <a:p>
            <a:endParaRPr lang="en-US" dirty="0" smtClean="0"/>
          </a:p>
          <a:p>
            <a:endParaRPr lang="en-US" dirty="0" smtClean="0"/>
          </a:p>
          <a:p>
            <a:pPr algn="ctr"/>
            <a:r>
              <a:rPr lang="en-US" sz="2800" u="sng" dirty="0" err="1" smtClean="0">
                <a:solidFill>
                  <a:schemeClr val="tx2">
                    <a:lumMod val="75000"/>
                  </a:schemeClr>
                </a:solidFill>
              </a:rPr>
              <a:t>Cuentas</a:t>
            </a:r>
            <a:r>
              <a:rPr lang="en-US" sz="2800" u="sng" dirty="0" smtClean="0">
                <a:solidFill>
                  <a:schemeClr val="tx2">
                    <a:lumMod val="75000"/>
                  </a:schemeClr>
                </a:solidFill>
              </a:rPr>
              <a:t> </a:t>
            </a:r>
            <a:r>
              <a:rPr lang="en-US" sz="2800" u="sng" dirty="0" err="1" smtClean="0">
                <a:solidFill>
                  <a:schemeClr val="tx2">
                    <a:lumMod val="75000"/>
                  </a:schemeClr>
                </a:solidFill>
              </a:rPr>
              <a:t>Fiscales</a:t>
            </a:r>
            <a:r>
              <a:rPr lang="en-US" sz="2800" u="sng" dirty="0" smtClean="0">
                <a:solidFill>
                  <a:schemeClr val="tx2">
                    <a:lumMod val="75000"/>
                  </a:schemeClr>
                </a:solidFill>
              </a:rPr>
              <a:t> y Macro</a:t>
            </a:r>
          </a:p>
          <a:p>
            <a:endParaRPr lang="en-US" dirty="0" smtClean="0">
              <a:solidFill>
                <a:schemeClr val="tx2">
                  <a:lumMod val="75000"/>
                </a:schemeClr>
              </a:solidFill>
            </a:endParaRPr>
          </a:p>
          <a:p>
            <a:endParaRPr lang="en-US" dirty="0">
              <a:solidFill>
                <a:schemeClr val="tx2">
                  <a:lumMod val="75000"/>
                </a:schemeClr>
              </a:solidFill>
            </a:endParaRPr>
          </a:p>
        </p:txBody>
      </p:sp>
      <p:sp>
        <p:nvSpPr>
          <p:cNvPr id="8" name="TextBox 7"/>
          <p:cNvSpPr txBox="1"/>
          <p:nvPr/>
        </p:nvSpPr>
        <p:spPr>
          <a:xfrm>
            <a:off x="0" y="5715000"/>
            <a:ext cx="7597144" cy="338554"/>
          </a:xfrm>
          <a:prstGeom prst="rect">
            <a:avLst/>
          </a:prstGeom>
          <a:noFill/>
        </p:spPr>
        <p:txBody>
          <a:bodyPr wrap="none" rtlCol="0">
            <a:spAutoFit/>
          </a:bodyPr>
          <a:lstStyle/>
          <a:p>
            <a:r>
              <a:rPr lang="en-US" sz="1600" b="1" dirty="0" smtClean="0">
                <a:solidFill>
                  <a:schemeClr val="tx2">
                    <a:lumMod val="75000"/>
                  </a:schemeClr>
                </a:solidFill>
              </a:rPr>
              <a:t>* Miles de </a:t>
            </a:r>
            <a:r>
              <a:rPr lang="en-US" sz="1600" b="1" dirty="0" err="1" smtClean="0">
                <a:solidFill>
                  <a:schemeClr val="tx2">
                    <a:lumMod val="75000"/>
                  </a:schemeClr>
                </a:solidFill>
              </a:rPr>
              <a:t>millones</a:t>
            </a:r>
            <a:r>
              <a:rPr lang="en-US" sz="1600" b="1" dirty="0" smtClean="0">
                <a:solidFill>
                  <a:schemeClr val="tx2">
                    <a:lumMod val="75000"/>
                  </a:schemeClr>
                </a:solidFill>
              </a:rPr>
              <a:t> de pesos de 2008; **</a:t>
            </a:r>
            <a:r>
              <a:rPr lang="en-US" sz="1600" b="1" dirty="0" err="1" smtClean="0">
                <a:solidFill>
                  <a:schemeClr val="tx2">
                    <a:lumMod val="75000"/>
                  </a:schemeClr>
                </a:solidFill>
              </a:rPr>
              <a:t>sólo</a:t>
            </a:r>
            <a:r>
              <a:rPr lang="en-US" sz="1600" b="1" dirty="0" smtClean="0">
                <a:solidFill>
                  <a:schemeClr val="tx2">
                    <a:lumMod val="75000"/>
                  </a:schemeClr>
                </a:solidFill>
              </a:rPr>
              <a:t> personas </a:t>
            </a:r>
            <a:r>
              <a:rPr lang="en-US" sz="1600" b="1" dirty="0" err="1" smtClean="0">
                <a:solidFill>
                  <a:schemeClr val="tx2">
                    <a:lumMod val="75000"/>
                  </a:schemeClr>
                </a:solidFill>
              </a:rPr>
              <a:t>morales</a:t>
            </a:r>
            <a:r>
              <a:rPr lang="en-US" sz="1600" b="1" dirty="0" smtClean="0">
                <a:solidFill>
                  <a:schemeClr val="tx2">
                    <a:lumMod val="75000"/>
                  </a:schemeClr>
                </a:solidFill>
              </a:rPr>
              <a:t>; ***</a:t>
            </a:r>
            <a:r>
              <a:rPr lang="en-US" sz="1600" b="1" dirty="0" err="1" smtClean="0">
                <a:solidFill>
                  <a:schemeClr val="tx2">
                    <a:lumMod val="75000"/>
                  </a:schemeClr>
                </a:solidFill>
              </a:rPr>
              <a:t>negativo</a:t>
            </a:r>
            <a:r>
              <a:rPr lang="en-US" sz="1600" b="1" dirty="0" smtClean="0">
                <a:solidFill>
                  <a:schemeClr val="tx2">
                    <a:lumMod val="75000"/>
                  </a:schemeClr>
                </a:solidFill>
              </a:rPr>
              <a:t> </a:t>
            </a:r>
            <a:r>
              <a:rPr lang="en-US" sz="1600" b="1" dirty="0" err="1" smtClean="0">
                <a:solidFill>
                  <a:schemeClr val="tx2">
                    <a:lumMod val="75000"/>
                  </a:schemeClr>
                </a:solidFill>
              </a:rPr>
              <a:t>es</a:t>
            </a:r>
            <a:r>
              <a:rPr lang="en-US" sz="1600" b="1" dirty="0" smtClean="0">
                <a:solidFill>
                  <a:schemeClr val="tx2">
                    <a:lumMod val="75000"/>
                  </a:schemeClr>
                </a:solidFill>
              </a:rPr>
              <a:t> </a:t>
            </a:r>
            <a:r>
              <a:rPr lang="en-US" sz="1600" b="1" dirty="0" err="1" smtClean="0">
                <a:solidFill>
                  <a:schemeClr val="tx2">
                    <a:lumMod val="75000"/>
                  </a:schemeClr>
                </a:solidFill>
              </a:rPr>
              <a:t>déficit</a:t>
            </a:r>
            <a:r>
              <a:rPr lang="en-US" sz="1600" b="1" dirty="0" smtClean="0">
                <a:solidFill>
                  <a:schemeClr val="tx2">
                    <a:lumMod val="75000"/>
                  </a:schemeClr>
                </a:solidFill>
              </a:rPr>
              <a:t>.</a:t>
            </a:r>
            <a:endParaRPr lang="en-US" sz="1600" b="1" dirty="0">
              <a:solidFill>
                <a:schemeClr val="tx2">
                  <a:lumMod val="75000"/>
                </a:schemeClr>
              </a:solidFill>
            </a:endParaRPr>
          </a:p>
        </p:txBody>
      </p:sp>
      <p:graphicFrame>
        <p:nvGraphicFramePr>
          <p:cNvPr id="9" name="Object 8"/>
          <p:cNvGraphicFramePr>
            <a:graphicFrameLocks noChangeAspect="1"/>
          </p:cNvGraphicFramePr>
          <p:nvPr/>
        </p:nvGraphicFramePr>
        <p:xfrm>
          <a:off x="2133600" y="1828800"/>
          <a:ext cx="304800" cy="398585"/>
        </p:xfrm>
        <a:graphic>
          <a:graphicData uri="http://schemas.openxmlformats.org/presentationml/2006/ole">
            <p:oleObj spid="_x0000_s137218" name="Equation" r:id="rId3" imgW="164880" imgH="215640" progId="Equation.DSMT4">
              <p:embed/>
            </p:oleObj>
          </a:graphicData>
        </a:graphic>
      </p:graphicFrame>
      <p:graphicFrame>
        <p:nvGraphicFramePr>
          <p:cNvPr id="10" name="Object 9"/>
          <p:cNvGraphicFramePr>
            <a:graphicFrameLocks noChangeAspect="1"/>
          </p:cNvGraphicFramePr>
          <p:nvPr/>
        </p:nvGraphicFramePr>
        <p:xfrm>
          <a:off x="7543800" y="1803400"/>
          <a:ext cx="304800" cy="406400"/>
        </p:xfrm>
        <a:graphic>
          <a:graphicData uri="http://schemas.openxmlformats.org/presentationml/2006/ole">
            <p:oleObj spid="_x0000_s137219" name="Equation" r:id="rId4" imgW="152280" imgH="203040" progId="Equation.DSMT4">
              <p:embed/>
            </p:oleObj>
          </a:graphicData>
        </a:graphic>
      </p:graphicFrame>
      <p:sp>
        <p:nvSpPr>
          <p:cNvPr id="11" name="Rectangle 10"/>
          <p:cNvSpPr/>
          <p:nvPr/>
        </p:nvSpPr>
        <p:spPr>
          <a:xfrm>
            <a:off x="0" y="6324600"/>
            <a:ext cx="91440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3F78B2B-F52C-4DBB-913D-B91CF6AB711B}"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19</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0" y="0"/>
            <a:ext cx="9144000" cy="720720"/>
          </a:xfrm>
        </p:spPr>
        <p:txBody>
          <a:bodyPr/>
          <a:lstStyle/>
          <a:p>
            <a:pPr lvl="0"/>
            <a:r>
              <a:rPr lang="en-US" sz="3200" b="1"/>
              <a:t>Labor market implications of social programs</a:t>
            </a:r>
          </a:p>
        </p:txBody>
      </p:sp>
      <p:sp>
        <p:nvSpPr>
          <p:cNvPr id="9" name="Content Placeholder 8"/>
          <p:cNvSpPr>
            <a:spLocks noGrp="1"/>
          </p:cNvSpPr>
          <p:nvPr>
            <p:ph idx="2"/>
          </p:nvPr>
        </p:nvSpPr>
        <p:spPr>
          <a:xfrm>
            <a:off x="0" y="0"/>
            <a:ext cx="9144000" cy="6858000"/>
          </a:xfrm>
        </p:spPr>
        <p:txBody>
          <a:bodyPr/>
          <a:lstStyle/>
          <a:p>
            <a:pPr fontAlgn="t"/>
            <a:endParaRPr lang="en-US" b="1" dirty="0" smtClean="0"/>
          </a:p>
          <a:p>
            <a:pPr fontAlgn="t"/>
            <a:endParaRPr lang="en-US" b="1" dirty="0" smtClean="0"/>
          </a:p>
          <a:p>
            <a:pPr fontAlgn="t"/>
            <a:endParaRPr lang="en-US" b="1" dirty="0" smtClean="0"/>
          </a:p>
          <a:p>
            <a:pPr fontAlgn="t"/>
            <a:endParaRPr lang="en-US" b="1" dirty="0" smtClean="0"/>
          </a:p>
          <a:p>
            <a:pPr fontAlgn="t"/>
            <a:endParaRPr lang="en-US" b="1" dirty="0" smtClean="0"/>
          </a:p>
          <a:p>
            <a:pPr fontAlgn="t"/>
            <a:endParaRPr lang="en-US" b="1" dirty="0" smtClean="0"/>
          </a:p>
          <a:p>
            <a:pPr fontAlgn="t"/>
            <a:endParaRPr lang="en-US" b="1" dirty="0" smtClean="0"/>
          </a:p>
          <a:p>
            <a:pPr fontAlgn="t"/>
            <a:endParaRPr lang="en-US" b="1" dirty="0" smtClean="0"/>
          </a:p>
          <a:p>
            <a:pPr fontAlgn="t"/>
            <a:endParaRPr lang="en-US" b="1"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pPr fontAlgn="t"/>
            <a:endParaRPr lang="en-US" dirty="0" smtClean="0"/>
          </a:p>
          <a:p>
            <a:endParaRPr lang="en-US" dirty="0"/>
          </a:p>
        </p:txBody>
      </p:sp>
      <p:graphicFrame>
        <p:nvGraphicFramePr>
          <p:cNvPr id="5" name="Table 4"/>
          <p:cNvGraphicFramePr>
            <a:graphicFrameLocks noGrp="1"/>
          </p:cNvGraphicFramePr>
          <p:nvPr/>
        </p:nvGraphicFramePr>
        <p:xfrm>
          <a:off x="381000" y="914400"/>
          <a:ext cx="8534400" cy="3660140"/>
        </p:xfrm>
        <a:graphic>
          <a:graphicData uri="http://schemas.openxmlformats.org/drawingml/2006/table">
            <a:tbl>
              <a:tblPr firstRow="1" bandRow="1">
                <a:tableStyleId>{5C22544A-7EE6-4342-B048-85BDC9FD1C3A}</a:tableStyleId>
              </a:tblPr>
              <a:tblGrid>
                <a:gridCol w="1828800"/>
                <a:gridCol w="1584960"/>
                <a:gridCol w="1706880"/>
                <a:gridCol w="1706880"/>
                <a:gridCol w="1706880"/>
              </a:tblGrid>
              <a:tr h="490220">
                <a:tc rowSpan="2">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dirty="0" err="1" smtClean="0">
                          <a:solidFill>
                            <a:schemeClr val="tx2">
                              <a:lumMod val="75000"/>
                            </a:schemeClr>
                          </a:solidFill>
                        </a:rPr>
                        <a:t>Observado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dirty="0" err="1" smtClean="0">
                          <a:solidFill>
                            <a:schemeClr val="tx2">
                              <a:lumMod val="75000"/>
                            </a:schemeClr>
                          </a:solidFill>
                        </a:rPr>
                        <a:t>Calibrado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022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Empresas</a:t>
                      </a:r>
                      <a:r>
                        <a:rPr lang="en-US" dirty="0" smtClean="0">
                          <a:solidFill>
                            <a:schemeClr val="tx2">
                              <a:lumMod val="75000"/>
                            </a:schemeClr>
                          </a:solidFill>
                        </a:rPr>
                        <a:t> y </a:t>
                      </a:r>
                      <a:r>
                        <a:rPr lang="en-US" dirty="0" err="1" smtClean="0">
                          <a:solidFill>
                            <a:schemeClr val="tx2">
                              <a:lumMod val="75000"/>
                            </a:schemeClr>
                          </a:solidFill>
                        </a:rPr>
                        <a:t>trabajadores</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Gobierno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Empresas</a:t>
                      </a:r>
                      <a:r>
                        <a:rPr lang="en-US" dirty="0" smtClean="0">
                          <a:solidFill>
                            <a:schemeClr val="tx2">
                              <a:lumMod val="75000"/>
                            </a:schemeClr>
                          </a:solidFill>
                        </a:rPr>
                        <a:t> y </a:t>
                      </a:r>
                      <a:r>
                        <a:rPr lang="en-US" dirty="0" err="1" smtClean="0">
                          <a:solidFill>
                            <a:schemeClr val="tx2">
                              <a:lumMod val="75000"/>
                            </a:schemeClr>
                          </a:solidFill>
                        </a:rPr>
                        <a:t>trabajadores</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Gobierno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27300">
                <a:tc>
                  <a:txBody>
                    <a:bodyPr/>
                    <a:lstStyle/>
                    <a:p>
                      <a:r>
                        <a:rPr lang="en-US" sz="1600" u="sng" dirty="0" smtClean="0">
                          <a:solidFill>
                            <a:schemeClr val="tx2">
                              <a:lumMod val="75000"/>
                            </a:schemeClr>
                          </a:solidFill>
                        </a:rPr>
                        <a:t>IMSS</a:t>
                      </a:r>
                    </a:p>
                    <a:p>
                      <a:r>
                        <a:rPr lang="en-US" sz="1600" u="none" dirty="0" smtClean="0">
                          <a:solidFill>
                            <a:schemeClr val="tx2">
                              <a:lumMod val="75000"/>
                            </a:schemeClr>
                          </a:solidFill>
                        </a:rPr>
                        <a:t>   </a:t>
                      </a:r>
                      <a:r>
                        <a:rPr lang="en-US" sz="1600" u="none" dirty="0" err="1" smtClean="0">
                          <a:solidFill>
                            <a:schemeClr val="tx2">
                              <a:lumMod val="75000"/>
                            </a:schemeClr>
                          </a:solidFill>
                        </a:rPr>
                        <a:t>Salud</a:t>
                      </a:r>
                      <a:endParaRPr lang="en-US" sz="1600" u="none" dirty="0" smtClean="0">
                        <a:solidFill>
                          <a:schemeClr val="tx2">
                            <a:lumMod val="75000"/>
                          </a:schemeClr>
                        </a:solidFill>
                      </a:endParaRPr>
                    </a:p>
                    <a:p>
                      <a:r>
                        <a:rPr lang="en-US" sz="1600" u="none" dirty="0" smtClean="0">
                          <a:solidFill>
                            <a:schemeClr val="tx2">
                              <a:lumMod val="75000"/>
                            </a:schemeClr>
                          </a:solidFill>
                        </a:rPr>
                        <a:t>  </a:t>
                      </a:r>
                      <a:r>
                        <a:rPr lang="en-US" sz="1600" u="none" dirty="0" err="1" smtClean="0">
                          <a:solidFill>
                            <a:schemeClr val="tx2">
                              <a:lumMod val="75000"/>
                            </a:schemeClr>
                          </a:solidFill>
                        </a:rPr>
                        <a:t>Invalidez</a:t>
                      </a:r>
                      <a:r>
                        <a:rPr lang="en-US" sz="1600" u="none" dirty="0" smtClean="0">
                          <a:solidFill>
                            <a:schemeClr val="tx2">
                              <a:lumMod val="75000"/>
                            </a:schemeClr>
                          </a:solidFill>
                        </a:rPr>
                        <a:t> y </a:t>
                      </a:r>
                      <a:r>
                        <a:rPr lang="en-US" sz="1600" u="none" dirty="0" err="1" smtClean="0">
                          <a:solidFill>
                            <a:schemeClr val="tx2">
                              <a:lumMod val="75000"/>
                            </a:schemeClr>
                          </a:solidFill>
                        </a:rPr>
                        <a:t>vida</a:t>
                      </a:r>
                      <a:endParaRPr lang="en-US" sz="1600" u="none" dirty="0" smtClean="0">
                        <a:solidFill>
                          <a:schemeClr val="tx2">
                            <a:lumMod val="75000"/>
                          </a:schemeClr>
                        </a:solidFill>
                      </a:endParaRPr>
                    </a:p>
                    <a:p>
                      <a:r>
                        <a:rPr lang="en-US" sz="1600" u="none" dirty="0" smtClean="0">
                          <a:solidFill>
                            <a:schemeClr val="tx2">
                              <a:lumMod val="75000"/>
                            </a:schemeClr>
                          </a:solidFill>
                        </a:rPr>
                        <a:t>  </a:t>
                      </a:r>
                      <a:r>
                        <a:rPr lang="en-US" sz="1600" u="none" dirty="0" err="1" smtClean="0">
                          <a:solidFill>
                            <a:schemeClr val="tx2">
                              <a:lumMod val="75000"/>
                            </a:schemeClr>
                          </a:solidFill>
                        </a:rPr>
                        <a:t>Riesgos</a:t>
                      </a:r>
                      <a:r>
                        <a:rPr lang="en-US" sz="1600" u="none" dirty="0" smtClean="0">
                          <a:solidFill>
                            <a:schemeClr val="tx2">
                              <a:lumMod val="75000"/>
                            </a:schemeClr>
                          </a:solidFill>
                        </a:rPr>
                        <a:t> de </a:t>
                      </a:r>
                      <a:r>
                        <a:rPr lang="en-US" sz="1600" u="none" dirty="0" err="1" smtClean="0">
                          <a:solidFill>
                            <a:schemeClr val="tx2">
                              <a:lumMod val="75000"/>
                            </a:schemeClr>
                          </a:solidFill>
                        </a:rPr>
                        <a:t>trabajo</a:t>
                      </a:r>
                      <a:endParaRPr lang="en-US" sz="1600" u="none" dirty="0" smtClean="0">
                        <a:solidFill>
                          <a:schemeClr val="tx2">
                            <a:lumMod val="75000"/>
                          </a:schemeClr>
                        </a:solidFill>
                      </a:endParaRPr>
                    </a:p>
                    <a:p>
                      <a:r>
                        <a:rPr lang="en-US" sz="1600" dirty="0" smtClean="0">
                          <a:solidFill>
                            <a:schemeClr val="tx2">
                              <a:lumMod val="75000"/>
                            </a:schemeClr>
                          </a:solidFill>
                        </a:rPr>
                        <a:t>  </a:t>
                      </a:r>
                      <a:r>
                        <a:rPr lang="en-US" sz="1600" dirty="0" err="1" smtClean="0">
                          <a:solidFill>
                            <a:schemeClr val="tx2">
                              <a:lumMod val="75000"/>
                            </a:schemeClr>
                          </a:solidFill>
                        </a:rPr>
                        <a:t>Guarderías</a:t>
                      </a:r>
                      <a:endParaRPr lang="en-US" sz="1600" dirty="0" smtClean="0">
                        <a:solidFill>
                          <a:schemeClr val="tx2">
                            <a:lumMod val="75000"/>
                          </a:schemeClr>
                        </a:solidFill>
                      </a:endParaRPr>
                    </a:p>
                    <a:p>
                      <a:r>
                        <a:rPr lang="en-US" sz="1600" u="sng" dirty="0" smtClean="0">
                          <a:solidFill>
                            <a:schemeClr val="tx2">
                              <a:lumMod val="75000"/>
                            </a:schemeClr>
                          </a:solidFill>
                        </a:rPr>
                        <a:t>Afores  </a:t>
                      </a:r>
                    </a:p>
                    <a:p>
                      <a:r>
                        <a:rPr lang="en-US" sz="1600" dirty="0" smtClean="0">
                          <a:solidFill>
                            <a:schemeClr val="tx2">
                              <a:lumMod val="75000"/>
                            </a:schemeClr>
                          </a:solidFill>
                        </a:rPr>
                        <a:t>     </a:t>
                      </a:r>
                      <a:r>
                        <a:rPr lang="en-US" sz="1600" dirty="0" err="1" smtClean="0">
                          <a:solidFill>
                            <a:schemeClr val="tx2">
                              <a:lumMod val="75000"/>
                            </a:schemeClr>
                          </a:solidFill>
                        </a:rPr>
                        <a:t>retiro</a:t>
                      </a:r>
                      <a:endParaRPr lang="en-US" sz="1600" dirty="0" smtClean="0">
                        <a:solidFill>
                          <a:schemeClr val="tx2">
                            <a:lumMod val="75000"/>
                          </a:schemeClr>
                        </a:solidFill>
                      </a:endParaRPr>
                    </a:p>
                    <a:p>
                      <a:r>
                        <a:rPr lang="en-US" sz="1600" u="sng" dirty="0" smtClean="0">
                          <a:solidFill>
                            <a:schemeClr val="tx2">
                              <a:lumMod val="75000"/>
                            </a:schemeClr>
                          </a:solidFill>
                        </a:rPr>
                        <a:t>Infonavit  </a:t>
                      </a:r>
                    </a:p>
                    <a:p>
                      <a:r>
                        <a:rPr lang="en-US" sz="1600" u="none" dirty="0" smtClean="0">
                          <a:solidFill>
                            <a:schemeClr val="tx2">
                              <a:lumMod val="75000"/>
                            </a:schemeClr>
                          </a:solidFill>
                        </a:rPr>
                        <a:t>     </a:t>
                      </a:r>
                      <a:r>
                        <a:rPr lang="en-US" sz="1600" u="none" dirty="0" err="1" smtClean="0">
                          <a:solidFill>
                            <a:schemeClr val="tx2">
                              <a:lumMod val="75000"/>
                            </a:schemeClr>
                          </a:solidFill>
                        </a:rPr>
                        <a:t>vivienda</a:t>
                      </a:r>
                      <a:endParaRPr lang="en-US" sz="1600" dirty="0" smtClean="0">
                        <a:solidFill>
                          <a:schemeClr val="tx2">
                            <a:lumMod val="75000"/>
                          </a:schemeClr>
                        </a:solidFill>
                      </a:endParaRPr>
                    </a:p>
                    <a:p>
                      <a:r>
                        <a:rPr lang="en-US" sz="1600" u="sng" dirty="0" smtClean="0">
                          <a:solidFill>
                            <a:schemeClr val="tx2">
                              <a:lumMod val="75000"/>
                            </a:schemeClr>
                          </a:solidFill>
                        </a:rPr>
                        <a:t>State taxes</a:t>
                      </a:r>
                      <a:endParaRPr lang="en-US" sz="16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600" dirty="0" smtClean="0">
                        <a:solidFill>
                          <a:schemeClr val="tx2">
                            <a:lumMod val="75000"/>
                          </a:schemeClr>
                        </a:solidFill>
                      </a:endParaRPr>
                    </a:p>
                    <a:p>
                      <a:pPr algn="ctr"/>
                      <a:r>
                        <a:rPr lang="en-US" sz="1600" dirty="0" smtClean="0">
                          <a:solidFill>
                            <a:schemeClr val="tx2">
                              <a:lumMod val="75000"/>
                            </a:schemeClr>
                          </a:solidFill>
                        </a:rPr>
                        <a:t>109.3</a:t>
                      </a:r>
                    </a:p>
                    <a:p>
                      <a:pPr algn="ctr"/>
                      <a:r>
                        <a:rPr lang="en-US" sz="1600" dirty="0" smtClean="0">
                          <a:solidFill>
                            <a:schemeClr val="tx2">
                              <a:lumMod val="75000"/>
                            </a:schemeClr>
                          </a:solidFill>
                        </a:rPr>
                        <a:t>21.0</a:t>
                      </a:r>
                    </a:p>
                    <a:p>
                      <a:pPr algn="ctr"/>
                      <a:r>
                        <a:rPr lang="en-US" sz="1600" dirty="0" smtClean="0">
                          <a:solidFill>
                            <a:schemeClr val="tx2">
                              <a:lumMod val="75000"/>
                            </a:schemeClr>
                          </a:solidFill>
                        </a:rPr>
                        <a:t>16.8</a:t>
                      </a:r>
                    </a:p>
                    <a:p>
                      <a:pPr algn="ctr"/>
                      <a:r>
                        <a:rPr lang="en-US" sz="1600" dirty="0" smtClean="0">
                          <a:solidFill>
                            <a:schemeClr val="tx2">
                              <a:lumMod val="75000"/>
                            </a:schemeClr>
                          </a:solidFill>
                        </a:rPr>
                        <a:t>8.4</a:t>
                      </a:r>
                    </a:p>
                    <a:p>
                      <a:pPr algn="ctr"/>
                      <a:endParaRPr lang="en-US" sz="1600" dirty="0" smtClean="0">
                        <a:solidFill>
                          <a:schemeClr val="tx2">
                            <a:lumMod val="75000"/>
                          </a:schemeClr>
                        </a:solidFill>
                      </a:endParaRPr>
                    </a:p>
                    <a:p>
                      <a:pPr algn="ctr"/>
                      <a:r>
                        <a:rPr lang="en-US" sz="1600" dirty="0" smtClean="0">
                          <a:solidFill>
                            <a:schemeClr val="tx2">
                              <a:lumMod val="75000"/>
                            </a:schemeClr>
                          </a:solidFill>
                        </a:rPr>
                        <a:t>54.9</a:t>
                      </a:r>
                    </a:p>
                    <a:p>
                      <a:pPr algn="ctr"/>
                      <a:endParaRPr lang="en-US" sz="1600" dirty="0" smtClean="0">
                        <a:solidFill>
                          <a:schemeClr val="tx2">
                            <a:lumMod val="75000"/>
                          </a:schemeClr>
                        </a:solidFill>
                      </a:endParaRPr>
                    </a:p>
                    <a:p>
                      <a:pPr algn="ctr"/>
                      <a:r>
                        <a:rPr lang="en-US" sz="1600" dirty="0" smtClean="0">
                          <a:solidFill>
                            <a:schemeClr val="tx2">
                              <a:lumMod val="75000"/>
                            </a:schemeClr>
                          </a:solidFill>
                        </a:rPr>
                        <a:t>43.4</a:t>
                      </a:r>
                    </a:p>
                    <a:p>
                      <a:pPr algn="ctr"/>
                      <a:r>
                        <a:rPr lang="en-US" sz="1600" dirty="0" smtClean="0">
                          <a:solidFill>
                            <a:schemeClr val="tx2">
                              <a:lumMod val="75000"/>
                            </a:schemeClr>
                          </a:solidFill>
                        </a:rPr>
                        <a:t>25.7</a:t>
                      </a:r>
                      <a:endParaRPr lang="en-US" sz="16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600" dirty="0" smtClean="0">
                        <a:solidFill>
                          <a:schemeClr val="tx2">
                            <a:lumMod val="75000"/>
                          </a:schemeClr>
                        </a:solidFill>
                      </a:endParaRPr>
                    </a:p>
                    <a:p>
                      <a:pPr algn="ctr"/>
                      <a:r>
                        <a:rPr lang="en-US" sz="1600" dirty="0" smtClean="0">
                          <a:solidFill>
                            <a:schemeClr val="tx2">
                              <a:lumMod val="75000"/>
                            </a:schemeClr>
                          </a:solidFill>
                        </a:rPr>
                        <a:t>44.3</a:t>
                      </a:r>
                    </a:p>
                    <a:p>
                      <a:pPr algn="ctr"/>
                      <a:r>
                        <a:rPr lang="en-US" sz="1600" dirty="0" smtClean="0">
                          <a:solidFill>
                            <a:schemeClr val="tx2">
                              <a:lumMod val="75000"/>
                            </a:schemeClr>
                          </a:solidFill>
                        </a:rPr>
                        <a:t>1.9</a:t>
                      </a:r>
                    </a:p>
                    <a:p>
                      <a:pPr algn="ctr"/>
                      <a:r>
                        <a:rPr lang="en-US" sz="1600" dirty="0" smtClean="0">
                          <a:solidFill>
                            <a:schemeClr val="tx2">
                              <a:lumMod val="75000"/>
                            </a:schemeClr>
                          </a:solidFill>
                        </a:rPr>
                        <a:t>0</a:t>
                      </a:r>
                    </a:p>
                    <a:p>
                      <a:pPr algn="ctr"/>
                      <a:r>
                        <a:rPr lang="en-US" sz="1600" dirty="0" smtClean="0">
                          <a:solidFill>
                            <a:schemeClr val="tx2">
                              <a:lumMod val="75000"/>
                            </a:schemeClr>
                          </a:solidFill>
                        </a:rPr>
                        <a:t>0</a:t>
                      </a:r>
                    </a:p>
                    <a:p>
                      <a:pPr algn="ctr"/>
                      <a:endParaRPr lang="en-US" sz="1600" dirty="0" smtClean="0">
                        <a:solidFill>
                          <a:schemeClr val="tx2">
                            <a:lumMod val="75000"/>
                          </a:schemeClr>
                        </a:solidFill>
                      </a:endParaRPr>
                    </a:p>
                    <a:p>
                      <a:pPr algn="ctr"/>
                      <a:r>
                        <a:rPr lang="en-US" sz="1600" dirty="0" smtClean="0">
                          <a:solidFill>
                            <a:schemeClr val="tx2">
                              <a:lumMod val="75000"/>
                            </a:schemeClr>
                          </a:solidFill>
                        </a:rPr>
                        <a:t>17.5</a:t>
                      </a:r>
                    </a:p>
                    <a:p>
                      <a:pPr algn="ctr"/>
                      <a:endParaRPr lang="en-US" sz="1600" dirty="0" smtClean="0">
                        <a:solidFill>
                          <a:schemeClr val="tx2">
                            <a:lumMod val="75000"/>
                          </a:schemeClr>
                        </a:solidFill>
                      </a:endParaRPr>
                    </a:p>
                    <a:p>
                      <a:pPr algn="ctr"/>
                      <a:r>
                        <a:rPr lang="en-US" sz="1600" dirty="0" smtClean="0">
                          <a:solidFill>
                            <a:schemeClr val="tx2">
                              <a:lumMod val="75000"/>
                            </a:schemeClr>
                          </a:solidFill>
                        </a:rPr>
                        <a:t>0</a:t>
                      </a:r>
                    </a:p>
                    <a:p>
                      <a:pPr algn="ctr"/>
                      <a:r>
                        <a:rPr lang="en-US" sz="1600" dirty="0" smtClean="0">
                          <a:solidFill>
                            <a:schemeClr val="tx2">
                              <a:lumMod val="75000"/>
                            </a:schemeClr>
                          </a:solidFill>
                        </a:rPr>
                        <a:t>0</a:t>
                      </a:r>
                      <a:endParaRPr lang="en-US" sz="16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600" dirty="0" smtClean="0">
                        <a:solidFill>
                          <a:schemeClr val="tx2">
                            <a:lumMod val="75000"/>
                          </a:schemeClr>
                        </a:solidFill>
                      </a:endParaRPr>
                    </a:p>
                    <a:p>
                      <a:pPr algn="ctr"/>
                      <a:r>
                        <a:rPr lang="en-US" sz="1600" dirty="0" smtClean="0">
                          <a:solidFill>
                            <a:schemeClr val="tx2">
                              <a:lumMod val="75000"/>
                            </a:schemeClr>
                          </a:solidFill>
                        </a:rPr>
                        <a:t>111.9</a:t>
                      </a:r>
                    </a:p>
                    <a:p>
                      <a:pPr algn="ctr"/>
                      <a:r>
                        <a:rPr lang="en-US" sz="1600" dirty="0" smtClean="0">
                          <a:solidFill>
                            <a:schemeClr val="tx2">
                              <a:lumMod val="75000"/>
                            </a:schemeClr>
                          </a:solidFill>
                        </a:rPr>
                        <a:t>21.5</a:t>
                      </a:r>
                    </a:p>
                    <a:p>
                      <a:pPr algn="ctr"/>
                      <a:r>
                        <a:rPr lang="en-US" sz="1600" dirty="0" smtClean="0">
                          <a:solidFill>
                            <a:schemeClr val="tx2">
                              <a:lumMod val="75000"/>
                            </a:schemeClr>
                          </a:solidFill>
                        </a:rPr>
                        <a:t>17.2</a:t>
                      </a:r>
                    </a:p>
                    <a:p>
                      <a:pPr algn="ctr"/>
                      <a:r>
                        <a:rPr lang="en-US" sz="1600" dirty="0" smtClean="0">
                          <a:solidFill>
                            <a:schemeClr val="tx2">
                              <a:lumMod val="75000"/>
                            </a:schemeClr>
                          </a:solidFill>
                        </a:rPr>
                        <a:t>8.6</a:t>
                      </a:r>
                    </a:p>
                    <a:p>
                      <a:pPr algn="ctr"/>
                      <a:endParaRPr lang="en-US" sz="1600" dirty="0" smtClean="0">
                        <a:solidFill>
                          <a:schemeClr val="tx2">
                            <a:lumMod val="75000"/>
                          </a:schemeClr>
                        </a:solidFill>
                      </a:endParaRPr>
                    </a:p>
                    <a:p>
                      <a:pPr algn="ctr"/>
                      <a:r>
                        <a:rPr lang="en-US" sz="1600" dirty="0" smtClean="0">
                          <a:solidFill>
                            <a:schemeClr val="tx2">
                              <a:lumMod val="75000"/>
                            </a:schemeClr>
                          </a:solidFill>
                        </a:rPr>
                        <a:t>55.4</a:t>
                      </a:r>
                    </a:p>
                    <a:p>
                      <a:pPr algn="ctr"/>
                      <a:endParaRPr lang="en-US" sz="1600" dirty="0" smtClean="0">
                        <a:solidFill>
                          <a:schemeClr val="tx2">
                            <a:lumMod val="75000"/>
                          </a:schemeClr>
                        </a:solidFill>
                      </a:endParaRPr>
                    </a:p>
                    <a:p>
                      <a:pPr algn="ctr"/>
                      <a:r>
                        <a:rPr lang="en-US" sz="1600" dirty="0" smtClean="0">
                          <a:solidFill>
                            <a:schemeClr val="tx2">
                              <a:lumMod val="75000"/>
                            </a:schemeClr>
                          </a:solidFill>
                        </a:rPr>
                        <a:t>44.0</a:t>
                      </a:r>
                    </a:p>
                    <a:p>
                      <a:pPr algn="ctr"/>
                      <a:r>
                        <a:rPr lang="en-US" sz="1600" dirty="0" smtClean="0">
                          <a:solidFill>
                            <a:schemeClr val="tx2">
                              <a:lumMod val="75000"/>
                            </a:schemeClr>
                          </a:solidFill>
                        </a:rPr>
                        <a:t>26.4</a:t>
                      </a:r>
                      <a:endParaRPr lang="en-US" sz="16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600" dirty="0" smtClean="0">
                        <a:solidFill>
                          <a:schemeClr val="tx2">
                            <a:lumMod val="75000"/>
                          </a:schemeClr>
                        </a:solidFill>
                      </a:endParaRPr>
                    </a:p>
                    <a:p>
                      <a:pPr algn="ctr"/>
                      <a:r>
                        <a:rPr lang="en-US" sz="1600" dirty="0" smtClean="0">
                          <a:solidFill>
                            <a:schemeClr val="tx2">
                              <a:lumMod val="75000"/>
                            </a:schemeClr>
                          </a:solidFill>
                        </a:rPr>
                        <a:t>43.2</a:t>
                      </a:r>
                    </a:p>
                    <a:p>
                      <a:pPr algn="ctr"/>
                      <a:r>
                        <a:rPr lang="en-US" sz="1600" dirty="0" smtClean="0">
                          <a:solidFill>
                            <a:schemeClr val="tx2">
                              <a:lumMod val="75000"/>
                            </a:schemeClr>
                          </a:solidFill>
                        </a:rPr>
                        <a:t>1.9</a:t>
                      </a:r>
                    </a:p>
                    <a:p>
                      <a:pPr algn="ctr"/>
                      <a:r>
                        <a:rPr lang="en-US" sz="1600" dirty="0" smtClean="0">
                          <a:solidFill>
                            <a:schemeClr val="tx2">
                              <a:lumMod val="75000"/>
                            </a:schemeClr>
                          </a:solidFill>
                        </a:rPr>
                        <a:t>0</a:t>
                      </a:r>
                    </a:p>
                    <a:p>
                      <a:pPr algn="ctr"/>
                      <a:r>
                        <a:rPr lang="en-US" sz="1600" dirty="0" smtClean="0">
                          <a:solidFill>
                            <a:schemeClr val="tx2">
                              <a:lumMod val="75000"/>
                            </a:schemeClr>
                          </a:solidFill>
                        </a:rPr>
                        <a:t>0</a:t>
                      </a:r>
                    </a:p>
                    <a:p>
                      <a:pPr algn="ctr"/>
                      <a:endParaRPr lang="en-US" sz="1600" dirty="0" smtClean="0">
                        <a:solidFill>
                          <a:schemeClr val="tx2">
                            <a:lumMod val="75000"/>
                          </a:schemeClr>
                        </a:solidFill>
                      </a:endParaRPr>
                    </a:p>
                    <a:p>
                      <a:pPr algn="ctr"/>
                      <a:r>
                        <a:rPr lang="en-US" sz="1600" dirty="0" smtClean="0">
                          <a:solidFill>
                            <a:schemeClr val="tx2">
                              <a:lumMod val="75000"/>
                            </a:schemeClr>
                          </a:solidFill>
                        </a:rPr>
                        <a:t>17.1</a:t>
                      </a:r>
                    </a:p>
                    <a:p>
                      <a:pPr algn="ctr"/>
                      <a:endParaRPr lang="en-US" sz="1600" dirty="0" smtClean="0">
                        <a:solidFill>
                          <a:schemeClr val="tx2">
                            <a:lumMod val="75000"/>
                          </a:schemeClr>
                        </a:solidFill>
                      </a:endParaRPr>
                    </a:p>
                    <a:p>
                      <a:pPr algn="ctr"/>
                      <a:r>
                        <a:rPr lang="en-US" sz="1600" dirty="0" smtClean="0">
                          <a:solidFill>
                            <a:schemeClr val="tx2">
                              <a:lumMod val="75000"/>
                            </a:schemeClr>
                          </a:solidFill>
                        </a:rPr>
                        <a:t>0</a:t>
                      </a:r>
                    </a:p>
                    <a:p>
                      <a:pPr algn="ctr"/>
                      <a:r>
                        <a:rPr lang="en-US" sz="1600" dirty="0" smtClean="0">
                          <a:solidFill>
                            <a:schemeClr val="tx2">
                              <a:lumMod val="75000"/>
                            </a:schemeClr>
                          </a:solidFill>
                        </a:rPr>
                        <a:t>0</a:t>
                      </a:r>
                      <a:endParaRPr lang="en-US" sz="16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extBox 5"/>
          <p:cNvSpPr txBox="1"/>
          <p:nvPr/>
        </p:nvSpPr>
        <p:spPr>
          <a:xfrm>
            <a:off x="2362200" y="0"/>
            <a:ext cx="5023042" cy="523220"/>
          </a:xfrm>
          <a:prstGeom prst="rect">
            <a:avLst/>
          </a:prstGeom>
          <a:noFill/>
        </p:spPr>
        <p:txBody>
          <a:bodyPr wrap="none" rtlCol="0">
            <a:spAutoFit/>
          </a:bodyPr>
          <a:lstStyle/>
          <a:p>
            <a:r>
              <a:rPr lang="en-US" sz="2800" u="sng" dirty="0" err="1" smtClean="0">
                <a:solidFill>
                  <a:schemeClr val="tx2">
                    <a:lumMod val="75000"/>
                  </a:schemeClr>
                </a:solidFill>
              </a:rPr>
              <a:t>Cuentas</a:t>
            </a:r>
            <a:r>
              <a:rPr lang="en-US" sz="2800" u="sng" dirty="0" smtClean="0">
                <a:solidFill>
                  <a:schemeClr val="tx2">
                    <a:lumMod val="75000"/>
                  </a:schemeClr>
                </a:solidFill>
              </a:rPr>
              <a:t> de </a:t>
            </a:r>
            <a:r>
              <a:rPr lang="en-US" sz="2800" u="sng" dirty="0" err="1" smtClean="0">
                <a:solidFill>
                  <a:schemeClr val="tx2">
                    <a:lumMod val="75000"/>
                  </a:schemeClr>
                </a:solidFill>
              </a:rPr>
              <a:t>Aseguramiento</a:t>
            </a:r>
            <a:r>
              <a:rPr lang="en-US" sz="2800" u="sng" dirty="0" smtClean="0">
                <a:solidFill>
                  <a:schemeClr val="tx2">
                    <a:lumMod val="75000"/>
                  </a:schemeClr>
                </a:solidFill>
              </a:rPr>
              <a:t> Social</a:t>
            </a:r>
            <a:endParaRPr lang="en-US" sz="2800" u="sng" dirty="0">
              <a:solidFill>
                <a:schemeClr val="tx2">
                  <a:lumMod val="75000"/>
                </a:schemeClr>
              </a:solidFill>
            </a:endParaRPr>
          </a:p>
        </p:txBody>
      </p:sp>
      <p:sp>
        <p:nvSpPr>
          <p:cNvPr id="7" name="TextBox 6"/>
          <p:cNvSpPr txBox="1"/>
          <p:nvPr/>
        </p:nvSpPr>
        <p:spPr>
          <a:xfrm>
            <a:off x="0" y="533400"/>
            <a:ext cx="3795847" cy="369332"/>
          </a:xfrm>
          <a:prstGeom prst="rect">
            <a:avLst/>
          </a:prstGeom>
          <a:noFill/>
        </p:spPr>
        <p:txBody>
          <a:bodyPr wrap="none" rtlCol="0">
            <a:spAutoFit/>
          </a:bodyPr>
          <a:lstStyle/>
          <a:p>
            <a:r>
              <a:rPr lang="en-US" b="1" dirty="0" smtClean="0">
                <a:solidFill>
                  <a:schemeClr val="tx2">
                    <a:lumMod val="75000"/>
                  </a:schemeClr>
                </a:solidFill>
              </a:rPr>
              <a:t>1. </a:t>
            </a:r>
            <a:r>
              <a:rPr lang="en-US" b="1" dirty="0" err="1" smtClean="0">
                <a:solidFill>
                  <a:schemeClr val="tx2">
                    <a:lumMod val="75000"/>
                  </a:schemeClr>
                </a:solidFill>
              </a:rPr>
              <a:t>Aseguramiento</a:t>
            </a:r>
            <a:r>
              <a:rPr lang="en-US" b="1" dirty="0" smtClean="0">
                <a:solidFill>
                  <a:schemeClr val="tx2">
                    <a:lumMod val="75000"/>
                  </a:schemeClr>
                </a:solidFill>
              </a:rPr>
              <a:t> social </a:t>
            </a:r>
            <a:r>
              <a:rPr lang="en-US" b="1" dirty="0" err="1" smtClean="0">
                <a:solidFill>
                  <a:schemeClr val="tx2">
                    <a:lumMod val="75000"/>
                  </a:schemeClr>
                </a:solidFill>
              </a:rPr>
              <a:t>contributivo</a:t>
            </a:r>
            <a:endParaRPr lang="en-US" b="1" dirty="0">
              <a:solidFill>
                <a:schemeClr val="tx2">
                  <a:lumMod val="75000"/>
                </a:schemeClr>
              </a:solidFill>
            </a:endParaRPr>
          </a:p>
        </p:txBody>
      </p:sp>
      <p:sp>
        <p:nvSpPr>
          <p:cNvPr id="11" name="TextBox 10"/>
          <p:cNvSpPr txBox="1"/>
          <p:nvPr/>
        </p:nvSpPr>
        <p:spPr>
          <a:xfrm>
            <a:off x="0" y="4648200"/>
            <a:ext cx="4113242" cy="369332"/>
          </a:xfrm>
          <a:prstGeom prst="rect">
            <a:avLst/>
          </a:prstGeom>
          <a:noFill/>
        </p:spPr>
        <p:txBody>
          <a:bodyPr wrap="none" rtlCol="0">
            <a:spAutoFit/>
          </a:bodyPr>
          <a:lstStyle/>
          <a:p>
            <a:r>
              <a:rPr lang="en-US" b="1" dirty="0" smtClean="0">
                <a:solidFill>
                  <a:schemeClr val="tx2">
                    <a:lumMod val="75000"/>
                  </a:schemeClr>
                </a:solidFill>
              </a:rPr>
              <a:t>2. </a:t>
            </a:r>
            <a:r>
              <a:rPr lang="en-US" b="1" dirty="0" err="1" smtClean="0">
                <a:solidFill>
                  <a:schemeClr val="tx2">
                    <a:lumMod val="75000"/>
                  </a:schemeClr>
                </a:solidFill>
              </a:rPr>
              <a:t>Aseguramiento</a:t>
            </a:r>
            <a:r>
              <a:rPr lang="en-US" b="1" dirty="0" smtClean="0">
                <a:solidFill>
                  <a:schemeClr val="tx2">
                    <a:lumMod val="75000"/>
                  </a:schemeClr>
                </a:solidFill>
              </a:rPr>
              <a:t> social no-</a:t>
            </a:r>
            <a:r>
              <a:rPr lang="en-US" b="1" dirty="0" err="1" smtClean="0">
                <a:solidFill>
                  <a:schemeClr val="tx2">
                    <a:lumMod val="75000"/>
                  </a:schemeClr>
                </a:solidFill>
              </a:rPr>
              <a:t>contributivo</a:t>
            </a:r>
            <a:endParaRPr lang="en-US" b="1" dirty="0">
              <a:solidFill>
                <a:schemeClr val="tx2">
                  <a:lumMod val="75000"/>
                </a:schemeClr>
              </a:solidFill>
            </a:endParaRPr>
          </a:p>
        </p:txBody>
      </p:sp>
      <p:graphicFrame>
        <p:nvGraphicFramePr>
          <p:cNvPr id="12" name="Table 11"/>
          <p:cNvGraphicFramePr>
            <a:graphicFrameLocks noGrp="1"/>
          </p:cNvGraphicFramePr>
          <p:nvPr/>
        </p:nvGraphicFramePr>
        <p:xfrm>
          <a:off x="533400" y="5029200"/>
          <a:ext cx="6096000" cy="15595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err="1" smtClean="0">
                          <a:solidFill>
                            <a:schemeClr val="tx2">
                              <a:lumMod val="75000"/>
                            </a:schemeClr>
                          </a:solidFill>
                        </a:rPr>
                        <a:t>Observado</a:t>
                      </a:r>
                      <a:endParaRPr lang="en-US" sz="18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err="1" smtClean="0">
                          <a:solidFill>
                            <a:schemeClr val="tx2">
                              <a:lumMod val="75000"/>
                            </a:schemeClr>
                          </a:solidFill>
                        </a:rPr>
                        <a:t>Calibrado</a:t>
                      </a:r>
                      <a:endParaRPr lang="en-US" sz="18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err="1" smtClean="0">
                          <a:solidFill>
                            <a:schemeClr val="tx2">
                              <a:lumMod val="75000"/>
                            </a:schemeClr>
                          </a:solidFill>
                        </a:rPr>
                        <a:t>Salud</a:t>
                      </a:r>
                      <a:endParaRPr lang="en-US" dirty="0" smtClean="0">
                        <a:solidFill>
                          <a:schemeClr val="tx2">
                            <a:lumMod val="75000"/>
                          </a:schemeClr>
                        </a:solidFill>
                      </a:endParaRPr>
                    </a:p>
                    <a:p>
                      <a:r>
                        <a:rPr lang="en-US" dirty="0" err="1" smtClean="0">
                          <a:solidFill>
                            <a:schemeClr val="tx2">
                              <a:lumMod val="75000"/>
                            </a:schemeClr>
                          </a:solidFill>
                        </a:rPr>
                        <a:t>Pensiones</a:t>
                      </a:r>
                      <a:endParaRPr lang="en-US" dirty="0" smtClean="0">
                        <a:solidFill>
                          <a:schemeClr val="tx2">
                            <a:lumMod val="75000"/>
                          </a:schemeClr>
                        </a:solidFill>
                      </a:endParaRPr>
                    </a:p>
                    <a:p>
                      <a:r>
                        <a:rPr lang="en-US" dirty="0" err="1" smtClean="0">
                          <a:solidFill>
                            <a:schemeClr val="tx2">
                              <a:lumMod val="75000"/>
                            </a:schemeClr>
                          </a:solidFill>
                        </a:rPr>
                        <a:t>Vivienda</a:t>
                      </a:r>
                      <a:endParaRPr lang="en-US" dirty="0" smtClean="0">
                        <a:solidFill>
                          <a:schemeClr val="tx2">
                            <a:lumMod val="75000"/>
                          </a:schemeClr>
                        </a:solidFill>
                      </a:endParaRPr>
                    </a:p>
                    <a:p>
                      <a:r>
                        <a:rPr lang="en-US" dirty="0" err="1" smtClean="0">
                          <a:solidFill>
                            <a:schemeClr val="tx2">
                              <a:lumMod val="75000"/>
                            </a:schemeClr>
                          </a:solidFill>
                        </a:rPr>
                        <a:t>Guarderías</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131.0</a:t>
                      </a:r>
                    </a:p>
                    <a:p>
                      <a:pPr algn="ctr"/>
                      <a:r>
                        <a:rPr lang="en-US" sz="1800" dirty="0" smtClean="0">
                          <a:solidFill>
                            <a:schemeClr val="tx2">
                              <a:lumMod val="75000"/>
                            </a:schemeClr>
                          </a:solidFill>
                        </a:rPr>
                        <a:t>9.5</a:t>
                      </a:r>
                    </a:p>
                    <a:p>
                      <a:pPr algn="ctr"/>
                      <a:r>
                        <a:rPr lang="en-US" sz="1800" dirty="0" smtClean="0">
                          <a:solidFill>
                            <a:schemeClr val="tx2">
                              <a:lumMod val="75000"/>
                            </a:schemeClr>
                          </a:solidFill>
                        </a:rPr>
                        <a:t>9.2</a:t>
                      </a:r>
                    </a:p>
                    <a:p>
                      <a:pPr algn="ctr"/>
                      <a:r>
                        <a:rPr lang="en-US" sz="1800" dirty="0" smtClean="0">
                          <a:solidFill>
                            <a:schemeClr val="tx2">
                              <a:lumMod val="75000"/>
                            </a:schemeClr>
                          </a:solidFill>
                        </a:rPr>
                        <a:t>1.7</a:t>
                      </a:r>
                      <a:endParaRPr lang="en-US" sz="18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130.6</a:t>
                      </a:r>
                    </a:p>
                    <a:p>
                      <a:pPr algn="ctr"/>
                      <a:r>
                        <a:rPr lang="en-US" sz="1800" dirty="0" smtClean="0">
                          <a:solidFill>
                            <a:schemeClr val="tx2">
                              <a:lumMod val="75000"/>
                            </a:schemeClr>
                          </a:solidFill>
                        </a:rPr>
                        <a:t>9.5</a:t>
                      </a:r>
                    </a:p>
                    <a:p>
                      <a:pPr algn="ctr"/>
                      <a:r>
                        <a:rPr lang="en-US" sz="1800" dirty="0" smtClean="0">
                          <a:solidFill>
                            <a:schemeClr val="tx2">
                              <a:lumMod val="75000"/>
                            </a:schemeClr>
                          </a:solidFill>
                        </a:rPr>
                        <a:t>9.1</a:t>
                      </a:r>
                    </a:p>
                    <a:p>
                      <a:pPr algn="ctr"/>
                      <a:r>
                        <a:rPr lang="en-US" sz="1800" dirty="0" smtClean="0">
                          <a:solidFill>
                            <a:schemeClr val="tx2">
                              <a:lumMod val="75000"/>
                            </a:schemeClr>
                          </a:solidFill>
                        </a:rPr>
                        <a:t>1.7</a:t>
                      </a:r>
                      <a:endParaRPr lang="en-US" sz="18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TextBox 9"/>
          <p:cNvSpPr txBox="1"/>
          <p:nvPr/>
        </p:nvSpPr>
        <p:spPr>
          <a:xfrm>
            <a:off x="7543800" y="5486400"/>
            <a:ext cx="1616212" cy="923330"/>
          </a:xfrm>
          <a:prstGeom prst="rect">
            <a:avLst/>
          </a:prstGeom>
          <a:noFill/>
        </p:spPr>
        <p:txBody>
          <a:bodyPr wrap="none" rtlCol="0">
            <a:spAutoFit/>
          </a:bodyPr>
          <a:lstStyle/>
          <a:p>
            <a:r>
              <a:rPr lang="en-US" dirty="0" smtClean="0">
                <a:solidFill>
                  <a:schemeClr val="tx2">
                    <a:lumMod val="75000"/>
                  </a:schemeClr>
                </a:solidFill>
              </a:rPr>
              <a:t>(</a:t>
            </a:r>
            <a:r>
              <a:rPr lang="en-US" dirty="0" err="1" smtClean="0">
                <a:solidFill>
                  <a:schemeClr val="tx2">
                    <a:lumMod val="75000"/>
                  </a:schemeClr>
                </a:solidFill>
              </a:rPr>
              <a:t>Cifras</a:t>
            </a:r>
            <a:r>
              <a:rPr lang="en-US" dirty="0" smtClean="0">
                <a:solidFill>
                  <a:schemeClr val="tx2">
                    <a:lumMod val="75000"/>
                  </a:schemeClr>
                </a:solidFill>
              </a:rPr>
              <a:t> en miles</a:t>
            </a:r>
          </a:p>
          <a:p>
            <a:r>
              <a:rPr lang="en-US" dirty="0" smtClean="0">
                <a:solidFill>
                  <a:schemeClr val="tx2">
                    <a:lumMod val="75000"/>
                  </a:schemeClr>
                </a:solidFill>
              </a:rPr>
              <a:t>de </a:t>
            </a:r>
            <a:r>
              <a:rPr lang="en-US" dirty="0" err="1" smtClean="0">
                <a:solidFill>
                  <a:schemeClr val="tx2">
                    <a:lumMod val="75000"/>
                  </a:schemeClr>
                </a:solidFill>
              </a:rPr>
              <a:t>millones</a:t>
            </a:r>
            <a:endParaRPr lang="en-US" dirty="0" smtClean="0">
              <a:solidFill>
                <a:schemeClr val="tx2">
                  <a:lumMod val="75000"/>
                </a:schemeClr>
              </a:solidFill>
            </a:endParaRPr>
          </a:p>
          <a:p>
            <a:r>
              <a:rPr lang="en-US" dirty="0" smtClean="0">
                <a:solidFill>
                  <a:schemeClr val="tx2">
                    <a:lumMod val="75000"/>
                  </a:schemeClr>
                </a:solidFill>
              </a:rPr>
              <a:t>de pesos)</a:t>
            </a:r>
            <a:endParaRPr lang="en-US" dirty="0">
              <a:solidFill>
                <a:schemeClr val="tx2">
                  <a:lumMod val="75000"/>
                </a:schemeClr>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1280"/>
            <a:ext cx="8291514" cy="720720"/>
          </a:xfrm>
        </p:spPr>
        <p:txBody>
          <a:bodyPr/>
          <a:lstStyle/>
          <a:p>
            <a:pPr algn="ctr"/>
            <a:r>
              <a:rPr lang="en-US" sz="4000" b="1" dirty="0" err="1" smtClean="0">
                <a:effectLst/>
              </a:rPr>
              <a:t>Contenido</a:t>
            </a:r>
            <a:endParaRPr lang="en-US" sz="4000" b="1" dirty="0">
              <a:effectLst/>
            </a:endParaRPr>
          </a:p>
        </p:txBody>
      </p:sp>
      <p:sp>
        <p:nvSpPr>
          <p:cNvPr id="3" name="Content Placeholder 2"/>
          <p:cNvSpPr>
            <a:spLocks noGrp="1"/>
          </p:cNvSpPr>
          <p:nvPr>
            <p:ph idx="1"/>
          </p:nvPr>
        </p:nvSpPr>
        <p:spPr>
          <a:xfrm>
            <a:off x="0" y="914400"/>
            <a:ext cx="9144000" cy="5943600"/>
          </a:xfrm>
        </p:spPr>
        <p:txBody>
          <a:bodyPr/>
          <a:lstStyle/>
          <a:p>
            <a:pPr>
              <a:buNone/>
            </a:pPr>
            <a:r>
              <a:rPr lang="en-US" sz="2800" dirty="0" smtClean="0"/>
              <a:t>	</a:t>
            </a:r>
            <a:r>
              <a:rPr lang="en-US" sz="2000" dirty="0" smtClean="0">
                <a:solidFill>
                  <a:schemeClr val="tx2">
                    <a:lumMod val="50000"/>
                  </a:schemeClr>
                </a:solidFill>
              </a:rPr>
              <a:t>1. </a:t>
            </a:r>
            <a:r>
              <a:rPr lang="en-US" sz="2000" dirty="0" err="1" smtClean="0">
                <a:solidFill>
                  <a:schemeClr val="tx2">
                    <a:lumMod val="50000"/>
                  </a:schemeClr>
                </a:solidFill>
              </a:rPr>
              <a:t>Motivación</a:t>
            </a:r>
            <a:endParaRPr lang="en-US" sz="2000" dirty="0" smtClean="0">
              <a:solidFill>
                <a:schemeClr val="tx2">
                  <a:lumMod val="50000"/>
                </a:schemeClr>
              </a:solidFill>
            </a:endParaRPr>
          </a:p>
          <a:p>
            <a:pPr>
              <a:buNone/>
            </a:pPr>
            <a:r>
              <a:rPr lang="en-US" sz="2000" dirty="0" smtClean="0">
                <a:solidFill>
                  <a:schemeClr val="tx2">
                    <a:lumMod val="50000"/>
                  </a:schemeClr>
                </a:solidFill>
              </a:rPr>
              <a:t>	2. </a:t>
            </a:r>
            <a:r>
              <a:rPr lang="en-US" sz="2000" dirty="0" err="1" smtClean="0">
                <a:solidFill>
                  <a:schemeClr val="tx2">
                    <a:lumMod val="50000"/>
                  </a:schemeClr>
                </a:solidFill>
              </a:rPr>
              <a:t>Formalidad</a:t>
            </a:r>
            <a:r>
              <a:rPr lang="en-US" sz="2000" dirty="0" smtClean="0">
                <a:solidFill>
                  <a:schemeClr val="tx2">
                    <a:lumMod val="50000"/>
                  </a:schemeClr>
                </a:solidFill>
              </a:rPr>
              <a:t> e </a:t>
            </a:r>
            <a:r>
              <a:rPr lang="en-US" sz="2000" dirty="0" err="1" smtClean="0">
                <a:solidFill>
                  <a:schemeClr val="tx2">
                    <a:lumMod val="50000"/>
                  </a:schemeClr>
                </a:solidFill>
              </a:rPr>
              <a:t>Informalidad</a:t>
            </a:r>
            <a:endParaRPr lang="en-US" sz="2000" dirty="0" smtClean="0">
              <a:solidFill>
                <a:schemeClr val="tx2">
                  <a:lumMod val="50000"/>
                </a:schemeClr>
              </a:solidFill>
            </a:endParaRPr>
          </a:p>
          <a:p>
            <a:pPr>
              <a:buNone/>
            </a:pPr>
            <a:r>
              <a:rPr lang="en-US" sz="2000" dirty="0" smtClean="0">
                <a:solidFill>
                  <a:schemeClr val="tx2">
                    <a:lumMod val="50000"/>
                  </a:schemeClr>
                </a:solidFill>
              </a:rPr>
              <a:t>	3. </a:t>
            </a:r>
            <a:r>
              <a:rPr lang="en-US" sz="2000" dirty="0" err="1" smtClean="0">
                <a:solidFill>
                  <a:schemeClr val="tx2">
                    <a:lumMod val="50000"/>
                  </a:schemeClr>
                </a:solidFill>
              </a:rPr>
              <a:t>Tres</a:t>
            </a:r>
            <a:r>
              <a:rPr lang="en-US" sz="2000" dirty="0" smtClean="0">
                <a:solidFill>
                  <a:schemeClr val="tx2">
                    <a:lumMod val="50000"/>
                  </a:schemeClr>
                </a:solidFill>
              </a:rPr>
              <a:t> </a:t>
            </a:r>
            <a:r>
              <a:rPr lang="en-US" sz="2000" dirty="0" err="1" smtClean="0">
                <a:solidFill>
                  <a:schemeClr val="tx2">
                    <a:lumMod val="50000"/>
                  </a:schemeClr>
                </a:solidFill>
              </a:rPr>
              <a:t>Datos</a:t>
            </a:r>
            <a:r>
              <a:rPr lang="en-US" sz="2000" dirty="0" smtClean="0">
                <a:solidFill>
                  <a:schemeClr val="tx2">
                    <a:lumMod val="50000"/>
                  </a:schemeClr>
                </a:solidFill>
              </a:rPr>
              <a:t> </a:t>
            </a:r>
            <a:r>
              <a:rPr lang="en-US" sz="2000" dirty="0" err="1" smtClean="0">
                <a:solidFill>
                  <a:schemeClr val="tx2">
                    <a:lumMod val="50000"/>
                  </a:schemeClr>
                </a:solidFill>
              </a:rPr>
              <a:t>Relevantes</a:t>
            </a:r>
            <a:r>
              <a:rPr lang="en-US" sz="2000" dirty="0" smtClean="0">
                <a:solidFill>
                  <a:schemeClr val="tx2">
                    <a:lumMod val="50000"/>
                  </a:schemeClr>
                </a:solidFill>
              </a:rPr>
              <a:t> </a:t>
            </a:r>
          </a:p>
          <a:p>
            <a:pPr>
              <a:buNone/>
            </a:pPr>
            <a:r>
              <a:rPr lang="en-US" sz="2000" dirty="0" smtClean="0">
                <a:solidFill>
                  <a:schemeClr val="tx2">
                    <a:lumMod val="50000"/>
                  </a:schemeClr>
                </a:solidFill>
              </a:rPr>
              <a:t>	4. </a:t>
            </a:r>
            <a:r>
              <a:rPr lang="en-US" sz="2000" dirty="0" err="1" smtClean="0">
                <a:solidFill>
                  <a:schemeClr val="tx2">
                    <a:lumMod val="50000"/>
                  </a:schemeClr>
                </a:solidFill>
              </a:rPr>
              <a:t>Resumen</a:t>
            </a:r>
            <a:r>
              <a:rPr lang="en-US" sz="2000" dirty="0" smtClean="0">
                <a:solidFill>
                  <a:schemeClr val="tx2">
                    <a:lumMod val="50000"/>
                  </a:schemeClr>
                </a:solidFill>
              </a:rPr>
              <a:t> del Marco </a:t>
            </a:r>
            <a:r>
              <a:rPr lang="en-US" sz="2000" dirty="0" err="1" smtClean="0">
                <a:solidFill>
                  <a:schemeClr val="tx2">
                    <a:lumMod val="50000"/>
                  </a:schemeClr>
                </a:solidFill>
              </a:rPr>
              <a:t>Analítico</a:t>
            </a:r>
            <a:endParaRPr lang="en-US" sz="2000" dirty="0" smtClean="0">
              <a:solidFill>
                <a:schemeClr val="tx2">
                  <a:lumMod val="50000"/>
                </a:schemeClr>
              </a:solidFill>
            </a:endParaRPr>
          </a:p>
          <a:p>
            <a:pPr>
              <a:buNone/>
            </a:pPr>
            <a:r>
              <a:rPr lang="en-US" sz="2000" dirty="0" smtClean="0">
                <a:solidFill>
                  <a:schemeClr val="tx2">
                    <a:lumMod val="50000"/>
                  </a:schemeClr>
                </a:solidFill>
              </a:rPr>
              <a:t>	5. </a:t>
            </a:r>
            <a:r>
              <a:rPr lang="en-US" sz="2000" dirty="0" err="1" smtClean="0">
                <a:solidFill>
                  <a:schemeClr val="tx2">
                    <a:lumMod val="50000"/>
                  </a:schemeClr>
                </a:solidFill>
              </a:rPr>
              <a:t>Calibración</a:t>
            </a:r>
            <a:r>
              <a:rPr lang="en-US" sz="2000" dirty="0" smtClean="0">
                <a:solidFill>
                  <a:schemeClr val="tx2">
                    <a:lumMod val="50000"/>
                  </a:schemeClr>
                </a:solidFill>
              </a:rPr>
              <a:t> del </a:t>
            </a:r>
            <a:r>
              <a:rPr lang="en-US" sz="2000" dirty="0" err="1" smtClean="0">
                <a:solidFill>
                  <a:schemeClr val="tx2">
                    <a:lumMod val="50000"/>
                  </a:schemeClr>
                </a:solidFill>
              </a:rPr>
              <a:t>Modelo</a:t>
            </a:r>
            <a:endParaRPr lang="en-US" sz="2000" dirty="0" smtClean="0">
              <a:solidFill>
                <a:schemeClr val="tx2">
                  <a:lumMod val="50000"/>
                </a:schemeClr>
              </a:solidFill>
            </a:endParaRPr>
          </a:p>
          <a:p>
            <a:pPr>
              <a:buNone/>
            </a:pPr>
            <a:r>
              <a:rPr lang="en-US" sz="2000" dirty="0" smtClean="0">
                <a:solidFill>
                  <a:schemeClr val="tx2">
                    <a:lumMod val="50000"/>
                  </a:schemeClr>
                </a:solidFill>
              </a:rPr>
              <a:t>	6. Dos </a:t>
            </a:r>
            <a:r>
              <a:rPr lang="en-US" sz="2000" dirty="0" err="1" smtClean="0">
                <a:solidFill>
                  <a:schemeClr val="tx2">
                    <a:lumMod val="50000"/>
                  </a:schemeClr>
                </a:solidFill>
              </a:rPr>
              <a:t>Preguntas</a:t>
            </a:r>
            <a:endParaRPr lang="en-US" sz="2000" dirty="0" smtClean="0">
              <a:solidFill>
                <a:schemeClr val="tx2">
                  <a:lumMod val="50000"/>
                </a:schemeClr>
              </a:solidFill>
            </a:endParaRPr>
          </a:p>
          <a:p>
            <a:pPr>
              <a:buNone/>
            </a:pPr>
            <a:r>
              <a:rPr lang="en-US" sz="2000" dirty="0" smtClean="0">
                <a:solidFill>
                  <a:schemeClr val="tx2">
                    <a:lumMod val="50000"/>
                  </a:schemeClr>
                </a:solidFill>
              </a:rPr>
              <a:t>	7. </a:t>
            </a:r>
            <a:r>
              <a:rPr lang="en-US" sz="2000" dirty="0" err="1" smtClean="0">
                <a:solidFill>
                  <a:schemeClr val="tx2">
                    <a:lumMod val="50000"/>
                  </a:schemeClr>
                </a:solidFill>
              </a:rPr>
              <a:t>Aseguramiento</a:t>
            </a:r>
            <a:r>
              <a:rPr lang="en-US" sz="2000" dirty="0" smtClean="0">
                <a:solidFill>
                  <a:schemeClr val="tx2">
                    <a:lumMod val="50000"/>
                  </a:schemeClr>
                </a:solidFill>
              </a:rPr>
              <a:t> Social Universal (ASU) y el Fin de la </a:t>
            </a:r>
            <a:r>
              <a:rPr lang="en-US" sz="2000" dirty="0" err="1" smtClean="0">
                <a:solidFill>
                  <a:schemeClr val="tx2">
                    <a:lumMod val="50000"/>
                  </a:schemeClr>
                </a:solidFill>
              </a:rPr>
              <a:t>Informalidad</a:t>
            </a:r>
            <a:endParaRPr lang="en-US" sz="2000" dirty="0" smtClean="0">
              <a:solidFill>
                <a:schemeClr val="tx2">
                  <a:lumMod val="50000"/>
                </a:schemeClr>
              </a:solidFill>
            </a:endParaRPr>
          </a:p>
          <a:p>
            <a:pPr marL="0" lvl="0" indent="0">
              <a:spcBef>
                <a:spcPts val="700"/>
              </a:spcBef>
              <a:buNone/>
            </a:pPr>
            <a:r>
              <a:rPr lang="en-US" sz="2000" dirty="0" smtClean="0">
                <a:solidFill>
                  <a:schemeClr val="tx2">
                    <a:lumMod val="50000"/>
                  </a:schemeClr>
                </a:solidFill>
              </a:rPr>
              <a:t>     8. </a:t>
            </a:r>
            <a:r>
              <a:rPr lang="en-US" sz="2000" dirty="0" err="1" smtClean="0">
                <a:solidFill>
                  <a:schemeClr val="tx2">
                    <a:lumMod val="50000"/>
                  </a:schemeClr>
                </a:solidFill>
              </a:rPr>
              <a:t>Impacto</a:t>
            </a:r>
            <a:r>
              <a:rPr lang="en-US" sz="2000" dirty="0" smtClean="0">
                <a:solidFill>
                  <a:schemeClr val="tx2">
                    <a:lumMod val="50000"/>
                  </a:schemeClr>
                </a:solidFill>
              </a:rPr>
              <a:t> del ASU </a:t>
            </a:r>
            <a:r>
              <a:rPr lang="en-US" sz="2000" dirty="0" err="1" smtClean="0">
                <a:solidFill>
                  <a:schemeClr val="tx2">
                    <a:lumMod val="50000"/>
                  </a:schemeClr>
                </a:solidFill>
              </a:rPr>
              <a:t>sobre</a:t>
            </a:r>
            <a:r>
              <a:rPr lang="en-US" sz="2000" dirty="0" smtClean="0">
                <a:solidFill>
                  <a:schemeClr val="tx2">
                    <a:lumMod val="50000"/>
                  </a:schemeClr>
                </a:solidFill>
              </a:rPr>
              <a:t> la </a:t>
            </a:r>
            <a:r>
              <a:rPr lang="en-US" sz="2000" dirty="0" err="1" smtClean="0">
                <a:solidFill>
                  <a:schemeClr val="tx2">
                    <a:lumMod val="50000"/>
                  </a:schemeClr>
                </a:solidFill>
              </a:rPr>
              <a:t>Pobreza</a:t>
            </a:r>
            <a:r>
              <a:rPr lang="en-US" sz="2000" dirty="0" smtClean="0">
                <a:solidFill>
                  <a:schemeClr val="tx2">
                    <a:lumMod val="50000"/>
                  </a:schemeClr>
                </a:solidFill>
              </a:rPr>
              <a:t> y la </a:t>
            </a:r>
            <a:r>
              <a:rPr lang="en-US" sz="2000" dirty="0" err="1" smtClean="0">
                <a:solidFill>
                  <a:schemeClr val="tx2">
                    <a:lumMod val="50000"/>
                  </a:schemeClr>
                </a:solidFill>
              </a:rPr>
              <a:t>Desigualdad</a:t>
            </a:r>
            <a:r>
              <a:rPr lang="es-ES" sz="2000" dirty="0" smtClean="0">
                <a:solidFill>
                  <a:schemeClr val="tx2">
                    <a:lumMod val="50000"/>
                  </a:schemeClr>
                </a:solidFill>
              </a:rPr>
              <a:t> </a:t>
            </a:r>
          </a:p>
          <a:p>
            <a:pPr lvl="0">
              <a:buNone/>
            </a:pPr>
            <a:r>
              <a:rPr lang="es-ES" sz="2000" dirty="0" smtClean="0">
                <a:solidFill>
                  <a:schemeClr val="tx2">
                    <a:lumMod val="50000"/>
                  </a:schemeClr>
                </a:solidFill>
              </a:rPr>
              <a:t>     9. Impacto del ASU sobre la Salud</a:t>
            </a:r>
          </a:p>
          <a:p>
            <a:pPr lvl="0">
              <a:buNone/>
            </a:pPr>
            <a:r>
              <a:rPr lang="es-ES" sz="2000" dirty="0" smtClean="0">
                <a:solidFill>
                  <a:schemeClr val="tx2">
                    <a:lumMod val="50000"/>
                  </a:schemeClr>
                </a:solidFill>
              </a:rPr>
              <a:t>     10. Impacto del ASU sobre las Pensiones y el Ahorro</a:t>
            </a:r>
          </a:p>
          <a:p>
            <a:pPr lvl="0">
              <a:buNone/>
            </a:pPr>
            <a:r>
              <a:rPr lang="es-ES" sz="2000" dirty="0" smtClean="0">
                <a:solidFill>
                  <a:schemeClr val="tx2">
                    <a:lumMod val="50000"/>
                  </a:schemeClr>
                </a:solidFill>
              </a:rPr>
              <a:t>     11. Impacto del ASU sobre el Mercado de Trabajo</a:t>
            </a:r>
          </a:p>
          <a:p>
            <a:pPr lvl="0">
              <a:buNone/>
            </a:pPr>
            <a:r>
              <a:rPr lang="es-ES" sz="2000" dirty="0" smtClean="0">
                <a:solidFill>
                  <a:schemeClr val="tx2">
                    <a:lumMod val="50000"/>
                  </a:schemeClr>
                </a:solidFill>
              </a:rPr>
              <a:t>     12. Temas pendientes </a:t>
            </a:r>
          </a:p>
          <a:p>
            <a:pPr lvl="0">
              <a:buNone/>
            </a:pPr>
            <a:r>
              <a:rPr lang="es-ES" sz="2000" dirty="0" smtClean="0">
                <a:solidFill>
                  <a:schemeClr val="tx2">
                    <a:lumMod val="50000"/>
                  </a:schemeClr>
                </a:solidFill>
              </a:rPr>
              <a:t>      13. Observación Final</a:t>
            </a:r>
          </a:p>
          <a:p>
            <a:pPr lvl="0">
              <a:buNone/>
            </a:pPr>
            <a:r>
              <a:rPr lang="en-US" sz="2000" dirty="0" smtClean="0">
                <a:solidFill>
                  <a:schemeClr val="tx2">
                    <a:lumMod val="50000"/>
                  </a:schemeClr>
                </a:solidFill>
              </a:rPr>
              <a:t>       </a:t>
            </a:r>
            <a:endParaRPr lang="en-US" sz="2000" dirty="0">
              <a:solidFill>
                <a:schemeClr val="tx2">
                  <a:lumMod val="50000"/>
                </a:schemeClr>
              </a:solidFill>
            </a:endParaRP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3F78B2B-F52C-4DBB-913D-B91CF6AB711B}"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20</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0" y="0"/>
            <a:ext cx="9144000" cy="720720"/>
          </a:xfrm>
        </p:spPr>
        <p:txBody>
          <a:bodyPr/>
          <a:lstStyle/>
          <a:p>
            <a:pPr lvl="0"/>
            <a:r>
              <a:rPr lang="en-US" sz="3200" b="1"/>
              <a:t>Labor market implications of social programs</a:t>
            </a:r>
          </a:p>
        </p:txBody>
      </p:sp>
      <p:sp>
        <p:nvSpPr>
          <p:cNvPr id="9" name="Content Placeholder 8"/>
          <p:cNvSpPr>
            <a:spLocks noGrp="1"/>
          </p:cNvSpPr>
          <p:nvPr>
            <p:ph idx="2"/>
          </p:nvPr>
        </p:nvSpPr>
        <p:spPr>
          <a:xfrm>
            <a:off x="0" y="0"/>
            <a:ext cx="9144000" cy="6858000"/>
          </a:xfrm>
        </p:spPr>
        <p:txBody>
          <a:bodyPr/>
          <a:lstStyle/>
          <a:p>
            <a:pPr algn="ctr">
              <a:buNone/>
            </a:pPr>
            <a:r>
              <a:rPr lang="en-US" sz="2400" u="sng" dirty="0" err="1" smtClean="0">
                <a:solidFill>
                  <a:schemeClr val="tx2">
                    <a:lumMod val="75000"/>
                  </a:schemeClr>
                </a:solidFill>
              </a:rPr>
              <a:t>Composición</a:t>
            </a:r>
            <a:r>
              <a:rPr lang="en-US" sz="2400" u="sng" dirty="0" smtClean="0">
                <a:solidFill>
                  <a:schemeClr val="tx2">
                    <a:lumMod val="75000"/>
                  </a:schemeClr>
                </a:solidFill>
              </a:rPr>
              <a:t> del </a:t>
            </a:r>
            <a:r>
              <a:rPr lang="en-US" sz="2400" u="sng" dirty="0" err="1" smtClean="0">
                <a:solidFill>
                  <a:schemeClr val="tx2">
                    <a:lumMod val="75000"/>
                  </a:schemeClr>
                </a:solidFill>
              </a:rPr>
              <a:t>Empleo</a:t>
            </a:r>
            <a:endParaRPr lang="en-US" sz="2400" u="sng" dirty="0" smtClean="0">
              <a:solidFill>
                <a:schemeClr val="tx2">
                  <a:lumMod val="75000"/>
                </a:schemeClr>
              </a:solidFill>
            </a:endParaRPr>
          </a:p>
          <a:p>
            <a:pPr>
              <a:buNone/>
            </a:pPr>
            <a:endParaRPr lang="en-US" sz="2800" dirty="0">
              <a:solidFill>
                <a:schemeClr val="tx1"/>
              </a:solidFill>
            </a:endParaRPr>
          </a:p>
        </p:txBody>
      </p:sp>
      <p:graphicFrame>
        <p:nvGraphicFramePr>
          <p:cNvPr id="5" name="Table 4"/>
          <p:cNvGraphicFramePr>
            <a:graphicFrameLocks noGrp="1"/>
          </p:cNvGraphicFramePr>
          <p:nvPr/>
        </p:nvGraphicFramePr>
        <p:xfrm>
          <a:off x="152401" y="1295400"/>
          <a:ext cx="3505200" cy="1656080"/>
        </p:xfrm>
        <a:graphic>
          <a:graphicData uri="http://schemas.openxmlformats.org/drawingml/2006/table">
            <a:tbl>
              <a:tblPr firstRow="1" bandRow="1">
                <a:tableStyleId>{5C22544A-7EE6-4342-B048-85BDC9FD1C3A}</a:tableStyleId>
              </a:tblPr>
              <a:tblGrid>
                <a:gridCol w="808383"/>
                <a:gridCol w="1311965"/>
                <a:gridCol w="1384852"/>
              </a:tblGrid>
              <a:tr h="370840">
                <a:tc>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err="1" smtClean="0">
                          <a:solidFill>
                            <a:schemeClr val="tx2">
                              <a:lumMod val="75000"/>
                            </a:schemeClr>
                          </a:solidFill>
                        </a:rPr>
                        <a:t>Observado</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Calibrado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b="1" dirty="0" smtClean="0">
                          <a:solidFill>
                            <a:schemeClr val="tx2">
                              <a:lumMod val="75000"/>
                            </a:schemeClr>
                          </a:solidFill>
                        </a:rPr>
                        <a:t>L</a:t>
                      </a:r>
                      <a:r>
                        <a:rPr lang="en-US" b="1" baseline="-25000" dirty="0" smtClean="0">
                          <a:solidFill>
                            <a:schemeClr val="tx2">
                              <a:lumMod val="75000"/>
                            </a:schemeClr>
                          </a:solidFill>
                        </a:rPr>
                        <a:t>1</a:t>
                      </a:r>
                    </a:p>
                    <a:p>
                      <a:r>
                        <a:rPr lang="en-US" b="1" dirty="0" smtClean="0">
                          <a:solidFill>
                            <a:schemeClr val="tx2">
                              <a:lumMod val="75000"/>
                            </a:schemeClr>
                          </a:solidFill>
                        </a:rPr>
                        <a:t>L</a:t>
                      </a:r>
                      <a:r>
                        <a:rPr lang="en-US" b="1" baseline="-25000" dirty="0" smtClean="0">
                          <a:solidFill>
                            <a:schemeClr val="tx2">
                              <a:lumMod val="75000"/>
                            </a:schemeClr>
                          </a:solidFill>
                        </a:rPr>
                        <a:t>2</a:t>
                      </a:r>
                    </a:p>
                    <a:p>
                      <a:r>
                        <a:rPr lang="en-US" b="1" dirty="0" smtClean="0">
                          <a:solidFill>
                            <a:schemeClr val="tx2">
                              <a:lumMod val="75000"/>
                            </a:schemeClr>
                          </a:solidFill>
                        </a:rPr>
                        <a:t>L</a:t>
                      </a:r>
                      <a:r>
                        <a:rPr lang="en-US" b="1" baseline="-25000" dirty="0" smtClean="0">
                          <a:solidFill>
                            <a:schemeClr val="tx2">
                              <a:lumMod val="75000"/>
                            </a:schemeClr>
                          </a:solidFill>
                        </a:rPr>
                        <a:t>A</a:t>
                      </a:r>
                      <a:endParaRPr lang="en-US" b="1" baseline="-250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5.30</a:t>
                      </a:r>
                    </a:p>
                    <a:p>
                      <a:pPr algn="ctr"/>
                      <a:r>
                        <a:rPr lang="en-US" dirty="0" smtClean="0">
                          <a:solidFill>
                            <a:schemeClr val="tx2">
                              <a:lumMod val="75000"/>
                            </a:schemeClr>
                          </a:solidFill>
                        </a:rPr>
                        <a:t>14.80</a:t>
                      </a:r>
                    </a:p>
                    <a:p>
                      <a:pPr algn="ctr"/>
                      <a:r>
                        <a:rPr lang="en-US" dirty="0" smtClean="0">
                          <a:solidFill>
                            <a:schemeClr val="tx2">
                              <a:lumMod val="75000"/>
                            </a:schemeClr>
                          </a:solidFill>
                        </a:rPr>
                        <a:t>18.91</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5.24</a:t>
                      </a:r>
                    </a:p>
                    <a:p>
                      <a:pPr algn="ctr"/>
                      <a:r>
                        <a:rPr lang="en-US" dirty="0" smtClean="0">
                          <a:solidFill>
                            <a:schemeClr val="tx2">
                              <a:lumMod val="75000"/>
                            </a:schemeClr>
                          </a:solidFill>
                        </a:rPr>
                        <a:t>14.86</a:t>
                      </a:r>
                    </a:p>
                    <a:p>
                      <a:pPr algn="ctr"/>
                      <a:r>
                        <a:rPr lang="en-US" dirty="0" smtClean="0">
                          <a:solidFill>
                            <a:schemeClr val="tx2">
                              <a:lumMod val="75000"/>
                            </a:schemeClr>
                          </a:solidFill>
                        </a:rPr>
                        <a:t>18.93</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b="1" dirty="0" smtClean="0">
                          <a:solidFill>
                            <a:schemeClr val="tx2">
                              <a:lumMod val="75000"/>
                            </a:schemeClr>
                          </a:solidFill>
                        </a:rPr>
                        <a:t>Total</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39.03</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39.03</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extBox 5"/>
          <p:cNvSpPr txBox="1"/>
          <p:nvPr/>
        </p:nvSpPr>
        <p:spPr>
          <a:xfrm>
            <a:off x="3429000" y="457200"/>
            <a:ext cx="2700035" cy="369332"/>
          </a:xfrm>
          <a:prstGeom prst="rect">
            <a:avLst/>
          </a:prstGeom>
          <a:noFill/>
        </p:spPr>
        <p:txBody>
          <a:bodyPr wrap="none" rtlCol="0">
            <a:spAutoFit/>
          </a:bodyPr>
          <a:lstStyle/>
          <a:p>
            <a:r>
              <a:rPr lang="en-US" dirty="0" smtClean="0">
                <a:solidFill>
                  <a:schemeClr val="tx2">
                    <a:lumMod val="75000"/>
                  </a:schemeClr>
                </a:solidFill>
              </a:rPr>
              <a:t>(</a:t>
            </a:r>
            <a:r>
              <a:rPr lang="en-US" dirty="0" err="1" smtClean="0">
                <a:solidFill>
                  <a:schemeClr val="tx2">
                    <a:lumMod val="75000"/>
                  </a:schemeClr>
                </a:solidFill>
              </a:rPr>
              <a:t>millones</a:t>
            </a:r>
            <a:r>
              <a:rPr lang="en-US" dirty="0" smtClean="0">
                <a:solidFill>
                  <a:schemeClr val="tx2">
                    <a:lumMod val="75000"/>
                  </a:schemeClr>
                </a:solidFill>
              </a:rPr>
              <a:t> de </a:t>
            </a:r>
            <a:r>
              <a:rPr lang="en-US" dirty="0" err="1" smtClean="0">
                <a:solidFill>
                  <a:schemeClr val="tx2">
                    <a:lumMod val="75000"/>
                  </a:schemeClr>
                </a:solidFill>
              </a:rPr>
              <a:t>trabajadores</a:t>
            </a:r>
            <a:r>
              <a:rPr lang="en-US" dirty="0" smtClean="0">
                <a:solidFill>
                  <a:schemeClr val="tx2">
                    <a:lumMod val="75000"/>
                  </a:schemeClr>
                </a:solidFill>
              </a:rPr>
              <a:t>)</a:t>
            </a:r>
            <a:endParaRPr lang="en-US" dirty="0">
              <a:solidFill>
                <a:schemeClr val="tx2">
                  <a:lumMod val="75000"/>
                </a:schemeClr>
              </a:solidFill>
            </a:endParaRPr>
          </a:p>
        </p:txBody>
      </p:sp>
      <p:sp>
        <p:nvSpPr>
          <p:cNvPr id="7" name="TextBox 6"/>
          <p:cNvSpPr txBox="1"/>
          <p:nvPr/>
        </p:nvSpPr>
        <p:spPr>
          <a:xfrm>
            <a:off x="228600" y="838200"/>
            <a:ext cx="1379352" cy="369332"/>
          </a:xfrm>
          <a:prstGeom prst="rect">
            <a:avLst/>
          </a:prstGeom>
          <a:noFill/>
        </p:spPr>
        <p:txBody>
          <a:bodyPr wrap="none" rtlCol="0">
            <a:spAutoFit/>
          </a:bodyPr>
          <a:lstStyle/>
          <a:p>
            <a:r>
              <a:rPr lang="en-US" b="1" dirty="0" smtClean="0">
                <a:solidFill>
                  <a:schemeClr val="tx2">
                    <a:lumMod val="75000"/>
                  </a:schemeClr>
                </a:solidFill>
              </a:rPr>
              <a:t>1. </a:t>
            </a:r>
            <a:r>
              <a:rPr lang="en-US" b="1" dirty="0" err="1" smtClean="0">
                <a:solidFill>
                  <a:schemeClr val="tx2">
                    <a:lumMod val="75000"/>
                  </a:schemeClr>
                </a:solidFill>
              </a:rPr>
              <a:t>Por</a:t>
            </a:r>
            <a:r>
              <a:rPr lang="en-US" b="1" dirty="0" smtClean="0">
                <a:solidFill>
                  <a:schemeClr val="tx2">
                    <a:lumMod val="75000"/>
                  </a:schemeClr>
                </a:solidFill>
              </a:rPr>
              <a:t> sector</a:t>
            </a:r>
            <a:endParaRPr lang="en-US" b="1" dirty="0">
              <a:solidFill>
                <a:schemeClr val="tx2">
                  <a:lumMod val="75000"/>
                </a:schemeClr>
              </a:solidFill>
            </a:endParaRPr>
          </a:p>
        </p:txBody>
      </p:sp>
      <p:graphicFrame>
        <p:nvGraphicFramePr>
          <p:cNvPr id="8" name="Table 7"/>
          <p:cNvGraphicFramePr>
            <a:graphicFrameLocks noGrp="1"/>
          </p:cNvGraphicFramePr>
          <p:nvPr/>
        </p:nvGraphicFramePr>
        <p:xfrm>
          <a:off x="3962400" y="1600200"/>
          <a:ext cx="5029200" cy="1381760"/>
        </p:xfrm>
        <a:graphic>
          <a:graphicData uri="http://schemas.openxmlformats.org/drawingml/2006/table">
            <a:tbl>
              <a:tblPr firstRow="1" bandRow="1">
                <a:tableStyleId>{5C22544A-7EE6-4342-B048-85BDC9FD1C3A}</a:tableStyleId>
              </a:tblPr>
              <a:tblGrid>
                <a:gridCol w="1676400"/>
                <a:gridCol w="1066800"/>
                <a:gridCol w="2286000"/>
              </a:tblGrid>
              <a:tr h="370840">
                <a:tc>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Formal</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Informal</a:t>
                      </a:r>
                    </a:p>
                    <a:p>
                      <a:pPr algn="ctr"/>
                      <a:r>
                        <a:rPr lang="en-US" dirty="0" smtClean="0">
                          <a:solidFill>
                            <a:schemeClr val="tx2">
                              <a:lumMod val="75000"/>
                            </a:schemeClr>
                          </a:solidFill>
                        </a:rPr>
                        <a:t>A          NA      Total</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b="1" dirty="0" err="1" smtClean="0">
                          <a:solidFill>
                            <a:schemeClr val="tx2">
                              <a:lumMod val="75000"/>
                            </a:schemeClr>
                          </a:solidFill>
                        </a:rPr>
                        <a:t>Observado</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12.76</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7.36   18.91</a:t>
                      </a:r>
                      <a:r>
                        <a:rPr lang="en-US" baseline="0" dirty="0" smtClean="0">
                          <a:solidFill>
                            <a:schemeClr val="tx2">
                              <a:lumMod val="75000"/>
                            </a:schemeClr>
                          </a:solidFill>
                        </a:rPr>
                        <a:t>     26.27</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b="1" dirty="0" err="1" smtClean="0">
                          <a:solidFill>
                            <a:schemeClr val="tx2">
                              <a:lumMod val="75000"/>
                            </a:schemeClr>
                          </a:solidFill>
                        </a:rPr>
                        <a:t>Calibrado</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12.29</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7.80    18.93     26.73</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TextBox 9"/>
          <p:cNvSpPr txBox="1"/>
          <p:nvPr/>
        </p:nvSpPr>
        <p:spPr>
          <a:xfrm>
            <a:off x="4038600" y="990600"/>
            <a:ext cx="2967800" cy="369332"/>
          </a:xfrm>
          <a:prstGeom prst="rect">
            <a:avLst/>
          </a:prstGeom>
          <a:noFill/>
        </p:spPr>
        <p:txBody>
          <a:bodyPr wrap="none" rtlCol="0">
            <a:spAutoFit/>
          </a:bodyPr>
          <a:lstStyle/>
          <a:p>
            <a:r>
              <a:rPr lang="en-US" b="1" dirty="0" smtClean="0">
                <a:solidFill>
                  <a:schemeClr val="tx2">
                    <a:lumMod val="75000"/>
                  </a:schemeClr>
                </a:solidFill>
              </a:rPr>
              <a:t>2. </a:t>
            </a:r>
            <a:r>
              <a:rPr lang="en-US" b="1" dirty="0" err="1" smtClean="0">
                <a:solidFill>
                  <a:schemeClr val="tx2">
                    <a:lumMod val="75000"/>
                  </a:schemeClr>
                </a:solidFill>
              </a:rPr>
              <a:t>Por</a:t>
            </a:r>
            <a:r>
              <a:rPr lang="en-US" b="1" dirty="0" smtClean="0">
                <a:solidFill>
                  <a:schemeClr val="tx2">
                    <a:lumMod val="75000"/>
                  </a:schemeClr>
                </a:solidFill>
              </a:rPr>
              <a:t> </a:t>
            </a:r>
            <a:r>
              <a:rPr lang="en-US" b="1" dirty="0" err="1" smtClean="0">
                <a:solidFill>
                  <a:schemeClr val="tx2">
                    <a:lumMod val="75000"/>
                  </a:schemeClr>
                </a:solidFill>
              </a:rPr>
              <a:t>estatus</a:t>
            </a:r>
            <a:r>
              <a:rPr lang="en-US" b="1" dirty="0" smtClean="0">
                <a:solidFill>
                  <a:schemeClr val="tx2">
                    <a:lumMod val="75000"/>
                  </a:schemeClr>
                </a:solidFill>
              </a:rPr>
              <a:t> de </a:t>
            </a:r>
            <a:r>
              <a:rPr lang="en-US" b="1" dirty="0" err="1" smtClean="0">
                <a:solidFill>
                  <a:schemeClr val="tx2">
                    <a:lumMod val="75000"/>
                  </a:schemeClr>
                </a:solidFill>
              </a:rPr>
              <a:t>formalidad</a:t>
            </a:r>
            <a:endParaRPr lang="en-US" b="1" dirty="0">
              <a:solidFill>
                <a:schemeClr val="tx2">
                  <a:lumMod val="75000"/>
                </a:schemeClr>
              </a:solidFill>
            </a:endParaRPr>
          </a:p>
        </p:txBody>
      </p:sp>
      <p:graphicFrame>
        <p:nvGraphicFramePr>
          <p:cNvPr id="11" name="Table 10"/>
          <p:cNvGraphicFramePr>
            <a:graphicFrameLocks noGrp="1"/>
          </p:cNvGraphicFramePr>
          <p:nvPr/>
        </p:nvGraphicFramePr>
        <p:xfrm>
          <a:off x="1143000" y="4038600"/>
          <a:ext cx="6096000" cy="22047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rowSpan="2">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dirty="0" smtClean="0">
                          <a:solidFill>
                            <a:schemeClr val="tx2">
                              <a:lumMod val="75000"/>
                            </a:schemeClr>
                          </a:solidFill>
                        </a:rPr>
                        <a:t>L</a:t>
                      </a:r>
                      <a:r>
                        <a:rPr lang="en-US" baseline="-25000" dirty="0" smtClean="0">
                          <a:solidFill>
                            <a:schemeClr val="tx2">
                              <a:lumMod val="75000"/>
                            </a:schemeClr>
                          </a:solidFill>
                        </a:rPr>
                        <a:t>1</a:t>
                      </a:r>
                      <a:endParaRPr lang="en-US" baseline="-250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dirty="0" smtClean="0">
                          <a:solidFill>
                            <a:schemeClr val="tx2">
                              <a:lumMod val="75000"/>
                            </a:schemeClr>
                          </a:solidFill>
                        </a:rPr>
                        <a:t>L</a:t>
                      </a:r>
                      <a:r>
                        <a:rPr lang="en-US" baseline="-25000" dirty="0" smtClean="0">
                          <a:solidFill>
                            <a:schemeClr val="tx2">
                              <a:lumMod val="75000"/>
                            </a:schemeClr>
                          </a:solidFill>
                        </a:rPr>
                        <a:t>2</a:t>
                      </a:r>
                      <a:endParaRPr lang="en-US" baseline="-250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err="1" smtClean="0">
                          <a:solidFill>
                            <a:schemeClr val="tx2">
                              <a:lumMod val="75000"/>
                            </a:schemeClr>
                          </a:solidFill>
                        </a:rPr>
                        <a:t>Observado</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err="1" smtClean="0">
                          <a:solidFill>
                            <a:schemeClr val="tx2">
                              <a:lumMod val="75000"/>
                            </a:schemeClr>
                          </a:solidFill>
                        </a:rPr>
                        <a:t>Calibrado</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err="1" smtClean="0">
                          <a:solidFill>
                            <a:schemeClr val="tx2">
                              <a:lumMod val="75000"/>
                            </a:schemeClr>
                          </a:solidFill>
                        </a:rPr>
                        <a:t>Observado</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dirty="0" err="1" smtClean="0">
                          <a:solidFill>
                            <a:schemeClr val="tx2">
                              <a:lumMod val="75000"/>
                            </a:schemeClr>
                          </a:solidFill>
                        </a:rPr>
                        <a:t>Calibrado</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b="1" dirty="0" smtClean="0">
                          <a:solidFill>
                            <a:schemeClr val="tx2">
                              <a:lumMod val="75000"/>
                            </a:schemeClr>
                          </a:solidFill>
                        </a:rPr>
                        <a:t>1</a:t>
                      </a:r>
                      <a:r>
                        <a:rPr lang="en-US" b="1" baseline="0" dirty="0" smtClean="0">
                          <a:solidFill>
                            <a:schemeClr val="tx2">
                              <a:lumMod val="75000"/>
                            </a:schemeClr>
                          </a:solidFill>
                        </a:rPr>
                        <a:t> – 5</a:t>
                      </a:r>
                    </a:p>
                    <a:p>
                      <a:r>
                        <a:rPr lang="en-US" b="1" baseline="0" dirty="0" smtClean="0">
                          <a:solidFill>
                            <a:schemeClr val="tx2">
                              <a:lumMod val="75000"/>
                            </a:schemeClr>
                          </a:solidFill>
                        </a:rPr>
                        <a:t>6 – 20</a:t>
                      </a:r>
                    </a:p>
                    <a:p>
                      <a:r>
                        <a:rPr lang="en-US" b="1" baseline="0" dirty="0" smtClean="0">
                          <a:solidFill>
                            <a:schemeClr val="tx2">
                              <a:lumMod val="75000"/>
                            </a:schemeClr>
                          </a:solidFill>
                        </a:rPr>
                        <a:t>21 – 50</a:t>
                      </a:r>
                    </a:p>
                    <a:p>
                      <a:r>
                        <a:rPr lang="en-US" b="1" baseline="0" dirty="0" smtClean="0">
                          <a:solidFill>
                            <a:schemeClr val="tx2">
                              <a:lumMod val="75000"/>
                            </a:schemeClr>
                          </a:solidFill>
                        </a:rPr>
                        <a:t>50 – 100</a:t>
                      </a:r>
                    </a:p>
                    <a:p>
                      <a:r>
                        <a:rPr lang="en-US" b="1" baseline="0" dirty="0" smtClean="0">
                          <a:solidFill>
                            <a:schemeClr val="tx2">
                              <a:lumMod val="75000"/>
                            </a:schemeClr>
                          </a:solidFill>
                        </a:rPr>
                        <a:t>101+</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2.50</a:t>
                      </a:r>
                    </a:p>
                    <a:p>
                      <a:pPr algn="ctr"/>
                      <a:r>
                        <a:rPr lang="en-US" dirty="0" smtClean="0">
                          <a:solidFill>
                            <a:schemeClr val="tx2">
                              <a:lumMod val="75000"/>
                            </a:schemeClr>
                          </a:solidFill>
                        </a:rPr>
                        <a:t>0.70</a:t>
                      </a:r>
                    </a:p>
                    <a:p>
                      <a:pPr algn="ctr"/>
                      <a:r>
                        <a:rPr lang="en-US" dirty="0" smtClean="0">
                          <a:solidFill>
                            <a:schemeClr val="tx2">
                              <a:lumMod val="75000"/>
                            </a:schemeClr>
                          </a:solidFill>
                        </a:rPr>
                        <a:t>0.40</a:t>
                      </a:r>
                    </a:p>
                    <a:p>
                      <a:pPr algn="ctr"/>
                      <a:r>
                        <a:rPr lang="en-US" dirty="0" smtClean="0">
                          <a:solidFill>
                            <a:schemeClr val="tx2">
                              <a:lumMod val="75000"/>
                            </a:schemeClr>
                          </a:solidFill>
                        </a:rPr>
                        <a:t>0.30</a:t>
                      </a:r>
                    </a:p>
                    <a:p>
                      <a:pPr algn="ctr"/>
                      <a:r>
                        <a:rPr lang="en-US" dirty="0" smtClean="0">
                          <a:solidFill>
                            <a:schemeClr val="tx2">
                              <a:lumMod val="75000"/>
                            </a:schemeClr>
                          </a:solidFill>
                        </a:rPr>
                        <a:t>1.30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2.39</a:t>
                      </a:r>
                    </a:p>
                    <a:p>
                      <a:pPr algn="ctr"/>
                      <a:r>
                        <a:rPr lang="en-US" dirty="0" smtClean="0">
                          <a:solidFill>
                            <a:schemeClr val="tx2">
                              <a:lumMod val="75000"/>
                            </a:schemeClr>
                          </a:solidFill>
                        </a:rPr>
                        <a:t>0.66</a:t>
                      </a:r>
                    </a:p>
                    <a:p>
                      <a:pPr algn="ctr"/>
                      <a:r>
                        <a:rPr lang="en-US" dirty="0" smtClean="0">
                          <a:solidFill>
                            <a:schemeClr val="tx2">
                              <a:lumMod val="75000"/>
                            </a:schemeClr>
                          </a:solidFill>
                        </a:rPr>
                        <a:t>0.49</a:t>
                      </a:r>
                    </a:p>
                    <a:p>
                      <a:pPr algn="ctr"/>
                      <a:r>
                        <a:rPr lang="en-US" dirty="0" smtClean="0">
                          <a:solidFill>
                            <a:schemeClr val="tx2">
                              <a:lumMod val="75000"/>
                            </a:schemeClr>
                          </a:solidFill>
                        </a:rPr>
                        <a:t>0.40</a:t>
                      </a:r>
                    </a:p>
                    <a:p>
                      <a:pPr algn="ctr"/>
                      <a:r>
                        <a:rPr lang="en-US" dirty="0" smtClean="0">
                          <a:solidFill>
                            <a:schemeClr val="tx2">
                              <a:lumMod val="75000"/>
                            </a:schemeClr>
                          </a:solidFill>
                        </a:rPr>
                        <a:t>1.29</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4.24</a:t>
                      </a:r>
                    </a:p>
                    <a:p>
                      <a:pPr algn="ctr"/>
                      <a:r>
                        <a:rPr lang="en-US" dirty="0" smtClean="0">
                          <a:solidFill>
                            <a:schemeClr val="tx2">
                              <a:lumMod val="75000"/>
                            </a:schemeClr>
                          </a:solidFill>
                        </a:rPr>
                        <a:t>2.31</a:t>
                      </a:r>
                    </a:p>
                    <a:p>
                      <a:pPr algn="ctr"/>
                      <a:r>
                        <a:rPr lang="en-US" dirty="0" smtClean="0">
                          <a:solidFill>
                            <a:schemeClr val="tx2">
                              <a:lumMod val="75000"/>
                            </a:schemeClr>
                          </a:solidFill>
                        </a:rPr>
                        <a:t>1.27</a:t>
                      </a:r>
                    </a:p>
                    <a:p>
                      <a:pPr algn="ctr"/>
                      <a:r>
                        <a:rPr lang="en-US" dirty="0" smtClean="0">
                          <a:solidFill>
                            <a:schemeClr val="tx2">
                              <a:lumMod val="75000"/>
                            </a:schemeClr>
                          </a:solidFill>
                        </a:rPr>
                        <a:t>0.97</a:t>
                      </a:r>
                    </a:p>
                    <a:p>
                      <a:pPr algn="ctr"/>
                      <a:r>
                        <a:rPr lang="en-US" dirty="0" smtClean="0">
                          <a:solidFill>
                            <a:schemeClr val="tx2">
                              <a:lumMod val="75000"/>
                            </a:schemeClr>
                          </a:solidFill>
                        </a:rPr>
                        <a:t>6.05</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3.87</a:t>
                      </a:r>
                    </a:p>
                    <a:p>
                      <a:pPr algn="ctr"/>
                      <a:r>
                        <a:rPr lang="en-US" dirty="0" smtClean="0">
                          <a:solidFill>
                            <a:schemeClr val="tx2">
                              <a:lumMod val="75000"/>
                            </a:schemeClr>
                          </a:solidFill>
                        </a:rPr>
                        <a:t>1.89</a:t>
                      </a:r>
                    </a:p>
                    <a:p>
                      <a:pPr algn="ctr"/>
                      <a:r>
                        <a:rPr lang="en-US" dirty="0" smtClean="0">
                          <a:solidFill>
                            <a:schemeClr val="tx2">
                              <a:lumMod val="75000"/>
                            </a:schemeClr>
                          </a:solidFill>
                        </a:rPr>
                        <a:t>1.71</a:t>
                      </a:r>
                    </a:p>
                    <a:p>
                      <a:pPr algn="ctr"/>
                      <a:r>
                        <a:rPr lang="en-US" dirty="0" smtClean="0">
                          <a:solidFill>
                            <a:schemeClr val="tx2">
                              <a:lumMod val="75000"/>
                            </a:schemeClr>
                          </a:solidFill>
                        </a:rPr>
                        <a:t>1,71</a:t>
                      </a:r>
                    </a:p>
                    <a:p>
                      <a:pPr algn="ctr"/>
                      <a:r>
                        <a:rPr lang="en-US" dirty="0" smtClean="0">
                          <a:solidFill>
                            <a:schemeClr val="tx2">
                              <a:lumMod val="75000"/>
                            </a:schemeClr>
                          </a:solidFill>
                        </a:rPr>
                        <a:t>5.69</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TextBox 11"/>
          <p:cNvSpPr txBox="1"/>
          <p:nvPr/>
        </p:nvSpPr>
        <p:spPr>
          <a:xfrm>
            <a:off x="381000" y="3581400"/>
            <a:ext cx="2704074" cy="369332"/>
          </a:xfrm>
          <a:prstGeom prst="rect">
            <a:avLst/>
          </a:prstGeom>
          <a:noFill/>
        </p:spPr>
        <p:txBody>
          <a:bodyPr wrap="none" rtlCol="0">
            <a:spAutoFit/>
          </a:bodyPr>
          <a:lstStyle/>
          <a:p>
            <a:r>
              <a:rPr lang="en-US" b="1" dirty="0" smtClean="0">
                <a:solidFill>
                  <a:schemeClr val="tx2">
                    <a:lumMod val="75000"/>
                  </a:schemeClr>
                </a:solidFill>
              </a:rPr>
              <a:t>3. </a:t>
            </a:r>
            <a:r>
              <a:rPr lang="en-US" b="1" dirty="0" err="1" smtClean="0">
                <a:solidFill>
                  <a:schemeClr val="tx2">
                    <a:lumMod val="75000"/>
                  </a:schemeClr>
                </a:solidFill>
              </a:rPr>
              <a:t>Por</a:t>
            </a:r>
            <a:r>
              <a:rPr lang="en-US" b="1" dirty="0" smtClean="0">
                <a:solidFill>
                  <a:schemeClr val="tx2">
                    <a:lumMod val="75000"/>
                  </a:schemeClr>
                </a:solidFill>
              </a:rPr>
              <a:t> </a:t>
            </a:r>
            <a:r>
              <a:rPr lang="en-US" b="1" dirty="0" err="1" smtClean="0">
                <a:solidFill>
                  <a:schemeClr val="tx2">
                    <a:lumMod val="75000"/>
                  </a:schemeClr>
                </a:solidFill>
              </a:rPr>
              <a:t>tamaño</a:t>
            </a:r>
            <a:r>
              <a:rPr lang="en-US" b="1" dirty="0" smtClean="0">
                <a:solidFill>
                  <a:schemeClr val="tx2">
                    <a:lumMod val="75000"/>
                  </a:schemeClr>
                </a:solidFill>
              </a:rPr>
              <a:t> de </a:t>
            </a:r>
            <a:r>
              <a:rPr lang="en-US" b="1" dirty="0" err="1" smtClean="0">
                <a:solidFill>
                  <a:schemeClr val="tx2">
                    <a:lumMod val="75000"/>
                  </a:schemeClr>
                </a:solidFill>
              </a:rPr>
              <a:t>empresa</a:t>
            </a:r>
            <a:endParaRPr lang="en-US" b="1" dirty="0">
              <a:solidFill>
                <a:schemeClr val="tx2">
                  <a:lumMod val="75000"/>
                </a:schemeClr>
              </a:solidFill>
            </a:endParaRPr>
          </a:p>
        </p:txBody>
      </p:sp>
      <p:sp>
        <p:nvSpPr>
          <p:cNvPr id="13" name="TextBox 12"/>
          <p:cNvSpPr txBox="1"/>
          <p:nvPr/>
        </p:nvSpPr>
        <p:spPr>
          <a:xfrm>
            <a:off x="3962400" y="3124200"/>
            <a:ext cx="3276600" cy="338554"/>
          </a:xfrm>
          <a:prstGeom prst="rect">
            <a:avLst/>
          </a:prstGeom>
          <a:noFill/>
        </p:spPr>
        <p:txBody>
          <a:bodyPr wrap="square" rtlCol="0">
            <a:spAutoFit/>
          </a:bodyPr>
          <a:lstStyle/>
          <a:p>
            <a:r>
              <a:rPr lang="en-US" sz="1600" dirty="0" smtClean="0">
                <a:solidFill>
                  <a:schemeClr val="tx2">
                    <a:lumMod val="75000"/>
                  </a:schemeClr>
                </a:solidFill>
              </a:rPr>
              <a:t>A = </a:t>
            </a:r>
            <a:r>
              <a:rPr lang="en-US" sz="1600" dirty="0" err="1" smtClean="0">
                <a:solidFill>
                  <a:schemeClr val="tx2">
                    <a:lumMod val="75000"/>
                  </a:schemeClr>
                </a:solidFill>
              </a:rPr>
              <a:t>Asalariado</a:t>
            </a:r>
            <a:r>
              <a:rPr lang="en-US" sz="1600" dirty="0" smtClean="0">
                <a:solidFill>
                  <a:schemeClr val="tx2">
                    <a:lumMod val="75000"/>
                  </a:schemeClr>
                </a:solidFill>
              </a:rPr>
              <a:t>;   NA = No-</a:t>
            </a:r>
            <a:r>
              <a:rPr lang="en-US" sz="1600" dirty="0" err="1" smtClean="0">
                <a:solidFill>
                  <a:schemeClr val="tx2">
                    <a:lumMod val="75000"/>
                  </a:schemeClr>
                </a:solidFill>
              </a:rPr>
              <a:t>asalariado</a:t>
            </a:r>
            <a:r>
              <a:rPr lang="en-US" sz="1600" dirty="0" smtClean="0">
                <a:solidFill>
                  <a:schemeClr val="tx2">
                    <a:lumMod val="75000"/>
                  </a:schemeClr>
                </a:solidFill>
              </a:rPr>
              <a:t>.</a:t>
            </a:r>
            <a:endParaRPr lang="en-US" sz="1600" dirty="0">
              <a:solidFill>
                <a:schemeClr val="tx2">
                  <a:lumMod val="75000"/>
                </a:schemeClr>
              </a:solidFill>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lgn="ctr">
              <a:buNone/>
            </a:pPr>
            <a:r>
              <a:rPr lang="en-US" sz="2400" u="sng" dirty="0" err="1" smtClean="0">
                <a:solidFill>
                  <a:schemeClr val="tx2">
                    <a:lumMod val="75000"/>
                  </a:schemeClr>
                </a:solidFill>
                <a:latin typeface="+mn-lt"/>
              </a:rPr>
              <a:t>Evasión</a:t>
            </a:r>
            <a:r>
              <a:rPr lang="en-US" sz="2400" u="sng" dirty="0" smtClean="0">
                <a:solidFill>
                  <a:schemeClr val="tx2">
                    <a:lumMod val="75000"/>
                  </a:schemeClr>
                </a:solidFill>
                <a:latin typeface="+mn-lt"/>
              </a:rPr>
              <a:t> del IVA</a:t>
            </a:r>
          </a:p>
          <a:p>
            <a:pPr algn="ctr">
              <a:buNone/>
            </a:pPr>
            <a:r>
              <a:rPr lang="en-US" sz="2000" dirty="0" smtClean="0">
                <a:latin typeface="+mn-lt"/>
              </a:rPr>
              <a:t>(% del PIB)</a:t>
            </a:r>
          </a:p>
          <a:p>
            <a:pPr>
              <a:buNone/>
            </a:pPr>
            <a:endParaRPr lang="en-US" sz="2000" dirty="0">
              <a:latin typeface="+mn-lt"/>
            </a:endParaRPr>
          </a:p>
        </p:txBody>
      </p:sp>
      <p:graphicFrame>
        <p:nvGraphicFramePr>
          <p:cNvPr id="6" name="Table 5"/>
          <p:cNvGraphicFramePr>
            <a:graphicFrameLocks noGrp="1"/>
          </p:cNvGraphicFramePr>
          <p:nvPr/>
        </p:nvGraphicFramePr>
        <p:xfrm>
          <a:off x="304800" y="990600"/>
          <a:ext cx="8610600" cy="4487333"/>
        </p:xfrm>
        <a:graphic>
          <a:graphicData uri="http://schemas.openxmlformats.org/drawingml/2006/table">
            <a:tbl>
              <a:tblPr firstRow="1" bandRow="1">
                <a:tableStyleId>{5C22544A-7EE6-4342-B048-85BDC9FD1C3A}</a:tableStyleId>
              </a:tblPr>
              <a:tblGrid>
                <a:gridCol w="3352800"/>
                <a:gridCol w="2895600"/>
                <a:gridCol w="2362200"/>
              </a:tblGrid>
              <a:tr h="12869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Observado</a:t>
                      </a:r>
                      <a:r>
                        <a:rPr lang="en-US" dirty="0" smtClean="0">
                          <a:solidFill>
                            <a:schemeClr val="tx2">
                              <a:lumMod val="75000"/>
                            </a:schemeClr>
                          </a:solidFill>
                        </a:rPr>
                        <a:t> o </a:t>
                      </a:r>
                      <a:r>
                        <a:rPr lang="en-US" dirty="0" err="1" smtClean="0">
                          <a:solidFill>
                            <a:schemeClr val="tx2">
                              <a:lumMod val="75000"/>
                            </a:schemeClr>
                          </a:solidFill>
                        </a:rPr>
                        <a:t>calculado</a:t>
                      </a:r>
                      <a:r>
                        <a:rPr lang="en-US" dirty="0" smtClean="0">
                          <a:solidFill>
                            <a:schemeClr val="tx2">
                              <a:lumMod val="75000"/>
                            </a:schemeClr>
                          </a:solidFill>
                        </a:rPr>
                        <a:t> de </a:t>
                      </a:r>
                      <a:r>
                        <a:rPr lang="en-US" dirty="0" err="1" smtClean="0">
                          <a:solidFill>
                            <a:schemeClr val="tx2">
                              <a:lumMod val="75000"/>
                            </a:schemeClr>
                          </a:solidFill>
                        </a:rPr>
                        <a:t>Cuentas</a:t>
                      </a:r>
                      <a:r>
                        <a:rPr lang="en-US" dirty="0" smtClean="0">
                          <a:solidFill>
                            <a:schemeClr val="tx2">
                              <a:lumMod val="75000"/>
                            </a:schemeClr>
                          </a:solidFill>
                        </a:rPr>
                        <a:t> </a:t>
                      </a:r>
                      <a:r>
                        <a:rPr lang="en-US" dirty="0" err="1" smtClean="0">
                          <a:solidFill>
                            <a:schemeClr val="tx2">
                              <a:lumMod val="75000"/>
                            </a:schemeClr>
                          </a:solidFill>
                        </a:rPr>
                        <a:t>Nacionales</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Calibrado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86933">
                <a:tc>
                  <a:txBody>
                    <a:bodyPr/>
                    <a:lstStyle/>
                    <a:p>
                      <a:r>
                        <a:rPr lang="en-US" dirty="0" smtClean="0">
                          <a:solidFill>
                            <a:schemeClr val="tx2">
                              <a:lumMod val="75000"/>
                            </a:schemeClr>
                          </a:solidFill>
                        </a:rPr>
                        <a:t>                       </a:t>
                      </a:r>
                    </a:p>
                    <a:p>
                      <a:r>
                        <a:rPr lang="en-US" dirty="0" smtClean="0">
                          <a:solidFill>
                            <a:schemeClr val="tx2">
                              <a:lumMod val="75000"/>
                            </a:schemeClr>
                          </a:solidFill>
                        </a:rPr>
                        <a:t>                       </a:t>
                      </a:r>
                    </a:p>
                    <a:p>
                      <a:r>
                        <a:rPr lang="en-US" dirty="0" err="1" smtClean="0">
                          <a:solidFill>
                            <a:schemeClr val="tx2">
                              <a:lumMod val="75000"/>
                            </a:schemeClr>
                          </a:solidFill>
                        </a:rPr>
                        <a:t>Bajo</a:t>
                      </a:r>
                      <a:r>
                        <a:rPr lang="en-US" dirty="0" smtClean="0">
                          <a:solidFill>
                            <a:schemeClr val="tx2">
                              <a:lumMod val="75000"/>
                            </a:schemeClr>
                          </a:solidFill>
                        </a:rPr>
                        <a:t> </a:t>
                      </a:r>
                      <a:r>
                        <a:rPr lang="en-US" dirty="0" err="1" smtClean="0">
                          <a:solidFill>
                            <a:schemeClr val="tx2">
                              <a:lumMod val="75000"/>
                            </a:schemeClr>
                          </a:solidFill>
                        </a:rPr>
                        <a:t>fiscalización</a:t>
                      </a:r>
                      <a:r>
                        <a:rPr lang="en-US" dirty="0" smtClean="0">
                          <a:solidFill>
                            <a:schemeClr val="tx2">
                              <a:lumMod val="75000"/>
                            </a:schemeClr>
                          </a:solidFill>
                        </a:rPr>
                        <a:t> actual</a:t>
                      </a:r>
                    </a:p>
                    <a:p>
                      <a:r>
                        <a:rPr lang="en-US" dirty="0" smtClean="0">
                          <a:solidFill>
                            <a:schemeClr val="tx2">
                              <a:lumMod val="75000"/>
                            </a:schemeClr>
                          </a:solidFill>
                        </a:rPr>
                        <a:t>                               </a:t>
                      </a:r>
                    </a:p>
                    <a:p>
                      <a:r>
                        <a:rPr lang="en-US" dirty="0" err="1" smtClean="0">
                          <a:solidFill>
                            <a:schemeClr val="tx2">
                              <a:lumMod val="75000"/>
                            </a:schemeClr>
                          </a:solidFill>
                        </a:rPr>
                        <a:t>Suponiendo</a:t>
                      </a:r>
                      <a:r>
                        <a:rPr lang="en-US" dirty="0" smtClean="0">
                          <a:solidFill>
                            <a:schemeClr val="tx2">
                              <a:lumMod val="75000"/>
                            </a:schemeClr>
                          </a:solidFill>
                        </a:rPr>
                        <a:t> </a:t>
                      </a:r>
                      <a:r>
                        <a:rPr lang="en-US" dirty="0" err="1" smtClean="0">
                          <a:solidFill>
                            <a:schemeClr val="tx2">
                              <a:lumMod val="75000"/>
                            </a:schemeClr>
                          </a:solidFill>
                        </a:rPr>
                        <a:t>cumplimiento</a:t>
                      </a:r>
                      <a:r>
                        <a:rPr lang="en-US" dirty="0" smtClean="0">
                          <a:solidFill>
                            <a:schemeClr val="tx2">
                              <a:lumMod val="75000"/>
                            </a:schemeClr>
                          </a:solidFill>
                        </a:rPr>
                        <a:t> </a:t>
                      </a:r>
                      <a:r>
                        <a:rPr lang="en-US" dirty="0" err="1" smtClean="0">
                          <a:solidFill>
                            <a:schemeClr val="tx2">
                              <a:lumMod val="75000"/>
                            </a:schemeClr>
                          </a:solidFill>
                        </a:rPr>
                        <a:t>pleno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endParaRPr lang="en-US" dirty="0" smtClean="0">
                        <a:solidFill>
                          <a:schemeClr val="tx2">
                            <a:lumMod val="75000"/>
                          </a:schemeClr>
                        </a:solidFill>
                      </a:endParaRPr>
                    </a:p>
                    <a:p>
                      <a:pPr algn="ctr"/>
                      <a:r>
                        <a:rPr lang="en-US" dirty="0" smtClean="0">
                          <a:solidFill>
                            <a:schemeClr val="tx2">
                              <a:lumMod val="75000"/>
                            </a:schemeClr>
                          </a:solidFill>
                        </a:rPr>
                        <a:t>3.77*</a:t>
                      </a:r>
                    </a:p>
                    <a:p>
                      <a:pPr algn="ctr"/>
                      <a:endParaRPr lang="en-US" dirty="0" smtClean="0">
                        <a:solidFill>
                          <a:schemeClr val="tx2">
                            <a:lumMod val="75000"/>
                          </a:schemeClr>
                        </a:solidFill>
                      </a:endParaRPr>
                    </a:p>
                    <a:p>
                      <a:pPr algn="ctr"/>
                      <a:r>
                        <a:rPr lang="en-US" dirty="0" smtClean="0">
                          <a:solidFill>
                            <a:schemeClr val="tx2">
                              <a:lumMod val="75000"/>
                            </a:schemeClr>
                          </a:solidFill>
                        </a:rPr>
                        <a:t>6.08**</a:t>
                      </a:r>
                    </a:p>
                    <a:p>
                      <a:pPr algn="ctr"/>
                      <a:endParaRPr lang="en-US" dirty="0" smtClean="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a:solidFill>
                          <a:schemeClr val="tx2">
                            <a:lumMod val="75000"/>
                          </a:schemeClr>
                        </a:solidFill>
                      </a:endParaRPr>
                    </a:p>
                    <a:p>
                      <a:pPr algn="ctr"/>
                      <a:endParaRPr lang="en-US" dirty="0" smtClean="0">
                        <a:solidFill>
                          <a:schemeClr val="tx2">
                            <a:lumMod val="75000"/>
                          </a:schemeClr>
                        </a:solidFill>
                      </a:endParaRPr>
                    </a:p>
                    <a:p>
                      <a:pPr algn="ctr"/>
                      <a:r>
                        <a:rPr lang="en-US" dirty="0" smtClean="0">
                          <a:solidFill>
                            <a:schemeClr val="tx2">
                              <a:lumMod val="75000"/>
                            </a:schemeClr>
                          </a:solidFill>
                        </a:rPr>
                        <a:t>3.76</a:t>
                      </a:r>
                    </a:p>
                    <a:p>
                      <a:pPr algn="ctr"/>
                      <a:endParaRPr lang="en-US" dirty="0" smtClean="0">
                        <a:solidFill>
                          <a:schemeClr val="tx2">
                            <a:lumMod val="75000"/>
                          </a:schemeClr>
                        </a:solidFill>
                      </a:endParaRPr>
                    </a:p>
                    <a:p>
                      <a:pPr algn="ctr"/>
                      <a:r>
                        <a:rPr lang="en-US" dirty="0" smtClean="0">
                          <a:solidFill>
                            <a:schemeClr val="tx2">
                              <a:lumMod val="75000"/>
                            </a:schemeClr>
                          </a:solidFill>
                        </a:rPr>
                        <a:t>6.12</a:t>
                      </a:r>
                    </a:p>
                    <a:p>
                      <a:pPr algn="ct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86933">
                <a:tc>
                  <a:txBody>
                    <a:bodyPr/>
                    <a:lstStyle/>
                    <a:p>
                      <a:endParaRPr lang="en-US" dirty="0" smtClean="0">
                        <a:solidFill>
                          <a:schemeClr val="tx2">
                            <a:lumMod val="75000"/>
                          </a:schemeClr>
                        </a:solidFill>
                      </a:endParaRPr>
                    </a:p>
                    <a:p>
                      <a:endParaRPr lang="en-US" dirty="0" smtClean="0">
                        <a:solidFill>
                          <a:schemeClr val="tx2">
                            <a:lumMod val="75000"/>
                          </a:schemeClr>
                        </a:solidFill>
                      </a:endParaRPr>
                    </a:p>
                    <a:p>
                      <a:r>
                        <a:rPr lang="en-US" dirty="0" err="1" smtClean="0">
                          <a:solidFill>
                            <a:schemeClr val="tx2">
                              <a:lumMod val="75000"/>
                            </a:schemeClr>
                          </a:solidFill>
                        </a:rPr>
                        <a:t>Bajo</a:t>
                      </a:r>
                      <a:r>
                        <a:rPr lang="en-US" dirty="0" smtClean="0">
                          <a:solidFill>
                            <a:schemeClr val="tx2">
                              <a:lumMod val="75000"/>
                            </a:schemeClr>
                          </a:solidFill>
                        </a:rPr>
                        <a:t> </a:t>
                      </a:r>
                      <a:r>
                        <a:rPr lang="en-US" dirty="0" err="1" smtClean="0">
                          <a:solidFill>
                            <a:schemeClr val="tx2">
                              <a:lumMod val="75000"/>
                            </a:schemeClr>
                          </a:solidFill>
                        </a:rPr>
                        <a:t>fiscalización</a:t>
                      </a:r>
                      <a:r>
                        <a:rPr lang="en-US" dirty="0" smtClean="0">
                          <a:solidFill>
                            <a:schemeClr val="tx2">
                              <a:lumMod val="75000"/>
                            </a:schemeClr>
                          </a:solidFill>
                        </a:rPr>
                        <a:t> actual</a:t>
                      </a:r>
                    </a:p>
                    <a:p>
                      <a:endParaRPr lang="en-US" dirty="0" smtClean="0">
                        <a:solidFill>
                          <a:schemeClr val="tx2">
                            <a:lumMod val="75000"/>
                          </a:schemeClr>
                        </a:solidFill>
                      </a:endParaRPr>
                    </a:p>
                    <a:p>
                      <a:r>
                        <a:rPr lang="en-US" dirty="0" err="1" smtClean="0">
                          <a:solidFill>
                            <a:schemeClr val="tx2">
                              <a:lumMod val="75000"/>
                            </a:schemeClr>
                          </a:solidFill>
                        </a:rPr>
                        <a:t>Suponiendo</a:t>
                      </a:r>
                      <a:r>
                        <a:rPr lang="en-US" dirty="0" smtClean="0">
                          <a:solidFill>
                            <a:schemeClr val="tx2">
                              <a:lumMod val="75000"/>
                            </a:schemeClr>
                          </a:solidFill>
                        </a:rPr>
                        <a:t> </a:t>
                      </a:r>
                      <a:r>
                        <a:rPr lang="en-US" dirty="0" err="1" smtClean="0">
                          <a:solidFill>
                            <a:schemeClr val="tx2">
                              <a:lumMod val="75000"/>
                            </a:schemeClr>
                          </a:solidFill>
                        </a:rPr>
                        <a:t>cumplimineto</a:t>
                      </a:r>
                      <a:r>
                        <a:rPr lang="en-US" dirty="0" smtClean="0">
                          <a:solidFill>
                            <a:schemeClr val="tx2">
                              <a:lumMod val="75000"/>
                            </a:schemeClr>
                          </a:solidFill>
                        </a:rPr>
                        <a:t> </a:t>
                      </a:r>
                      <a:r>
                        <a:rPr lang="en-US" dirty="0" err="1" smtClean="0">
                          <a:solidFill>
                            <a:schemeClr val="tx2">
                              <a:lumMod val="75000"/>
                            </a:schemeClr>
                          </a:solidFill>
                        </a:rPr>
                        <a:t>pleno</a:t>
                      </a:r>
                      <a:r>
                        <a:rPr lang="en-US" dirty="0" smtClean="0">
                          <a:solidFill>
                            <a:schemeClr val="tx2">
                              <a:lumMod val="75000"/>
                            </a:schemeClr>
                          </a:solidFill>
                        </a:rPr>
                        <a:t>                                </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smtClean="0">
                        <a:solidFill>
                          <a:schemeClr val="tx2">
                            <a:lumMod val="75000"/>
                          </a:schemeClr>
                        </a:solidFill>
                      </a:endParaRPr>
                    </a:p>
                    <a:p>
                      <a:endParaRPr lang="en-US" dirty="0" smtClean="0">
                        <a:solidFill>
                          <a:schemeClr val="tx2">
                            <a:lumMod val="75000"/>
                          </a:schemeClr>
                        </a:solidFill>
                      </a:endParaRPr>
                    </a:p>
                    <a:p>
                      <a:r>
                        <a:rPr lang="en-US" dirty="0" smtClean="0">
                          <a:solidFill>
                            <a:schemeClr val="tx2">
                              <a:lumMod val="75000"/>
                            </a:schemeClr>
                          </a:solidFill>
                        </a:rPr>
                        <a:t>                        </a:t>
                      </a:r>
                      <a:r>
                        <a:rPr lang="en-US" dirty="0" err="1" smtClean="0">
                          <a:solidFill>
                            <a:schemeClr val="tx2">
                              <a:lumMod val="75000"/>
                            </a:schemeClr>
                          </a:solidFill>
                        </a:rPr>
                        <a:t>n.d</a:t>
                      </a:r>
                      <a:r>
                        <a:rPr lang="en-US" dirty="0" smtClean="0">
                          <a:solidFill>
                            <a:schemeClr val="tx2">
                              <a:lumMod val="75000"/>
                            </a:schemeClr>
                          </a:solidFill>
                        </a:rPr>
                        <a:t>.</a:t>
                      </a:r>
                    </a:p>
                    <a:p>
                      <a:endParaRPr lang="en-US" dirty="0" smtClean="0">
                        <a:solidFill>
                          <a:schemeClr val="tx2">
                            <a:lumMod val="75000"/>
                          </a:schemeClr>
                        </a:solidFill>
                      </a:endParaRPr>
                    </a:p>
                    <a:p>
                      <a:r>
                        <a:rPr lang="en-US" dirty="0" smtClean="0">
                          <a:solidFill>
                            <a:schemeClr val="tx2">
                              <a:lumMod val="75000"/>
                            </a:schemeClr>
                          </a:solidFill>
                        </a:rPr>
                        <a:t>                     10.7**</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smtClean="0">
                        <a:solidFill>
                          <a:schemeClr val="tx2">
                            <a:lumMod val="75000"/>
                          </a:schemeClr>
                        </a:solidFill>
                      </a:endParaRPr>
                    </a:p>
                    <a:p>
                      <a:endParaRPr lang="en-US" dirty="0" smtClean="0">
                        <a:solidFill>
                          <a:schemeClr val="tx2">
                            <a:lumMod val="75000"/>
                          </a:schemeClr>
                        </a:solidFill>
                      </a:endParaRPr>
                    </a:p>
                    <a:p>
                      <a:r>
                        <a:rPr lang="en-US" dirty="0" smtClean="0">
                          <a:solidFill>
                            <a:schemeClr val="tx2">
                              <a:lumMod val="75000"/>
                            </a:schemeClr>
                          </a:solidFill>
                        </a:rPr>
                        <a:t>                    6.2</a:t>
                      </a:r>
                    </a:p>
                    <a:p>
                      <a:endParaRPr lang="en-US" dirty="0" smtClean="0">
                        <a:solidFill>
                          <a:schemeClr val="tx2">
                            <a:lumMod val="75000"/>
                          </a:schemeClr>
                        </a:solidFill>
                      </a:endParaRPr>
                    </a:p>
                    <a:p>
                      <a:r>
                        <a:rPr lang="en-US" baseline="0" dirty="0" smtClean="0">
                          <a:solidFill>
                            <a:schemeClr val="tx2">
                              <a:lumMod val="75000"/>
                            </a:schemeClr>
                          </a:solidFill>
                        </a:rPr>
                        <a:t>                   10.6</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304800" y="5638800"/>
            <a:ext cx="7307000" cy="923330"/>
          </a:xfrm>
          <a:prstGeom prst="rect">
            <a:avLst/>
          </a:prstGeom>
          <a:noFill/>
        </p:spPr>
        <p:txBody>
          <a:bodyPr wrap="none" rtlCol="0">
            <a:spAutoFit/>
          </a:bodyPr>
          <a:lstStyle/>
          <a:p>
            <a:r>
              <a:rPr lang="en-US" dirty="0" smtClean="0">
                <a:solidFill>
                  <a:schemeClr val="tx2">
                    <a:lumMod val="75000"/>
                  </a:schemeClr>
                </a:solidFill>
              </a:rPr>
              <a:t>* </a:t>
            </a:r>
            <a:r>
              <a:rPr lang="en-US" dirty="0" err="1" smtClean="0">
                <a:solidFill>
                  <a:schemeClr val="tx2">
                    <a:lumMod val="75000"/>
                  </a:schemeClr>
                </a:solidFill>
              </a:rPr>
              <a:t>Observado</a:t>
            </a:r>
            <a:endParaRPr lang="en-US" dirty="0" smtClean="0">
              <a:solidFill>
                <a:schemeClr val="tx2">
                  <a:lumMod val="75000"/>
                </a:schemeClr>
              </a:solidFill>
            </a:endParaRPr>
          </a:p>
          <a:p>
            <a:r>
              <a:rPr lang="en-US" dirty="0" smtClean="0">
                <a:solidFill>
                  <a:schemeClr val="tx2">
                    <a:lumMod val="75000"/>
                  </a:schemeClr>
                </a:solidFill>
              </a:rPr>
              <a:t>**</a:t>
            </a:r>
            <a:r>
              <a:rPr lang="en-US" dirty="0" err="1" smtClean="0">
                <a:solidFill>
                  <a:schemeClr val="tx2">
                    <a:lumMod val="75000"/>
                  </a:schemeClr>
                </a:solidFill>
              </a:rPr>
              <a:t>Calculado</a:t>
            </a:r>
            <a:r>
              <a:rPr lang="en-US" dirty="0" smtClean="0">
                <a:solidFill>
                  <a:schemeClr val="tx2">
                    <a:lumMod val="75000"/>
                  </a:schemeClr>
                </a:solidFill>
              </a:rPr>
              <a:t> a </a:t>
            </a:r>
            <a:r>
              <a:rPr lang="en-US" dirty="0" err="1" smtClean="0">
                <a:solidFill>
                  <a:schemeClr val="tx2">
                    <a:lumMod val="75000"/>
                  </a:schemeClr>
                </a:solidFill>
              </a:rPr>
              <a:t>partir</a:t>
            </a:r>
            <a:r>
              <a:rPr lang="en-US" dirty="0" smtClean="0">
                <a:solidFill>
                  <a:schemeClr val="tx2">
                    <a:lumMod val="75000"/>
                  </a:schemeClr>
                </a:solidFill>
              </a:rPr>
              <a:t> de </a:t>
            </a:r>
            <a:r>
              <a:rPr lang="en-US" dirty="0" err="1" smtClean="0">
                <a:solidFill>
                  <a:schemeClr val="tx2">
                    <a:lumMod val="75000"/>
                  </a:schemeClr>
                </a:solidFill>
              </a:rPr>
              <a:t>Cuentas</a:t>
            </a:r>
            <a:r>
              <a:rPr lang="en-US" dirty="0" smtClean="0">
                <a:solidFill>
                  <a:schemeClr val="tx2">
                    <a:lumMod val="75000"/>
                  </a:schemeClr>
                </a:solidFill>
              </a:rPr>
              <a:t> </a:t>
            </a:r>
            <a:r>
              <a:rPr lang="en-US" dirty="0" err="1" smtClean="0">
                <a:solidFill>
                  <a:schemeClr val="tx2">
                    <a:lumMod val="75000"/>
                  </a:schemeClr>
                </a:solidFill>
              </a:rPr>
              <a:t>Nacionales</a:t>
            </a:r>
            <a:r>
              <a:rPr lang="en-US" dirty="0" smtClean="0">
                <a:solidFill>
                  <a:schemeClr val="tx2">
                    <a:lumMod val="75000"/>
                  </a:schemeClr>
                </a:solidFill>
              </a:rPr>
              <a:t> </a:t>
            </a:r>
            <a:r>
              <a:rPr lang="en-US" dirty="0" err="1" smtClean="0">
                <a:solidFill>
                  <a:schemeClr val="tx2">
                    <a:lumMod val="75000"/>
                  </a:schemeClr>
                </a:solidFill>
              </a:rPr>
              <a:t>por</a:t>
            </a:r>
            <a:r>
              <a:rPr lang="en-US" dirty="0" smtClean="0">
                <a:solidFill>
                  <a:schemeClr val="tx2">
                    <a:lumMod val="75000"/>
                  </a:schemeClr>
                </a:solidFill>
              </a:rPr>
              <a:t> Ant</a:t>
            </a:r>
            <a:r>
              <a:rPr lang="es-ES_tradnl" dirty="0" smtClean="0">
                <a:solidFill>
                  <a:schemeClr val="tx2">
                    <a:lumMod val="75000"/>
                  </a:schemeClr>
                </a:solidFill>
              </a:rPr>
              <a:t>ó</a:t>
            </a:r>
            <a:r>
              <a:rPr lang="en-US" dirty="0" smtClean="0">
                <a:solidFill>
                  <a:schemeClr val="tx2">
                    <a:lumMod val="75000"/>
                  </a:schemeClr>
                </a:solidFill>
              </a:rPr>
              <a:t>n y Hernández (2010)</a:t>
            </a:r>
          </a:p>
          <a:p>
            <a:r>
              <a:rPr lang="en-US" dirty="0" smtClean="0">
                <a:solidFill>
                  <a:schemeClr val="tx2">
                    <a:lumMod val="75000"/>
                  </a:schemeClr>
                </a:solidFill>
              </a:rPr>
              <a:t> </a:t>
            </a:r>
            <a:r>
              <a:rPr lang="en-US" dirty="0" err="1" smtClean="0">
                <a:solidFill>
                  <a:schemeClr val="tx2">
                    <a:lumMod val="75000"/>
                  </a:schemeClr>
                </a:solidFill>
              </a:rPr>
              <a:t>n.d</a:t>
            </a:r>
            <a:r>
              <a:rPr lang="en-US" dirty="0" smtClean="0">
                <a:solidFill>
                  <a:schemeClr val="tx2">
                    <a:lumMod val="75000"/>
                  </a:schemeClr>
                </a:solidFill>
              </a:rPr>
              <a:t>. = no </a:t>
            </a:r>
            <a:r>
              <a:rPr lang="en-US" dirty="0" err="1" smtClean="0">
                <a:solidFill>
                  <a:schemeClr val="tx2">
                    <a:lumMod val="75000"/>
                  </a:schemeClr>
                </a:solidFill>
              </a:rPr>
              <a:t>disponible</a:t>
            </a:r>
            <a:r>
              <a:rPr lang="en-US" dirty="0" smtClean="0">
                <a:solidFill>
                  <a:schemeClr val="tx2">
                    <a:lumMod val="75000"/>
                  </a:schemeClr>
                </a:solidFill>
              </a:rPr>
              <a:t>.</a:t>
            </a:r>
            <a:endParaRPr lang="en-US" dirty="0">
              <a:solidFill>
                <a:schemeClr val="tx2">
                  <a:lumMod val="75000"/>
                </a:schemeClr>
              </a:solidFill>
            </a:endParaRPr>
          </a:p>
        </p:txBody>
      </p:sp>
      <p:graphicFrame>
        <p:nvGraphicFramePr>
          <p:cNvPr id="335874" name="Object 2"/>
          <p:cNvGraphicFramePr>
            <a:graphicFrameLocks noChangeAspect="1"/>
          </p:cNvGraphicFramePr>
          <p:nvPr/>
        </p:nvGraphicFramePr>
        <p:xfrm>
          <a:off x="488950" y="2362200"/>
          <a:ext cx="942975" cy="427038"/>
        </p:xfrm>
        <a:graphic>
          <a:graphicData uri="http://schemas.openxmlformats.org/presentationml/2006/ole">
            <p:oleObj spid="_x0000_s335874" name="Equation" r:id="rId3" imgW="533160" imgH="241200" progId="Equation.DSMT4">
              <p:embed/>
            </p:oleObj>
          </a:graphicData>
        </a:graphic>
      </p:graphicFrame>
      <p:graphicFrame>
        <p:nvGraphicFramePr>
          <p:cNvPr id="335875" name="Object 3"/>
          <p:cNvGraphicFramePr>
            <a:graphicFrameLocks noChangeAspect="1"/>
          </p:cNvGraphicFramePr>
          <p:nvPr/>
        </p:nvGraphicFramePr>
        <p:xfrm>
          <a:off x="1933575" y="2362200"/>
          <a:ext cx="1395413" cy="457200"/>
        </p:xfrm>
        <a:graphic>
          <a:graphicData uri="http://schemas.openxmlformats.org/presentationml/2006/ole">
            <p:oleObj spid="_x0000_s335875" name="Equation" r:id="rId4" imgW="736560" imgH="241200" progId="Equation.DSMT4">
              <p:embed/>
            </p:oleObj>
          </a:graphicData>
        </a:graphic>
      </p:graphicFrame>
      <p:graphicFrame>
        <p:nvGraphicFramePr>
          <p:cNvPr id="335876" name="Object 2"/>
          <p:cNvGraphicFramePr>
            <a:graphicFrameLocks noChangeAspect="1"/>
          </p:cNvGraphicFramePr>
          <p:nvPr/>
        </p:nvGraphicFramePr>
        <p:xfrm>
          <a:off x="468313" y="4144963"/>
          <a:ext cx="1282700" cy="427037"/>
        </p:xfrm>
        <a:graphic>
          <a:graphicData uri="http://schemas.openxmlformats.org/presentationml/2006/ole">
            <p:oleObj spid="_x0000_s335876" name="Equation" r:id="rId5" imgW="723600" imgH="241200" progId="Equation.DSMT4">
              <p:embed/>
            </p:oleObj>
          </a:graphicData>
        </a:graphic>
      </p:graphicFrame>
      <p:graphicFrame>
        <p:nvGraphicFramePr>
          <p:cNvPr id="335877" name="Object 5"/>
          <p:cNvGraphicFramePr>
            <a:graphicFrameLocks noChangeAspect="1"/>
          </p:cNvGraphicFramePr>
          <p:nvPr/>
        </p:nvGraphicFramePr>
        <p:xfrm>
          <a:off x="2085975" y="4114800"/>
          <a:ext cx="1393825" cy="457200"/>
        </p:xfrm>
        <a:graphic>
          <a:graphicData uri="http://schemas.openxmlformats.org/presentationml/2006/ole">
            <p:oleObj spid="_x0000_s335877" name="Equation" r:id="rId6" imgW="736560" imgH="241200" progId="Equation.DSMT4">
              <p:embed/>
            </p:oleObj>
          </a:graphicData>
        </a:graphic>
      </p:graphicFrame>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57400"/>
            <a:ext cx="9144000" cy="3970318"/>
          </a:xfrm>
          <a:prstGeom prst="rect">
            <a:avLst/>
          </a:prstGeom>
          <a:noFill/>
        </p:spPr>
        <p:txBody>
          <a:bodyPr wrap="square" rtlCol="0">
            <a:spAutoFit/>
          </a:bodyPr>
          <a:lstStyle/>
          <a:p>
            <a:pPr algn="ctr"/>
            <a:r>
              <a:rPr lang="en-US" sz="3600" b="1" dirty="0" smtClean="0">
                <a:solidFill>
                  <a:schemeClr val="tx2">
                    <a:lumMod val="75000"/>
                  </a:schemeClr>
                </a:solidFill>
              </a:rPr>
              <a:t>6. Dos </a:t>
            </a:r>
            <a:r>
              <a:rPr lang="en-US" sz="3600" b="1" dirty="0" err="1" smtClean="0">
                <a:solidFill>
                  <a:schemeClr val="tx2">
                    <a:lumMod val="75000"/>
                  </a:schemeClr>
                </a:solidFill>
              </a:rPr>
              <a:t>Preguntas</a:t>
            </a:r>
            <a:endParaRPr lang="en-US" sz="3600" b="1" dirty="0" smtClean="0">
              <a:solidFill>
                <a:schemeClr val="tx2">
                  <a:lumMod val="75000"/>
                </a:schemeClr>
              </a:solidFill>
            </a:endParaRPr>
          </a:p>
          <a:p>
            <a:endParaRPr lang="en-US" sz="3600" b="1" dirty="0" smtClean="0">
              <a:solidFill>
                <a:schemeClr val="tx2">
                  <a:lumMod val="75000"/>
                </a:schemeClr>
              </a:solidFill>
            </a:endParaRPr>
          </a:p>
          <a:p>
            <a:r>
              <a:rPr lang="en-US" sz="2400" b="1" dirty="0" err="1" smtClean="0">
                <a:solidFill>
                  <a:schemeClr val="tx2">
                    <a:lumMod val="75000"/>
                  </a:schemeClr>
                </a:solidFill>
              </a:rPr>
              <a:t>Notas</a:t>
            </a:r>
            <a:r>
              <a:rPr lang="en-US" sz="2400" b="1" dirty="0" smtClean="0">
                <a:solidFill>
                  <a:schemeClr val="tx2">
                    <a:lumMod val="75000"/>
                  </a:schemeClr>
                </a:solidFill>
              </a:rPr>
              <a:t>:  </a:t>
            </a:r>
            <a:r>
              <a:rPr lang="en-US" sz="2400" dirty="0" smtClean="0">
                <a:solidFill>
                  <a:schemeClr val="tx2">
                    <a:lumMod val="75000"/>
                  </a:schemeClr>
                </a:solidFill>
              </a:rPr>
              <a:t>En </a:t>
            </a:r>
            <a:r>
              <a:rPr lang="en-US" sz="2400" dirty="0" err="1" smtClean="0">
                <a:solidFill>
                  <a:schemeClr val="tx2">
                    <a:lumMod val="75000"/>
                  </a:schemeClr>
                </a:solidFill>
              </a:rPr>
              <a:t>todas</a:t>
            </a:r>
            <a:r>
              <a:rPr lang="en-US" sz="2400" dirty="0" smtClean="0">
                <a:solidFill>
                  <a:schemeClr val="tx2">
                    <a:lumMod val="75000"/>
                  </a:schemeClr>
                </a:solidFill>
              </a:rPr>
              <a:t> </a:t>
            </a:r>
            <a:r>
              <a:rPr lang="en-US" sz="2400" dirty="0" err="1" smtClean="0">
                <a:solidFill>
                  <a:schemeClr val="tx2">
                    <a:lumMod val="75000"/>
                  </a:schemeClr>
                </a:solidFill>
              </a:rPr>
              <a:t>las</a:t>
            </a:r>
            <a:r>
              <a:rPr lang="en-US" sz="2400" dirty="0" smtClean="0">
                <a:solidFill>
                  <a:schemeClr val="tx2">
                    <a:lumMod val="75000"/>
                  </a:schemeClr>
                </a:solidFill>
              </a:rPr>
              <a:t> </a:t>
            </a:r>
            <a:r>
              <a:rPr lang="en-US" sz="2400" dirty="0" err="1" smtClean="0">
                <a:solidFill>
                  <a:schemeClr val="tx2">
                    <a:lumMod val="75000"/>
                  </a:schemeClr>
                </a:solidFill>
              </a:rPr>
              <a:t>simulaciones</a:t>
            </a:r>
            <a:r>
              <a:rPr lang="en-US" sz="2400" dirty="0" smtClean="0">
                <a:solidFill>
                  <a:schemeClr val="tx2">
                    <a:lumMod val="75000"/>
                  </a:schemeClr>
                </a:solidFill>
              </a:rPr>
              <a:t> </a:t>
            </a:r>
            <a:r>
              <a:rPr lang="en-US" sz="2400" dirty="0" err="1" smtClean="0">
                <a:solidFill>
                  <a:schemeClr val="tx2">
                    <a:lumMod val="75000"/>
                  </a:schemeClr>
                </a:solidFill>
              </a:rPr>
              <a:t>mantenemos</a:t>
            </a:r>
            <a:r>
              <a:rPr lang="en-US" sz="2400" dirty="0" smtClean="0">
                <a:solidFill>
                  <a:schemeClr val="tx2">
                    <a:lumMod val="75000"/>
                  </a:schemeClr>
                </a:solidFill>
              </a:rPr>
              <a:t> </a:t>
            </a:r>
            <a:r>
              <a:rPr lang="en-US" sz="2400" dirty="0" err="1" smtClean="0">
                <a:solidFill>
                  <a:schemeClr val="tx2">
                    <a:lumMod val="75000"/>
                  </a:schemeClr>
                </a:solidFill>
              </a:rPr>
              <a:t>constante</a:t>
            </a:r>
            <a:r>
              <a:rPr lang="en-US" sz="2400" dirty="0" smtClean="0">
                <a:solidFill>
                  <a:schemeClr val="tx2">
                    <a:lumMod val="75000"/>
                  </a:schemeClr>
                </a:solidFill>
              </a:rPr>
              <a:t> el </a:t>
            </a:r>
            <a:r>
              <a:rPr lang="en-US" sz="2400" dirty="0" err="1" smtClean="0">
                <a:solidFill>
                  <a:schemeClr val="tx2">
                    <a:lumMod val="75000"/>
                  </a:schemeClr>
                </a:solidFill>
              </a:rPr>
              <a:t>esfuerzo</a:t>
            </a:r>
            <a:endParaRPr lang="en-US" sz="2400" dirty="0" smtClean="0">
              <a:solidFill>
                <a:schemeClr val="tx2">
                  <a:lumMod val="75000"/>
                </a:schemeClr>
              </a:solidFill>
            </a:endParaRPr>
          </a:p>
          <a:p>
            <a:r>
              <a:rPr lang="en-US" sz="2400" dirty="0" smtClean="0">
                <a:solidFill>
                  <a:schemeClr val="tx2">
                    <a:lumMod val="75000"/>
                  </a:schemeClr>
                </a:solidFill>
              </a:rPr>
              <a:t>              de </a:t>
            </a:r>
            <a:r>
              <a:rPr lang="en-US" sz="2400" dirty="0" err="1" smtClean="0">
                <a:solidFill>
                  <a:schemeClr val="tx2">
                    <a:lumMod val="75000"/>
                  </a:schemeClr>
                </a:solidFill>
              </a:rPr>
              <a:t>fiscalización</a:t>
            </a:r>
            <a:r>
              <a:rPr lang="en-US" sz="2400" dirty="0" smtClean="0">
                <a:solidFill>
                  <a:schemeClr val="tx2">
                    <a:lumMod val="75000"/>
                  </a:schemeClr>
                </a:solidFill>
              </a:rPr>
              <a:t> del </a:t>
            </a:r>
            <a:r>
              <a:rPr lang="en-US" sz="2400" dirty="0" err="1" smtClean="0">
                <a:solidFill>
                  <a:schemeClr val="tx2">
                    <a:lumMod val="75000"/>
                  </a:schemeClr>
                </a:solidFill>
              </a:rPr>
              <a:t>gobierno</a:t>
            </a:r>
            <a:r>
              <a:rPr lang="en-US" sz="2400" dirty="0" smtClean="0">
                <a:solidFill>
                  <a:schemeClr val="tx2">
                    <a:lumMod val="75000"/>
                  </a:schemeClr>
                </a:solidFill>
              </a:rPr>
              <a:t>. Los </a:t>
            </a:r>
            <a:r>
              <a:rPr lang="en-US" sz="2400" dirty="0" err="1" smtClean="0">
                <a:solidFill>
                  <a:schemeClr val="tx2">
                    <a:lumMod val="75000"/>
                  </a:schemeClr>
                </a:solidFill>
              </a:rPr>
              <a:t>cambios</a:t>
            </a:r>
            <a:r>
              <a:rPr lang="en-US" sz="2400" dirty="0" smtClean="0">
                <a:solidFill>
                  <a:schemeClr val="tx2">
                    <a:lumMod val="75000"/>
                  </a:schemeClr>
                </a:solidFill>
              </a:rPr>
              <a:t> en la </a:t>
            </a:r>
            <a:r>
              <a:rPr lang="en-US" sz="2400" dirty="0" err="1" smtClean="0">
                <a:solidFill>
                  <a:schemeClr val="tx2">
                    <a:lumMod val="75000"/>
                  </a:schemeClr>
                </a:solidFill>
              </a:rPr>
              <a:t>recaudación</a:t>
            </a:r>
            <a:endParaRPr lang="en-US" sz="2400" dirty="0" smtClean="0">
              <a:solidFill>
                <a:schemeClr val="tx2">
                  <a:lumMod val="75000"/>
                </a:schemeClr>
              </a:solidFill>
            </a:endParaRPr>
          </a:p>
          <a:p>
            <a:r>
              <a:rPr lang="en-US" sz="2400" dirty="0" smtClean="0">
                <a:solidFill>
                  <a:schemeClr val="tx2">
                    <a:lumMod val="75000"/>
                  </a:schemeClr>
                </a:solidFill>
              </a:rPr>
              <a:t>              </a:t>
            </a:r>
            <a:r>
              <a:rPr lang="en-US" sz="2400" dirty="0" err="1" smtClean="0">
                <a:solidFill>
                  <a:schemeClr val="tx2">
                    <a:lumMod val="75000"/>
                  </a:schemeClr>
                </a:solidFill>
              </a:rPr>
              <a:t>derivan</a:t>
            </a:r>
            <a:r>
              <a:rPr lang="en-US" sz="2400" dirty="0" smtClean="0">
                <a:solidFill>
                  <a:schemeClr val="tx2">
                    <a:lumMod val="75000"/>
                  </a:schemeClr>
                </a:solidFill>
              </a:rPr>
              <a:t> de </a:t>
            </a:r>
            <a:r>
              <a:rPr lang="en-US" sz="2400" dirty="0" err="1" smtClean="0">
                <a:solidFill>
                  <a:schemeClr val="tx2">
                    <a:lumMod val="75000"/>
                  </a:schemeClr>
                </a:solidFill>
              </a:rPr>
              <a:t>cambios</a:t>
            </a:r>
            <a:r>
              <a:rPr lang="en-US" sz="2400" dirty="0" smtClean="0">
                <a:solidFill>
                  <a:schemeClr val="tx2">
                    <a:lumMod val="75000"/>
                  </a:schemeClr>
                </a:solidFill>
              </a:rPr>
              <a:t> en los </a:t>
            </a:r>
            <a:r>
              <a:rPr lang="en-US" sz="2400" dirty="0" err="1" smtClean="0">
                <a:solidFill>
                  <a:schemeClr val="tx2">
                    <a:lumMod val="75000"/>
                  </a:schemeClr>
                </a:solidFill>
              </a:rPr>
              <a:t>incentivos</a:t>
            </a:r>
            <a:r>
              <a:rPr lang="en-US" sz="2400" dirty="0" smtClean="0">
                <a:solidFill>
                  <a:schemeClr val="tx2">
                    <a:lumMod val="75000"/>
                  </a:schemeClr>
                </a:solidFill>
              </a:rPr>
              <a:t> de las </a:t>
            </a:r>
            <a:r>
              <a:rPr lang="en-US" sz="2400" dirty="0" err="1" smtClean="0">
                <a:solidFill>
                  <a:schemeClr val="tx2">
                    <a:lumMod val="75000"/>
                  </a:schemeClr>
                </a:solidFill>
              </a:rPr>
              <a:t>empresas</a:t>
            </a:r>
            <a:r>
              <a:rPr lang="en-US" sz="2400" dirty="0" smtClean="0">
                <a:solidFill>
                  <a:schemeClr val="tx2">
                    <a:lumMod val="75000"/>
                  </a:schemeClr>
                </a:solidFill>
              </a:rPr>
              <a:t> a </a:t>
            </a:r>
            <a:r>
              <a:rPr lang="en-US" sz="2400" dirty="0" err="1" smtClean="0">
                <a:solidFill>
                  <a:schemeClr val="tx2">
                    <a:lumMod val="75000"/>
                  </a:schemeClr>
                </a:solidFill>
              </a:rPr>
              <a:t>evadir</a:t>
            </a:r>
            <a:r>
              <a:rPr lang="en-US" sz="2400" dirty="0" smtClean="0">
                <a:solidFill>
                  <a:schemeClr val="tx2">
                    <a:lumMod val="75000"/>
                  </a:schemeClr>
                </a:solidFill>
              </a:rPr>
              <a:t>, </a:t>
            </a:r>
          </a:p>
          <a:p>
            <a:r>
              <a:rPr lang="en-US" sz="2400" dirty="0" smtClean="0">
                <a:solidFill>
                  <a:schemeClr val="tx2">
                    <a:lumMod val="75000"/>
                  </a:schemeClr>
                </a:solidFill>
              </a:rPr>
              <a:t>              dados los </a:t>
            </a:r>
            <a:r>
              <a:rPr lang="en-US" sz="2400" dirty="0" err="1" smtClean="0">
                <a:solidFill>
                  <a:schemeClr val="tx2">
                    <a:lumMod val="75000"/>
                  </a:schemeClr>
                </a:solidFill>
              </a:rPr>
              <a:t>cambios</a:t>
            </a:r>
            <a:r>
              <a:rPr lang="en-US" sz="2400" dirty="0" smtClean="0">
                <a:solidFill>
                  <a:schemeClr val="tx2">
                    <a:lumMod val="75000"/>
                  </a:schemeClr>
                </a:solidFill>
              </a:rPr>
              <a:t> en las </a:t>
            </a:r>
            <a:r>
              <a:rPr lang="en-US" sz="2400" dirty="0" err="1" smtClean="0">
                <a:solidFill>
                  <a:schemeClr val="tx2">
                    <a:lumMod val="75000"/>
                  </a:schemeClr>
                </a:solidFill>
              </a:rPr>
              <a:t>tasas</a:t>
            </a:r>
            <a:r>
              <a:rPr lang="en-US" sz="2400" dirty="0" smtClean="0">
                <a:solidFill>
                  <a:schemeClr val="tx2">
                    <a:lumMod val="75000"/>
                  </a:schemeClr>
                </a:solidFill>
              </a:rPr>
              <a:t>.</a:t>
            </a:r>
          </a:p>
          <a:p>
            <a:endParaRPr lang="en-US" sz="2400" dirty="0" smtClean="0">
              <a:solidFill>
                <a:schemeClr val="tx2">
                  <a:lumMod val="75000"/>
                </a:schemeClr>
              </a:solidFill>
            </a:endParaRPr>
          </a:p>
          <a:p>
            <a:r>
              <a:rPr lang="en-US" sz="2400" dirty="0" smtClean="0">
                <a:solidFill>
                  <a:schemeClr val="tx2">
                    <a:lumMod val="75000"/>
                  </a:schemeClr>
                </a:solidFill>
              </a:rPr>
              <a:t>	</a:t>
            </a:r>
          </a:p>
          <a:p>
            <a:endParaRPr lang="en-US" sz="3600" b="1" dirty="0">
              <a:solidFill>
                <a:schemeClr val="tx2">
                  <a:lumMod val="75000"/>
                </a:schemeClr>
              </a:solidFill>
            </a:endParaRP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291514" cy="720720"/>
          </a:xfrm>
        </p:spPr>
        <p:txBody>
          <a:bodyPr/>
          <a:lstStyle/>
          <a:p>
            <a:r>
              <a:rPr lang="es-ES" sz="3600" b="1" dirty="0" smtClean="0">
                <a:effectLst/>
              </a:rPr>
              <a:t>P1: ¿Quién paga por el ASC? </a:t>
            </a:r>
            <a:endParaRPr lang="en-US" sz="3600" b="1" dirty="0">
              <a:effectLst/>
            </a:endParaRPr>
          </a:p>
        </p:txBody>
      </p:sp>
      <p:sp>
        <p:nvSpPr>
          <p:cNvPr id="3" name="Content Placeholder 2"/>
          <p:cNvSpPr>
            <a:spLocks noGrp="1"/>
          </p:cNvSpPr>
          <p:nvPr>
            <p:ph idx="1"/>
          </p:nvPr>
        </p:nvSpPr>
        <p:spPr>
          <a:xfrm>
            <a:off x="0" y="762000"/>
            <a:ext cx="9144000" cy="5943600"/>
          </a:xfrm>
        </p:spPr>
        <p:txBody>
          <a:bodyPr/>
          <a:lstStyle/>
          <a:p>
            <a:endParaRPr lang="en-US" sz="2000" dirty="0" smtClean="0"/>
          </a:p>
          <a:p>
            <a:endParaRPr lang="en-US" sz="2000" dirty="0" smtClean="0"/>
          </a:p>
          <a:p>
            <a:r>
              <a:rPr lang="en-US" sz="2000" dirty="0" smtClean="0"/>
              <a:t>Las </a:t>
            </a:r>
            <a:r>
              <a:rPr lang="en-US" sz="2000" dirty="0" err="1" smtClean="0"/>
              <a:t>empresas</a:t>
            </a:r>
            <a:r>
              <a:rPr lang="en-US" sz="2000" dirty="0" smtClean="0"/>
              <a:t> </a:t>
            </a:r>
            <a:r>
              <a:rPr lang="en-US" sz="2000" dirty="0" err="1" smtClean="0"/>
              <a:t>repercuten</a:t>
            </a:r>
            <a:r>
              <a:rPr lang="en-US" sz="2000" dirty="0" smtClean="0"/>
              <a:t> en </a:t>
            </a:r>
            <a:r>
              <a:rPr lang="en-US" sz="2000" dirty="0" err="1" smtClean="0"/>
              <a:t>gran</a:t>
            </a:r>
            <a:r>
              <a:rPr lang="en-US" sz="2000" dirty="0" smtClean="0"/>
              <a:t> </a:t>
            </a:r>
            <a:r>
              <a:rPr lang="en-US" sz="2000" dirty="0" err="1" smtClean="0"/>
              <a:t>medida</a:t>
            </a:r>
            <a:r>
              <a:rPr lang="en-US" sz="2000" dirty="0" smtClean="0"/>
              <a:t> las </a:t>
            </a:r>
            <a:r>
              <a:rPr lang="en-US" sz="2000" dirty="0" err="1" smtClean="0"/>
              <a:t>contribuciones</a:t>
            </a:r>
            <a:r>
              <a:rPr lang="en-US" sz="2000" dirty="0" smtClean="0"/>
              <a:t> de ASC </a:t>
            </a:r>
            <a:r>
              <a:rPr lang="en-US" sz="2000" dirty="0" err="1" smtClean="0"/>
              <a:t>sobre</a:t>
            </a:r>
            <a:r>
              <a:rPr lang="en-US" sz="2000" dirty="0" smtClean="0"/>
              <a:t> los </a:t>
            </a:r>
            <a:r>
              <a:rPr lang="en-US" sz="2000" dirty="0" err="1" smtClean="0"/>
              <a:t>trabajadores</a:t>
            </a:r>
            <a:r>
              <a:rPr lang="en-US" sz="2000" dirty="0" smtClean="0"/>
              <a:t> (</a:t>
            </a:r>
            <a:r>
              <a:rPr lang="en-US" sz="2000" dirty="0" err="1" smtClean="0"/>
              <a:t>formales</a:t>
            </a:r>
            <a:r>
              <a:rPr lang="en-US" sz="2000" dirty="0" smtClean="0"/>
              <a:t> e </a:t>
            </a:r>
            <a:r>
              <a:rPr lang="en-US" sz="2000" dirty="0" err="1" smtClean="0"/>
              <a:t>informales</a:t>
            </a:r>
            <a:r>
              <a:rPr lang="en-US" sz="2000" dirty="0" smtClean="0"/>
              <a:t>). </a:t>
            </a:r>
            <a:r>
              <a:rPr lang="en-US" sz="2000" dirty="0" err="1" smtClean="0"/>
              <a:t>Incidencia</a:t>
            </a:r>
            <a:r>
              <a:rPr lang="en-US" sz="2000" dirty="0" smtClean="0"/>
              <a:t> real: </a:t>
            </a:r>
            <a:r>
              <a:rPr lang="en-US" sz="2000" dirty="0" err="1" smtClean="0"/>
              <a:t>trabajadores</a:t>
            </a:r>
            <a:r>
              <a:rPr lang="en-US" sz="2000" dirty="0" smtClean="0"/>
              <a:t> pagan 64% y </a:t>
            </a:r>
            <a:r>
              <a:rPr lang="en-US" sz="2000" dirty="0" err="1" smtClean="0"/>
              <a:t>empresas</a:t>
            </a:r>
            <a:r>
              <a:rPr lang="en-US" sz="2000" dirty="0" smtClean="0"/>
              <a:t> 36%.</a:t>
            </a:r>
          </a:p>
          <a:p>
            <a:endParaRPr lang="es-ES" sz="2000" dirty="0" smtClean="0"/>
          </a:p>
          <a:p>
            <a:r>
              <a:rPr lang="es-ES" sz="2000" dirty="0" smtClean="0"/>
              <a:t>En ausencia de ASC el salario real sería 17% más alto.  (¿Sin ASC podría Ford </a:t>
            </a:r>
            <a:r>
              <a:rPr lang="es-ES" sz="2000" dirty="0" err="1" smtClean="0"/>
              <a:t>Co.</a:t>
            </a:r>
            <a:r>
              <a:rPr lang="es-ES" sz="2000" dirty="0" smtClean="0"/>
              <a:t> contratar a sus trabajadores pagando los mismos salarios?)</a:t>
            </a:r>
            <a:endParaRPr lang="en-US" sz="2000" dirty="0" smtClean="0"/>
          </a:p>
          <a:p>
            <a:endParaRPr lang="en-US" sz="2000" dirty="0" smtClean="0"/>
          </a:p>
          <a:p>
            <a:r>
              <a:rPr lang="en-US" sz="2000" dirty="0" smtClean="0"/>
              <a:t> </a:t>
            </a:r>
            <a:r>
              <a:rPr lang="en-US" sz="2000" u="sng" dirty="0" smtClean="0"/>
              <a:t>ASC </a:t>
            </a:r>
            <a:r>
              <a:rPr lang="en-US" sz="2000" u="sng" dirty="0" err="1" smtClean="0"/>
              <a:t>básicamente</a:t>
            </a:r>
            <a:r>
              <a:rPr lang="en-US" sz="2000" u="sng" dirty="0" smtClean="0"/>
              <a:t> cambia la </a:t>
            </a:r>
            <a:r>
              <a:rPr lang="en-US" sz="2000" u="sng" dirty="0" err="1" smtClean="0"/>
              <a:t>composición</a:t>
            </a:r>
            <a:r>
              <a:rPr lang="en-US" sz="2000" u="sng" dirty="0" smtClean="0"/>
              <a:t> del </a:t>
            </a:r>
            <a:r>
              <a:rPr lang="en-US" sz="2000" u="sng" dirty="0" err="1" smtClean="0"/>
              <a:t>consumo</a:t>
            </a:r>
            <a:r>
              <a:rPr lang="en-US" sz="2000" u="sng" dirty="0" smtClean="0"/>
              <a:t> de los </a:t>
            </a:r>
            <a:r>
              <a:rPr lang="en-US" sz="2000" u="sng" dirty="0" err="1" smtClean="0"/>
              <a:t>trabajadores</a:t>
            </a:r>
            <a:r>
              <a:rPr lang="en-US" sz="2000" dirty="0" smtClean="0"/>
              <a:t> (</a:t>
            </a:r>
            <a:r>
              <a:rPr lang="en-US" sz="2000" dirty="0" err="1" smtClean="0"/>
              <a:t>menos</a:t>
            </a:r>
            <a:r>
              <a:rPr lang="en-US" sz="2000" dirty="0" smtClean="0"/>
              <a:t> </a:t>
            </a:r>
            <a:r>
              <a:rPr lang="en-US" sz="2000" dirty="0" err="1" smtClean="0"/>
              <a:t>ingreso</a:t>
            </a:r>
            <a:r>
              <a:rPr lang="en-US" sz="2000" dirty="0" smtClean="0"/>
              <a:t> </a:t>
            </a:r>
            <a:r>
              <a:rPr lang="en-US" sz="2000" dirty="0" err="1" smtClean="0"/>
              <a:t>disponible</a:t>
            </a:r>
            <a:r>
              <a:rPr lang="en-US" sz="2000" dirty="0" smtClean="0"/>
              <a:t> y </a:t>
            </a:r>
            <a:r>
              <a:rPr lang="en-US" sz="2000" dirty="0" err="1" smtClean="0"/>
              <a:t>más</a:t>
            </a:r>
            <a:r>
              <a:rPr lang="en-US" sz="2000" dirty="0" smtClean="0"/>
              <a:t> </a:t>
            </a:r>
            <a:r>
              <a:rPr lang="en-US" sz="2000" dirty="0" err="1" smtClean="0"/>
              <a:t>beneficios</a:t>
            </a:r>
            <a:r>
              <a:rPr lang="en-US" sz="2000" dirty="0" smtClean="0"/>
              <a:t> </a:t>
            </a:r>
            <a:r>
              <a:rPr lang="en-US" sz="2000" dirty="0" err="1" smtClean="0"/>
              <a:t>sociales</a:t>
            </a:r>
            <a:r>
              <a:rPr lang="en-US" sz="2000" dirty="0" smtClean="0"/>
              <a:t>). </a:t>
            </a:r>
            <a:r>
              <a:rPr lang="en-US" sz="2000" dirty="0" err="1" smtClean="0"/>
              <a:t>Actúa</a:t>
            </a:r>
            <a:r>
              <a:rPr lang="en-US" sz="2000" dirty="0" smtClean="0"/>
              <a:t> </a:t>
            </a:r>
            <a:r>
              <a:rPr lang="en-US" sz="2000" dirty="0" err="1" smtClean="0"/>
              <a:t>como</a:t>
            </a:r>
            <a:r>
              <a:rPr lang="en-US" sz="2000" dirty="0" smtClean="0"/>
              <a:t> un </a:t>
            </a:r>
            <a:r>
              <a:rPr lang="en-US" sz="2000" dirty="0" err="1" smtClean="0"/>
              <a:t>impuesto</a:t>
            </a:r>
            <a:r>
              <a:rPr lang="en-US" sz="2000" dirty="0" smtClean="0"/>
              <a:t> al </a:t>
            </a:r>
            <a:r>
              <a:rPr lang="en-US" sz="2000" dirty="0" err="1" smtClean="0"/>
              <a:t>trabajo</a:t>
            </a:r>
            <a:r>
              <a:rPr lang="en-US" sz="2000" dirty="0" smtClean="0"/>
              <a:t> formal </a:t>
            </a:r>
            <a:r>
              <a:rPr lang="en-US" sz="2000" dirty="0" err="1" smtClean="0"/>
              <a:t>etiquetado</a:t>
            </a:r>
            <a:r>
              <a:rPr lang="en-US" sz="2000" dirty="0" smtClean="0"/>
              <a:t> </a:t>
            </a:r>
            <a:r>
              <a:rPr lang="en-US" sz="2000" dirty="0" err="1" smtClean="0"/>
              <a:t>para</a:t>
            </a:r>
            <a:r>
              <a:rPr lang="en-US" sz="2000" dirty="0" smtClean="0"/>
              <a:t> </a:t>
            </a:r>
            <a:r>
              <a:rPr lang="en-US" sz="2000" dirty="0" err="1" smtClean="0"/>
              <a:t>beneficios</a:t>
            </a:r>
            <a:r>
              <a:rPr lang="en-US" sz="2000" dirty="0" smtClean="0"/>
              <a:t> </a:t>
            </a:r>
            <a:r>
              <a:rPr lang="en-US" sz="2000" dirty="0" err="1" smtClean="0"/>
              <a:t>sociales</a:t>
            </a:r>
            <a:r>
              <a:rPr lang="en-US" sz="2000" dirty="0" smtClean="0"/>
              <a:t>.</a:t>
            </a:r>
            <a:endParaRPr lang="en-US" dirty="0"/>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296400" cy="523220"/>
          </a:xfrm>
          <a:prstGeom prst="rect">
            <a:avLst/>
          </a:prstGeom>
          <a:noFill/>
        </p:spPr>
        <p:txBody>
          <a:bodyPr wrap="square" rtlCol="0">
            <a:spAutoFit/>
          </a:bodyPr>
          <a:lstStyle/>
          <a:p>
            <a:r>
              <a:rPr lang="en-US" sz="2800" b="1" dirty="0" smtClean="0">
                <a:solidFill>
                  <a:schemeClr val="bg1"/>
                </a:solidFill>
              </a:rPr>
              <a:t>P2: ¿</a:t>
            </a:r>
            <a:r>
              <a:rPr lang="en-US" sz="2800" b="1" dirty="0" err="1" smtClean="0">
                <a:solidFill>
                  <a:schemeClr val="bg1"/>
                </a:solidFill>
              </a:rPr>
              <a:t>Cómo</a:t>
            </a:r>
            <a:r>
              <a:rPr lang="en-US" sz="2800" b="1" dirty="0" smtClean="0">
                <a:solidFill>
                  <a:schemeClr val="bg1"/>
                </a:solidFill>
              </a:rPr>
              <a:t> </a:t>
            </a:r>
            <a:r>
              <a:rPr lang="en-US" sz="2800" b="1" dirty="0" err="1" smtClean="0">
                <a:solidFill>
                  <a:schemeClr val="bg1"/>
                </a:solidFill>
              </a:rPr>
              <a:t>es</a:t>
            </a:r>
            <a:r>
              <a:rPr lang="en-US" sz="2800" b="1" dirty="0" smtClean="0">
                <a:solidFill>
                  <a:schemeClr val="bg1"/>
                </a:solidFill>
              </a:rPr>
              <a:t> el </a:t>
            </a:r>
            <a:r>
              <a:rPr lang="en-US" sz="2800" b="1" dirty="0" err="1" smtClean="0">
                <a:solidFill>
                  <a:schemeClr val="bg1"/>
                </a:solidFill>
              </a:rPr>
              <a:t>intercambio</a:t>
            </a:r>
            <a:r>
              <a:rPr lang="en-US" sz="2800" b="1" dirty="0" smtClean="0">
                <a:solidFill>
                  <a:schemeClr val="bg1"/>
                </a:solidFill>
              </a:rPr>
              <a:t> entre la </a:t>
            </a:r>
            <a:r>
              <a:rPr lang="en-US" sz="2800" b="1" dirty="0" err="1" smtClean="0">
                <a:solidFill>
                  <a:schemeClr val="bg1"/>
                </a:solidFill>
              </a:rPr>
              <a:t>tasa</a:t>
            </a:r>
            <a:r>
              <a:rPr lang="en-US" sz="2800" b="1" dirty="0" smtClean="0">
                <a:solidFill>
                  <a:schemeClr val="bg1"/>
                </a:solidFill>
              </a:rPr>
              <a:t> de IVA y la de ASC?</a:t>
            </a:r>
            <a:endParaRPr lang="en-US" sz="2800" b="1" dirty="0">
              <a:solidFill>
                <a:schemeClr val="bg1"/>
              </a:solidFill>
            </a:endParaRPr>
          </a:p>
        </p:txBody>
      </p:sp>
      <p:sp>
        <p:nvSpPr>
          <p:cNvPr id="13" name="TextBox 12"/>
          <p:cNvSpPr txBox="1"/>
          <p:nvPr/>
        </p:nvSpPr>
        <p:spPr>
          <a:xfrm>
            <a:off x="0" y="4114800"/>
            <a:ext cx="8915400" cy="3139321"/>
          </a:xfrm>
          <a:prstGeom prst="rect">
            <a:avLst/>
          </a:prstGeom>
          <a:noFill/>
        </p:spPr>
        <p:txBody>
          <a:bodyPr wrap="square" rtlCol="0">
            <a:spAutoFit/>
          </a:bodyPr>
          <a:lstStyle/>
          <a:p>
            <a:pPr>
              <a:buFont typeface="Arial" pitchFamily="34" charset="0"/>
              <a:buChar char="•"/>
            </a:pPr>
            <a:r>
              <a:rPr lang="en-US" dirty="0" smtClean="0">
                <a:solidFill>
                  <a:schemeClr val="tx2">
                    <a:lumMod val="75000"/>
                  </a:schemeClr>
                </a:solidFill>
              </a:rPr>
              <a:t>  Un </a:t>
            </a:r>
            <a:r>
              <a:rPr lang="en-US" dirty="0" err="1" smtClean="0">
                <a:solidFill>
                  <a:schemeClr val="tx2">
                    <a:lumMod val="75000"/>
                  </a:schemeClr>
                </a:solidFill>
              </a:rPr>
              <a:t>aumento</a:t>
            </a:r>
            <a:r>
              <a:rPr lang="en-US" dirty="0" smtClean="0">
                <a:solidFill>
                  <a:schemeClr val="tx2">
                    <a:lumMod val="75000"/>
                  </a:schemeClr>
                </a:solidFill>
              </a:rPr>
              <a:t> de             reduce el </a:t>
            </a:r>
            <a:r>
              <a:rPr lang="en-US" dirty="0" err="1" smtClean="0">
                <a:solidFill>
                  <a:schemeClr val="tx2">
                    <a:lumMod val="75000"/>
                  </a:schemeClr>
                </a:solidFill>
              </a:rPr>
              <a:t>salario</a:t>
            </a:r>
            <a:r>
              <a:rPr lang="en-US" dirty="0" smtClean="0">
                <a:solidFill>
                  <a:schemeClr val="tx2">
                    <a:lumMod val="75000"/>
                  </a:schemeClr>
                </a:solidFill>
              </a:rPr>
              <a:t> real.</a:t>
            </a:r>
          </a:p>
          <a:p>
            <a:pPr>
              <a:buFont typeface="Arial" pitchFamily="34" charset="0"/>
              <a:buChar char="•"/>
            </a:pPr>
            <a:endParaRPr lang="en-US" dirty="0" smtClean="0">
              <a:solidFill>
                <a:schemeClr val="tx2">
                  <a:lumMod val="75000"/>
                </a:schemeClr>
              </a:solidFill>
            </a:endParaRPr>
          </a:p>
          <a:p>
            <a:pPr>
              <a:buFont typeface="Arial" pitchFamily="34" charset="0"/>
              <a:buChar char="•"/>
            </a:pPr>
            <a:r>
              <a:rPr lang="en-US" dirty="0" smtClean="0">
                <a:solidFill>
                  <a:schemeClr val="tx2">
                    <a:lumMod val="75000"/>
                  </a:schemeClr>
                </a:solidFill>
              </a:rPr>
              <a:t>  El </a:t>
            </a:r>
            <a:r>
              <a:rPr lang="en-US" dirty="0" err="1" smtClean="0">
                <a:solidFill>
                  <a:schemeClr val="tx2">
                    <a:lumMod val="75000"/>
                  </a:schemeClr>
                </a:solidFill>
              </a:rPr>
              <a:t>mismo</a:t>
            </a:r>
            <a:r>
              <a:rPr lang="en-US" dirty="0" smtClean="0">
                <a:solidFill>
                  <a:schemeClr val="tx2">
                    <a:lumMod val="75000"/>
                  </a:schemeClr>
                </a:solidFill>
              </a:rPr>
              <a:t> </a:t>
            </a:r>
            <a:r>
              <a:rPr lang="en-US" dirty="0" err="1" smtClean="0">
                <a:solidFill>
                  <a:schemeClr val="tx2">
                    <a:lumMod val="75000"/>
                  </a:schemeClr>
                </a:solidFill>
              </a:rPr>
              <a:t>salario</a:t>
            </a:r>
            <a:r>
              <a:rPr lang="en-US" dirty="0" smtClean="0">
                <a:solidFill>
                  <a:schemeClr val="tx2">
                    <a:lumMod val="75000"/>
                  </a:schemeClr>
                </a:solidFill>
              </a:rPr>
              <a:t> real se </a:t>
            </a:r>
            <a:r>
              <a:rPr lang="en-US" dirty="0" err="1" smtClean="0">
                <a:solidFill>
                  <a:schemeClr val="tx2">
                    <a:lumMod val="75000"/>
                  </a:schemeClr>
                </a:solidFill>
              </a:rPr>
              <a:t>puede</a:t>
            </a:r>
            <a:r>
              <a:rPr lang="en-US" dirty="0" smtClean="0">
                <a:solidFill>
                  <a:schemeClr val="tx2">
                    <a:lumMod val="75000"/>
                  </a:schemeClr>
                </a:solidFill>
              </a:rPr>
              <a:t> </a:t>
            </a:r>
            <a:r>
              <a:rPr lang="en-US" dirty="0" err="1" smtClean="0">
                <a:solidFill>
                  <a:schemeClr val="tx2">
                    <a:lumMod val="75000"/>
                  </a:schemeClr>
                </a:solidFill>
              </a:rPr>
              <a:t>recuperar</a:t>
            </a:r>
            <a:r>
              <a:rPr lang="en-US" dirty="0" smtClean="0">
                <a:solidFill>
                  <a:schemeClr val="tx2">
                    <a:lumMod val="75000"/>
                  </a:schemeClr>
                </a:solidFill>
              </a:rPr>
              <a:t> con </a:t>
            </a:r>
            <a:r>
              <a:rPr lang="en-US" dirty="0" err="1" smtClean="0">
                <a:solidFill>
                  <a:schemeClr val="tx2">
                    <a:lumMod val="75000"/>
                  </a:schemeClr>
                </a:solidFill>
              </a:rPr>
              <a:t>una</a:t>
            </a:r>
            <a:r>
              <a:rPr lang="en-US" dirty="0" smtClean="0">
                <a:solidFill>
                  <a:schemeClr val="tx2">
                    <a:lumMod val="75000"/>
                  </a:schemeClr>
                </a:solidFill>
              </a:rPr>
              <a:t> </a:t>
            </a:r>
            <a:r>
              <a:rPr lang="en-US" dirty="0" err="1" smtClean="0">
                <a:solidFill>
                  <a:schemeClr val="tx2">
                    <a:lumMod val="75000"/>
                  </a:schemeClr>
                </a:solidFill>
              </a:rPr>
              <a:t>reducción</a:t>
            </a:r>
            <a:r>
              <a:rPr lang="en-US" dirty="0" smtClean="0">
                <a:solidFill>
                  <a:schemeClr val="tx2">
                    <a:lumMod val="75000"/>
                  </a:schemeClr>
                </a:solidFill>
              </a:rPr>
              <a:t> de            .</a:t>
            </a:r>
          </a:p>
          <a:p>
            <a:pPr>
              <a:buFont typeface="Arial" pitchFamily="34" charset="0"/>
              <a:buChar char="•"/>
            </a:pPr>
            <a:endParaRPr lang="en-US" dirty="0" smtClean="0">
              <a:solidFill>
                <a:schemeClr val="tx2">
                  <a:lumMod val="75000"/>
                </a:schemeClr>
              </a:solidFill>
            </a:endParaRPr>
          </a:p>
          <a:p>
            <a:pPr>
              <a:buFont typeface="Arial" pitchFamily="34" charset="0"/>
              <a:buChar char="•"/>
            </a:pPr>
            <a:r>
              <a:rPr lang="en-US" dirty="0" smtClean="0">
                <a:solidFill>
                  <a:schemeClr val="tx2">
                    <a:lumMod val="75000"/>
                  </a:schemeClr>
                </a:solidFill>
              </a:rPr>
              <a:t>  </a:t>
            </a:r>
            <a:r>
              <a:rPr lang="en-US" dirty="0" err="1" smtClean="0">
                <a:solidFill>
                  <a:schemeClr val="tx2">
                    <a:lumMod val="75000"/>
                  </a:schemeClr>
                </a:solidFill>
              </a:rPr>
              <a:t>Desde</a:t>
            </a:r>
            <a:r>
              <a:rPr lang="en-US" dirty="0" smtClean="0">
                <a:solidFill>
                  <a:schemeClr val="tx2">
                    <a:lumMod val="75000"/>
                  </a:schemeClr>
                </a:solidFill>
              </a:rPr>
              <a:t> </a:t>
            </a:r>
            <a:r>
              <a:rPr lang="en-US" dirty="0" err="1" smtClean="0">
                <a:solidFill>
                  <a:schemeClr val="tx2">
                    <a:lumMod val="75000"/>
                  </a:schemeClr>
                </a:solidFill>
              </a:rPr>
              <a:t>una</a:t>
            </a:r>
            <a:r>
              <a:rPr lang="en-US" dirty="0" smtClean="0">
                <a:solidFill>
                  <a:schemeClr val="tx2">
                    <a:lumMod val="75000"/>
                  </a:schemeClr>
                </a:solidFill>
              </a:rPr>
              <a:t> </a:t>
            </a:r>
            <a:r>
              <a:rPr lang="en-US" dirty="0" err="1" smtClean="0">
                <a:solidFill>
                  <a:schemeClr val="tx2">
                    <a:lumMod val="75000"/>
                  </a:schemeClr>
                </a:solidFill>
              </a:rPr>
              <a:t>perspectiva</a:t>
            </a:r>
            <a:r>
              <a:rPr lang="en-US" dirty="0" smtClean="0">
                <a:solidFill>
                  <a:schemeClr val="tx2">
                    <a:lumMod val="75000"/>
                  </a:schemeClr>
                </a:solidFill>
              </a:rPr>
              <a:t> fiscal, el </a:t>
            </a:r>
            <a:r>
              <a:rPr lang="en-US" dirty="0" err="1" smtClean="0">
                <a:solidFill>
                  <a:schemeClr val="tx2">
                    <a:lumMod val="75000"/>
                  </a:schemeClr>
                </a:solidFill>
              </a:rPr>
              <a:t>tema</a:t>
            </a:r>
            <a:r>
              <a:rPr lang="en-US" dirty="0" smtClean="0">
                <a:solidFill>
                  <a:schemeClr val="tx2">
                    <a:lumMod val="75000"/>
                  </a:schemeClr>
                </a:solidFill>
              </a:rPr>
              <a:t> </a:t>
            </a:r>
            <a:r>
              <a:rPr lang="en-US" dirty="0" err="1" smtClean="0">
                <a:solidFill>
                  <a:schemeClr val="tx2">
                    <a:lumMod val="75000"/>
                  </a:schemeClr>
                </a:solidFill>
              </a:rPr>
              <a:t>es</a:t>
            </a:r>
            <a:r>
              <a:rPr lang="en-US" dirty="0" smtClean="0">
                <a:solidFill>
                  <a:schemeClr val="tx2">
                    <a:lumMod val="75000"/>
                  </a:schemeClr>
                </a:solidFill>
              </a:rPr>
              <a:t> </a:t>
            </a:r>
            <a:r>
              <a:rPr lang="en-US" dirty="0" err="1" smtClean="0">
                <a:solidFill>
                  <a:schemeClr val="tx2">
                    <a:lumMod val="75000"/>
                  </a:schemeClr>
                </a:solidFill>
              </a:rPr>
              <a:t>que</a:t>
            </a:r>
            <a:r>
              <a:rPr lang="en-US" dirty="0" smtClean="0">
                <a:solidFill>
                  <a:schemeClr val="tx2">
                    <a:lumMod val="75000"/>
                  </a:schemeClr>
                </a:solidFill>
              </a:rPr>
              <a:t> </a:t>
            </a:r>
            <a:r>
              <a:rPr lang="en-US" dirty="0" err="1" smtClean="0">
                <a:solidFill>
                  <a:schemeClr val="tx2">
                    <a:lumMod val="75000"/>
                  </a:schemeClr>
                </a:solidFill>
              </a:rPr>
              <a:t>fuente</a:t>
            </a:r>
            <a:r>
              <a:rPr lang="en-US" dirty="0" smtClean="0">
                <a:solidFill>
                  <a:schemeClr val="tx2">
                    <a:lumMod val="75000"/>
                  </a:schemeClr>
                </a:solidFill>
              </a:rPr>
              <a:t> de </a:t>
            </a:r>
            <a:r>
              <a:rPr lang="en-US" dirty="0" err="1" smtClean="0">
                <a:solidFill>
                  <a:schemeClr val="tx2">
                    <a:lumMod val="75000"/>
                  </a:schemeClr>
                </a:solidFill>
              </a:rPr>
              <a:t>recaudación</a:t>
            </a:r>
            <a:r>
              <a:rPr lang="en-US" dirty="0" smtClean="0">
                <a:solidFill>
                  <a:schemeClr val="tx2">
                    <a:lumMod val="75000"/>
                  </a:schemeClr>
                </a:solidFill>
              </a:rPr>
              <a:t> genera </a:t>
            </a:r>
            <a:r>
              <a:rPr lang="en-US" dirty="0" err="1" smtClean="0">
                <a:solidFill>
                  <a:schemeClr val="tx2">
                    <a:lumMod val="75000"/>
                  </a:schemeClr>
                </a:solidFill>
              </a:rPr>
              <a:t>mas</a:t>
            </a:r>
            <a:r>
              <a:rPr lang="en-US" dirty="0" smtClean="0">
                <a:solidFill>
                  <a:schemeClr val="tx2">
                    <a:lumMod val="75000"/>
                  </a:schemeClr>
                </a:solidFill>
              </a:rPr>
              <a:t> </a:t>
            </a:r>
            <a:r>
              <a:rPr lang="en-US" dirty="0" err="1" smtClean="0">
                <a:solidFill>
                  <a:schemeClr val="tx2">
                    <a:lumMod val="75000"/>
                  </a:schemeClr>
                </a:solidFill>
              </a:rPr>
              <a:t>ingresos</a:t>
            </a:r>
            <a:endParaRPr lang="en-US" dirty="0" smtClean="0">
              <a:solidFill>
                <a:schemeClr val="tx2">
                  <a:lumMod val="75000"/>
                </a:schemeClr>
              </a:solidFill>
            </a:endParaRPr>
          </a:p>
          <a:p>
            <a:r>
              <a:rPr lang="en-US" dirty="0" smtClean="0">
                <a:solidFill>
                  <a:schemeClr val="tx2">
                    <a:lumMod val="75000"/>
                  </a:schemeClr>
                </a:solidFill>
              </a:rPr>
              <a:t>   </a:t>
            </a:r>
            <a:r>
              <a:rPr lang="en-US" dirty="0" err="1" smtClean="0">
                <a:solidFill>
                  <a:schemeClr val="tx2">
                    <a:lumMod val="75000"/>
                  </a:schemeClr>
                </a:solidFill>
              </a:rPr>
              <a:t>dadas</a:t>
            </a:r>
            <a:r>
              <a:rPr lang="en-US" dirty="0" smtClean="0">
                <a:solidFill>
                  <a:schemeClr val="tx2">
                    <a:lumMod val="75000"/>
                  </a:schemeClr>
                </a:solidFill>
              </a:rPr>
              <a:t> </a:t>
            </a:r>
            <a:r>
              <a:rPr lang="en-US" dirty="0" err="1" smtClean="0">
                <a:solidFill>
                  <a:schemeClr val="tx2">
                    <a:lumMod val="75000"/>
                  </a:schemeClr>
                </a:solidFill>
              </a:rPr>
              <a:t>las</a:t>
            </a:r>
            <a:r>
              <a:rPr lang="en-US" dirty="0" smtClean="0">
                <a:solidFill>
                  <a:schemeClr val="tx2">
                    <a:lumMod val="75000"/>
                  </a:schemeClr>
                </a:solidFill>
              </a:rPr>
              <a:t> </a:t>
            </a:r>
            <a:r>
              <a:rPr lang="en-US" dirty="0" err="1" smtClean="0">
                <a:solidFill>
                  <a:schemeClr val="tx2">
                    <a:lumMod val="75000"/>
                  </a:schemeClr>
                </a:solidFill>
              </a:rPr>
              <a:t>posibilidades</a:t>
            </a:r>
            <a:r>
              <a:rPr lang="en-US" dirty="0" smtClean="0">
                <a:solidFill>
                  <a:schemeClr val="tx2">
                    <a:lumMod val="75000"/>
                  </a:schemeClr>
                </a:solidFill>
              </a:rPr>
              <a:t> de </a:t>
            </a:r>
            <a:r>
              <a:rPr lang="en-US" dirty="0" err="1" smtClean="0">
                <a:solidFill>
                  <a:schemeClr val="tx2">
                    <a:lumMod val="75000"/>
                  </a:schemeClr>
                </a:solidFill>
              </a:rPr>
              <a:t>evadir</a:t>
            </a:r>
            <a:r>
              <a:rPr lang="en-US" dirty="0" smtClean="0">
                <a:solidFill>
                  <a:schemeClr val="tx2">
                    <a:lumMod val="75000"/>
                  </a:schemeClr>
                </a:solidFill>
              </a:rPr>
              <a:t> </a:t>
            </a:r>
            <a:r>
              <a:rPr lang="en-US" dirty="0" err="1" smtClean="0">
                <a:solidFill>
                  <a:schemeClr val="tx2">
                    <a:lumMod val="75000"/>
                  </a:schemeClr>
                </a:solidFill>
              </a:rPr>
              <a:t>cada</a:t>
            </a:r>
            <a:r>
              <a:rPr lang="en-US" dirty="0" smtClean="0">
                <a:solidFill>
                  <a:schemeClr val="tx2">
                    <a:lumMod val="75000"/>
                  </a:schemeClr>
                </a:solidFill>
              </a:rPr>
              <a:t> </a:t>
            </a:r>
            <a:r>
              <a:rPr lang="en-US" dirty="0" err="1" smtClean="0">
                <a:solidFill>
                  <a:schemeClr val="tx2">
                    <a:lumMod val="75000"/>
                  </a:schemeClr>
                </a:solidFill>
              </a:rPr>
              <a:t>impuesto</a:t>
            </a:r>
            <a:r>
              <a:rPr lang="en-US" dirty="0" smtClean="0">
                <a:solidFill>
                  <a:schemeClr val="tx2">
                    <a:lumMod val="75000"/>
                  </a:schemeClr>
                </a:solidFill>
              </a:rPr>
              <a:t>.</a:t>
            </a:r>
          </a:p>
          <a:p>
            <a:endParaRPr lang="en-US" dirty="0" smtClean="0">
              <a:solidFill>
                <a:schemeClr val="tx2">
                  <a:lumMod val="75000"/>
                </a:schemeClr>
              </a:solidFill>
            </a:endParaRPr>
          </a:p>
          <a:p>
            <a:r>
              <a:rPr lang="en-US" b="1" dirty="0" smtClean="0">
                <a:solidFill>
                  <a:schemeClr val="tx2">
                    <a:lumMod val="75000"/>
                  </a:schemeClr>
                </a:solidFill>
              </a:rPr>
              <a:t> </a:t>
            </a:r>
            <a:r>
              <a:rPr lang="en-US" b="1" dirty="0" err="1" smtClean="0">
                <a:solidFill>
                  <a:schemeClr val="tx2">
                    <a:lumMod val="75000"/>
                  </a:schemeClr>
                </a:solidFill>
              </a:rPr>
              <a:t>Impuestos</a:t>
            </a:r>
            <a:r>
              <a:rPr lang="en-US" b="1" dirty="0" smtClean="0">
                <a:solidFill>
                  <a:schemeClr val="tx2">
                    <a:lumMod val="75000"/>
                  </a:schemeClr>
                </a:solidFill>
              </a:rPr>
              <a:t> </a:t>
            </a:r>
            <a:r>
              <a:rPr lang="en-US" b="1" dirty="0" err="1" smtClean="0">
                <a:solidFill>
                  <a:schemeClr val="tx2">
                    <a:lumMod val="75000"/>
                  </a:schemeClr>
                </a:solidFill>
              </a:rPr>
              <a:t>pagados</a:t>
            </a:r>
            <a:r>
              <a:rPr lang="en-US" b="1" dirty="0" smtClean="0">
                <a:solidFill>
                  <a:schemeClr val="tx2">
                    <a:lumMod val="75000"/>
                  </a:schemeClr>
                </a:solidFill>
              </a:rPr>
              <a:t> “en la </a:t>
            </a:r>
            <a:r>
              <a:rPr lang="en-US" b="1" dirty="0" err="1" smtClean="0">
                <a:solidFill>
                  <a:schemeClr val="tx2">
                    <a:lumMod val="75000"/>
                  </a:schemeClr>
                </a:solidFill>
              </a:rPr>
              <a:t>puerta</a:t>
            </a:r>
            <a:r>
              <a:rPr lang="en-US" b="1" dirty="0" smtClean="0">
                <a:solidFill>
                  <a:schemeClr val="tx2">
                    <a:lumMod val="75000"/>
                  </a:schemeClr>
                </a:solidFill>
              </a:rPr>
              <a:t> de la </a:t>
            </a:r>
            <a:r>
              <a:rPr lang="en-US" b="1" dirty="0" err="1" smtClean="0">
                <a:solidFill>
                  <a:schemeClr val="tx2">
                    <a:lumMod val="75000"/>
                  </a:schemeClr>
                </a:solidFill>
              </a:rPr>
              <a:t>fábrica</a:t>
            </a:r>
            <a:r>
              <a:rPr lang="en-US" b="1" dirty="0" smtClean="0">
                <a:solidFill>
                  <a:schemeClr val="tx2">
                    <a:lumMod val="75000"/>
                  </a:schemeClr>
                </a:solidFill>
              </a:rPr>
              <a:t>” (         ) o “en la </a:t>
            </a:r>
            <a:r>
              <a:rPr lang="en-US" b="1" dirty="0" err="1" smtClean="0">
                <a:solidFill>
                  <a:schemeClr val="tx2">
                    <a:lumMod val="75000"/>
                  </a:schemeClr>
                </a:solidFill>
              </a:rPr>
              <a:t>puerta</a:t>
            </a:r>
            <a:r>
              <a:rPr lang="en-US" b="1" dirty="0" smtClean="0">
                <a:solidFill>
                  <a:schemeClr val="tx2">
                    <a:lumMod val="75000"/>
                  </a:schemeClr>
                </a:solidFill>
              </a:rPr>
              <a:t> de la </a:t>
            </a:r>
            <a:r>
              <a:rPr lang="en-US" b="1" dirty="0" err="1" smtClean="0">
                <a:solidFill>
                  <a:schemeClr val="tx2">
                    <a:lumMod val="75000"/>
                  </a:schemeClr>
                </a:solidFill>
              </a:rPr>
              <a:t>tienda</a:t>
            </a:r>
            <a:r>
              <a:rPr lang="en-US" b="1" dirty="0" smtClean="0">
                <a:solidFill>
                  <a:schemeClr val="tx2">
                    <a:lumMod val="75000"/>
                  </a:schemeClr>
                </a:solidFill>
              </a:rPr>
              <a:t>“(         ).</a:t>
            </a:r>
          </a:p>
          <a:p>
            <a:endParaRPr lang="en-US" dirty="0" smtClean="0">
              <a:solidFill>
                <a:schemeClr val="tx2">
                  <a:lumMod val="75000"/>
                </a:schemeClr>
              </a:solidFill>
            </a:endParaRPr>
          </a:p>
          <a:p>
            <a:endParaRPr lang="en-US" dirty="0" smtClean="0"/>
          </a:p>
          <a:p>
            <a:r>
              <a:rPr lang="en-US" dirty="0" smtClean="0"/>
              <a:t> </a:t>
            </a:r>
            <a:endParaRPr lang="en-US" dirty="0"/>
          </a:p>
        </p:txBody>
      </p:sp>
      <p:graphicFrame>
        <p:nvGraphicFramePr>
          <p:cNvPr id="18" name="Object 17"/>
          <p:cNvGraphicFramePr>
            <a:graphicFrameLocks noChangeAspect="1"/>
          </p:cNvGraphicFramePr>
          <p:nvPr/>
        </p:nvGraphicFramePr>
        <p:xfrm>
          <a:off x="4648200" y="6019800"/>
          <a:ext cx="438150" cy="304800"/>
        </p:xfrm>
        <a:graphic>
          <a:graphicData uri="http://schemas.openxmlformats.org/presentationml/2006/ole">
            <p:oleObj spid="_x0000_s436226" name="Equation" r:id="rId3" imgW="291960" imgH="203040" progId="Equation.DSMT4">
              <p:embed/>
            </p:oleObj>
          </a:graphicData>
        </a:graphic>
      </p:graphicFrame>
      <p:graphicFrame>
        <p:nvGraphicFramePr>
          <p:cNvPr id="19" name="Object 18"/>
          <p:cNvGraphicFramePr>
            <a:graphicFrameLocks noChangeAspect="1"/>
          </p:cNvGraphicFramePr>
          <p:nvPr/>
        </p:nvGraphicFramePr>
        <p:xfrm>
          <a:off x="8001000" y="5989638"/>
          <a:ext cx="457200" cy="377825"/>
        </p:xfrm>
        <a:graphic>
          <a:graphicData uri="http://schemas.openxmlformats.org/presentationml/2006/ole">
            <p:oleObj spid="_x0000_s436227" name="Equation" r:id="rId4" imgW="291960" imgH="241200" progId="Equation.DSMT4">
              <p:embed/>
            </p:oleObj>
          </a:graphicData>
        </a:graphic>
      </p:graphicFrame>
      <p:graphicFrame>
        <p:nvGraphicFramePr>
          <p:cNvPr id="20" name="Object 19"/>
          <p:cNvGraphicFramePr>
            <a:graphicFrameLocks noChangeAspect="1"/>
          </p:cNvGraphicFramePr>
          <p:nvPr/>
        </p:nvGraphicFramePr>
        <p:xfrm>
          <a:off x="1808163" y="4114800"/>
          <a:ext cx="554037" cy="457200"/>
        </p:xfrm>
        <a:graphic>
          <a:graphicData uri="http://schemas.openxmlformats.org/presentationml/2006/ole">
            <p:oleObj spid="_x0000_s436228" name="Equation" r:id="rId5" imgW="291960" imgH="241200" progId="Equation.DSMT4">
              <p:embed/>
            </p:oleObj>
          </a:graphicData>
        </a:graphic>
      </p:graphicFrame>
      <p:graphicFrame>
        <p:nvGraphicFramePr>
          <p:cNvPr id="22" name="Object 21"/>
          <p:cNvGraphicFramePr>
            <a:graphicFrameLocks noChangeAspect="1"/>
          </p:cNvGraphicFramePr>
          <p:nvPr/>
        </p:nvGraphicFramePr>
        <p:xfrm>
          <a:off x="6157913" y="4572000"/>
          <a:ext cx="547687" cy="381000"/>
        </p:xfrm>
        <a:graphic>
          <a:graphicData uri="http://schemas.openxmlformats.org/presentationml/2006/ole">
            <p:oleObj spid="_x0000_s436229" name="Equation" r:id="rId6" imgW="291960" imgH="203040" progId="Equation.DSMT4">
              <p:embed/>
            </p:oleObj>
          </a:graphicData>
        </a:graphic>
      </p:graphicFrame>
      <p:pic>
        <p:nvPicPr>
          <p:cNvPr id="25" name="Picture 24"/>
          <p:cNvPicPr/>
          <p:nvPr/>
        </p:nvPicPr>
        <p:blipFill>
          <a:blip r:embed="rId7" cstate="print"/>
          <a:srcRect/>
          <a:stretch>
            <a:fillRect/>
          </a:stretch>
        </p:blipFill>
        <p:spPr bwMode="auto">
          <a:xfrm>
            <a:off x="0" y="533400"/>
            <a:ext cx="9144000" cy="3566465"/>
          </a:xfrm>
          <a:prstGeom prst="rect">
            <a:avLst/>
          </a:prstGeom>
          <a:noFill/>
          <a:ln w="9525">
            <a:solidFill>
              <a:schemeClr val="tx1"/>
            </a:solidFill>
            <a:miter lim="800000"/>
            <a:headEnd/>
            <a:tailEnd/>
          </a:ln>
        </p:spPr>
      </p:pic>
      <p:sp>
        <p:nvSpPr>
          <p:cNvPr id="9" name="Rectangle 8"/>
          <p:cNvSpPr/>
          <p:nvPr/>
        </p:nvSpPr>
        <p:spPr>
          <a:xfrm>
            <a:off x="0" y="6324600"/>
            <a:ext cx="91440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r>
                        <a:rPr lang="en-US" sz="2400" b="1" dirty="0" err="1" smtClean="0">
                          <a:solidFill>
                            <a:schemeClr val="tx2">
                              <a:lumMod val="75000"/>
                            </a:schemeClr>
                          </a:solidFill>
                        </a:rPr>
                        <a:t>Puntos</a:t>
                      </a:r>
                      <a:r>
                        <a:rPr lang="en-US" sz="2400" b="1" dirty="0" smtClean="0">
                          <a:solidFill>
                            <a:schemeClr val="tx2">
                              <a:lumMod val="75000"/>
                            </a:schemeClr>
                          </a:solidFill>
                        </a:rPr>
                        <a:t> clave:</a:t>
                      </a:r>
                    </a:p>
                    <a:p>
                      <a:endParaRPr lang="en-US" b="0" dirty="0" smtClean="0">
                        <a:solidFill>
                          <a:schemeClr val="tx2">
                            <a:lumMod val="75000"/>
                          </a:schemeClr>
                        </a:solidFill>
                      </a:endParaRPr>
                    </a:p>
                    <a:p>
                      <a:r>
                        <a:rPr lang="en-US" sz="2000" b="0" dirty="0" smtClean="0">
                          <a:solidFill>
                            <a:schemeClr val="tx2">
                              <a:lumMod val="75000"/>
                            </a:schemeClr>
                          </a:solidFill>
                        </a:rPr>
                        <a:t>            </a:t>
                      </a:r>
                      <a:r>
                        <a:rPr lang="en-US" sz="2000" b="0" dirty="0" err="1" smtClean="0">
                          <a:solidFill>
                            <a:schemeClr val="tx2">
                              <a:lumMod val="75000"/>
                            </a:schemeClr>
                          </a:solidFill>
                        </a:rPr>
                        <a:t>es</a:t>
                      </a:r>
                      <a:r>
                        <a:rPr lang="en-US" sz="2000" b="0" dirty="0" smtClean="0">
                          <a:solidFill>
                            <a:schemeClr val="tx2">
                              <a:lumMod val="75000"/>
                            </a:schemeClr>
                          </a:solidFill>
                        </a:rPr>
                        <a:t> un </a:t>
                      </a:r>
                      <a:r>
                        <a:rPr lang="en-US" sz="2000" b="0" dirty="0" err="1" smtClean="0">
                          <a:solidFill>
                            <a:schemeClr val="tx2">
                              <a:lumMod val="75000"/>
                            </a:schemeClr>
                          </a:solidFill>
                        </a:rPr>
                        <a:t>impuesto</a:t>
                      </a:r>
                      <a:r>
                        <a:rPr lang="en-US" sz="2000" b="0" dirty="0" smtClean="0">
                          <a:solidFill>
                            <a:schemeClr val="tx2">
                              <a:lumMod val="75000"/>
                            </a:schemeClr>
                          </a:solidFill>
                        </a:rPr>
                        <a:t> al </a:t>
                      </a:r>
                      <a:r>
                        <a:rPr lang="en-US" sz="2000" b="0" dirty="0" err="1" smtClean="0">
                          <a:solidFill>
                            <a:schemeClr val="tx2">
                              <a:lumMod val="75000"/>
                            </a:schemeClr>
                          </a:solidFill>
                        </a:rPr>
                        <a:t>trabajo</a:t>
                      </a:r>
                      <a:r>
                        <a:rPr lang="en-US" sz="2000" b="0" dirty="0" smtClean="0">
                          <a:solidFill>
                            <a:schemeClr val="tx2">
                              <a:lumMod val="75000"/>
                            </a:schemeClr>
                          </a:solidFill>
                        </a:rPr>
                        <a:t> </a:t>
                      </a:r>
                      <a:r>
                        <a:rPr lang="en-US" sz="2000" b="0" dirty="0" err="1" smtClean="0">
                          <a:solidFill>
                            <a:schemeClr val="tx2">
                              <a:lumMod val="75000"/>
                            </a:schemeClr>
                          </a:solidFill>
                        </a:rPr>
                        <a:t>asalariado</a:t>
                      </a:r>
                      <a:r>
                        <a:rPr lang="en-US" sz="2000" b="0" dirty="0" smtClean="0">
                          <a:solidFill>
                            <a:schemeClr val="tx2">
                              <a:lumMod val="75000"/>
                            </a:schemeClr>
                          </a:solidFill>
                        </a:rPr>
                        <a:t> </a:t>
                      </a:r>
                      <a:r>
                        <a:rPr lang="en-US" sz="2000" b="0" dirty="0" err="1" smtClean="0">
                          <a:solidFill>
                            <a:schemeClr val="tx2">
                              <a:lumMod val="75000"/>
                            </a:schemeClr>
                          </a:solidFill>
                        </a:rPr>
                        <a:t>etiquetado</a:t>
                      </a:r>
                      <a:r>
                        <a:rPr lang="en-US" sz="2000" b="0" dirty="0" smtClean="0">
                          <a:solidFill>
                            <a:schemeClr val="tx2">
                              <a:lumMod val="75000"/>
                            </a:schemeClr>
                          </a:solidFill>
                        </a:rPr>
                        <a:t> </a:t>
                      </a:r>
                      <a:r>
                        <a:rPr lang="en-US" sz="2000" b="0" dirty="0" err="1" smtClean="0">
                          <a:solidFill>
                            <a:schemeClr val="tx2">
                              <a:lumMod val="75000"/>
                            </a:schemeClr>
                          </a:solidFill>
                        </a:rPr>
                        <a:t>para</a:t>
                      </a:r>
                      <a:r>
                        <a:rPr lang="en-US" sz="2000" b="0" dirty="0" smtClean="0">
                          <a:solidFill>
                            <a:schemeClr val="tx2">
                              <a:lumMod val="75000"/>
                            </a:schemeClr>
                          </a:solidFill>
                        </a:rPr>
                        <a:t> </a:t>
                      </a:r>
                      <a:r>
                        <a:rPr lang="en-US" sz="2000" b="0" dirty="0" err="1" smtClean="0">
                          <a:solidFill>
                            <a:schemeClr val="tx2">
                              <a:lumMod val="75000"/>
                            </a:schemeClr>
                          </a:solidFill>
                        </a:rPr>
                        <a:t>beneficios</a:t>
                      </a:r>
                      <a:r>
                        <a:rPr lang="en-US" sz="2000" b="0" dirty="0" smtClean="0">
                          <a:solidFill>
                            <a:schemeClr val="tx2">
                              <a:lumMod val="75000"/>
                            </a:schemeClr>
                          </a:solidFill>
                        </a:rPr>
                        <a:t> de AS. </a:t>
                      </a:r>
                      <a:r>
                        <a:rPr lang="en-US" sz="2000" b="0" dirty="0" err="1" smtClean="0">
                          <a:solidFill>
                            <a:schemeClr val="tx2">
                              <a:lumMod val="75000"/>
                            </a:schemeClr>
                          </a:solidFill>
                        </a:rPr>
                        <a:t>Pero</a:t>
                      </a:r>
                      <a:r>
                        <a:rPr lang="en-US" sz="2000" b="0" dirty="0" smtClean="0">
                          <a:solidFill>
                            <a:schemeClr val="tx2">
                              <a:lumMod val="75000"/>
                            </a:schemeClr>
                          </a:solidFill>
                        </a:rPr>
                        <a:t>:</a:t>
                      </a:r>
                    </a:p>
                    <a:p>
                      <a:endParaRPr lang="en-US" sz="2000" b="0" dirty="0" smtClean="0">
                        <a:solidFill>
                          <a:schemeClr val="tx2">
                            <a:lumMod val="75000"/>
                          </a:schemeClr>
                        </a:solidFill>
                      </a:endParaRPr>
                    </a:p>
                    <a:p>
                      <a:pPr>
                        <a:buFont typeface="Wingdings" pitchFamily="2" charset="2"/>
                        <a:buChar char="ü"/>
                      </a:pPr>
                      <a:r>
                        <a:rPr lang="en-US" sz="2000" b="0" dirty="0" smtClean="0">
                          <a:solidFill>
                            <a:schemeClr val="tx2">
                              <a:lumMod val="75000"/>
                            </a:schemeClr>
                          </a:solidFill>
                        </a:rPr>
                        <a:t>         </a:t>
                      </a:r>
                      <a:r>
                        <a:rPr lang="en-US" sz="2000" b="0" dirty="0" err="1" smtClean="0">
                          <a:solidFill>
                            <a:schemeClr val="tx2">
                              <a:lumMod val="75000"/>
                            </a:schemeClr>
                          </a:solidFill>
                        </a:rPr>
                        <a:t>por</a:t>
                      </a:r>
                      <a:r>
                        <a:rPr lang="en-US" sz="2000" b="0" dirty="0" smtClean="0">
                          <a:solidFill>
                            <a:schemeClr val="tx2">
                              <a:lumMod val="75000"/>
                            </a:schemeClr>
                          </a:solidFill>
                        </a:rPr>
                        <a:t> </a:t>
                      </a:r>
                      <a:r>
                        <a:rPr lang="en-US" sz="2000" b="0" dirty="0" err="1" smtClean="0">
                          <a:solidFill>
                            <a:schemeClr val="tx2">
                              <a:lumMod val="75000"/>
                            </a:schemeClr>
                          </a:solidFill>
                        </a:rPr>
                        <a:t>dise</a:t>
                      </a:r>
                      <a:r>
                        <a:rPr lang="es-ES_tradnl" sz="2000" b="0" dirty="0" err="1" smtClean="0">
                          <a:solidFill>
                            <a:schemeClr val="tx2">
                              <a:lumMod val="75000"/>
                            </a:schemeClr>
                          </a:solidFill>
                        </a:rPr>
                        <a:t>ño</a:t>
                      </a:r>
                      <a:r>
                        <a:rPr lang="es-ES_tradnl" sz="2000" b="0" dirty="0" smtClean="0">
                          <a:solidFill>
                            <a:schemeClr val="tx2">
                              <a:lumMod val="75000"/>
                            </a:schemeClr>
                          </a:solidFill>
                        </a:rPr>
                        <a:t> este impuesto </a:t>
                      </a:r>
                      <a:r>
                        <a:rPr lang="en-US" sz="2000" b="0" u="sng" dirty="0" err="1" smtClean="0">
                          <a:solidFill>
                            <a:schemeClr val="tx2">
                              <a:lumMod val="75000"/>
                            </a:schemeClr>
                          </a:solidFill>
                        </a:rPr>
                        <a:t>nunca</a:t>
                      </a:r>
                      <a:r>
                        <a:rPr lang="en-US" sz="2000" b="0" dirty="0" smtClean="0">
                          <a:solidFill>
                            <a:schemeClr val="tx2">
                              <a:lumMod val="75000"/>
                            </a:schemeClr>
                          </a:solidFill>
                        </a:rPr>
                        <a:t> se </a:t>
                      </a:r>
                      <a:r>
                        <a:rPr lang="en-US" sz="2000" b="0" dirty="0" err="1" smtClean="0">
                          <a:solidFill>
                            <a:schemeClr val="tx2">
                              <a:lumMod val="75000"/>
                            </a:schemeClr>
                          </a:solidFill>
                        </a:rPr>
                        <a:t>podrá</a:t>
                      </a:r>
                      <a:r>
                        <a:rPr lang="en-US" sz="2000" b="0" dirty="0" smtClean="0">
                          <a:solidFill>
                            <a:schemeClr val="tx2">
                              <a:lumMod val="75000"/>
                            </a:schemeClr>
                          </a:solidFill>
                        </a:rPr>
                        <a:t> </a:t>
                      </a:r>
                      <a:r>
                        <a:rPr lang="en-US" sz="2000" b="0" dirty="0" err="1" smtClean="0">
                          <a:solidFill>
                            <a:schemeClr val="tx2">
                              <a:lumMod val="75000"/>
                            </a:schemeClr>
                          </a:solidFill>
                        </a:rPr>
                        <a:t>aplicar</a:t>
                      </a:r>
                      <a:r>
                        <a:rPr lang="en-US" sz="2000" b="0" dirty="0" smtClean="0">
                          <a:solidFill>
                            <a:schemeClr val="tx2">
                              <a:lumMod val="75000"/>
                            </a:schemeClr>
                          </a:solidFill>
                        </a:rPr>
                        <a:t> a </a:t>
                      </a:r>
                      <a:r>
                        <a:rPr lang="en-US" sz="2000" b="0" dirty="0" err="1" smtClean="0">
                          <a:solidFill>
                            <a:schemeClr val="tx2">
                              <a:lumMod val="75000"/>
                            </a:schemeClr>
                          </a:solidFill>
                        </a:rPr>
                        <a:t>trabajadores</a:t>
                      </a:r>
                      <a:r>
                        <a:rPr lang="en-US" sz="2000" b="0" dirty="0" smtClean="0">
                          <a:solidFill>
                            <a:schemeClr val="tx2">
                              <a:lumMod val="75000"/>
                            </a:schemeClr>
                          </a:solidFill>
                        </a:rPr>
                        <a:t> no-</a:t>
                      </a:r>
                      <a:r>
                        <a:rPr lang="en-US" sz="2000" b="0" dirty="0" err="1" smtClean="0">
                          <a:solidFill>
                            <a:schemeClr val="tx2">
                              <a:lumMod val="75000"/>
                            </a:schemeClr>
                          </a:solidFill>
                        </a:rPr>
                        <a:t>asalariados</a:t>
                      </a:r>
                      <a:r>
                        <a:rPr lang="en-US" sz="2000" b="0" dirty="0" smtClean="0">
                          <a:solidFill>
                            <a:schemeClr val="tx2">
                              <a:lumMod val="75000"/>
                            </a:schemeClr>
                          </a:solidFill>
                        </a:rPr>
                        <a:t>; </a:t>
                      </a:r>
                    </a:p>
                    <a:p>
                      <a:pPr>
                        <a:buFont typeface="Wingdings" pitchFamily="2" charset="2"/>
                        <a:buChar char="ü"/>
                      </a:pPr>
                      <a:r>
                        <a:rPr lang="en-US" sz="2000" b="0" dirty="0" smtClean="0">
                          <a:solidFill>
                            <a:schemeClr val="tx2">
                              <a:lumMod val="75000"/>
                            </a:schemeClr>
                          </a:solidFill>
                        </a:rPr>
                        <a:t>         </a:t>
                      </a:r>
                      <a:r>
                        <a:rPr lang="en-US" sz="2000" b="0" dirty="0" err="1" smtClean="0">
                          <a:solidFill>
                            <a:schemeClr val="tx2">
                              <a:lumMod val="75000"/>
                            </a:schemeClr>
                          </a:solidFill>
                        </a:rPr>
                        <a:t>distorsiona</a:t>
                      </a:r>
                      <a:r>
                        <a:rPr lang="en-US" sz="2000" b="0" dirty="0" smtClean="0">
                          <a:solidFill>
                            <a:schemeClr val="tx2">
                              <a:lumMod val="75000"/>
                            </a:schemeClr>
                          </a:solidFill>
                        </a:rPr>
                        <a:t> </a:t>
                      </a:r>
                      <a:r>
                        <a:rPr lang="en-US" sz="2000" b="0" dirty="0" err="1" smtClean="0">
                          <a:solidFill>
                            <a:schemeClr val="tx2">
                              <a:lumMod val="75000"/>
                            </a:schemeClr>
                          </a:solidFill>
                        </a:rPr>
                        <a:t>fuertemente</a:t>
                      </a:r>
                      <a:r>
                        <a:rPr lang="en-US" sz="2000" b="0" dirty="0" smtClean="0">
                          <a:solidFill>
                            <a:schemeClr val="tx2">
                              <a:lumMod val="75000"/>
                            </a:schemeClr>
                          </a:solidFill>
                        </a:rPr>
                        <a:t> </a:t>
                      </a:r>
                      <a:r>
                        <a:rPr lang="en-US" sz="2000" b="0" dirty="0" err="1" smtClean="0">
                          <a:solidFill>
                            <a:schemeClr val="tx2">
                              <a:lumMod val="75000"/>
                            </a:schemeClr>
                          </a:solidFill>
                        </a:rPr>
                        <a:t>las</a:t>
                      </a:r>
                      <a:r>
                        <a:rPr lang="en-US" sz="2000" b="0" dirty="0" smtClean="0">
                          <a:solidFill>
                            <a:schemeClr val="tx2">
                              <a:lumMod val="75000"/>
                            </a:schemeClr>
                          </a:solidFill>
                        </a:rPr>
                        <a:t> </a:t>
                      </a:r>
                      <a:r>
                        <a:rPr lang="en-US" sz="2000" b="0" dirty="0" err="1" smtClean="0">
                          <a:solidFill>
                            <a:schemeClr val="tx2">
                              <a:lumMod val="75000"/>
                            </a:schemeClr>
                          </a:solidFill>
                        </a:rPr>
                        <a:t>decisiones</a:t>
                      </a:r>
                      <a:r>
                        <a:rPr lang="en-US" sz="2000" b="0" dirty="0" smtClean="0">
                          <a:solidFill>
                            <a:schemeClr val="tx2">
                              <a:lumMod val="75000"/>
                            </a:schemeClr>
                          </a:solidFill>
                        </a:rPr>
                        <a:t> de </a:t>
                      </a:r>
                      <a:r>
                        <a:rPr lang="en-US" sz="2000" b="0" dirty="0" err="1" smtClean="0">
                          <a:solidFill>
                            <a:schemeClr val="tx2">
                              <a:lumMod val="75000"/>
                            </a:schemeClr>
                          </a:solidFill>
                        </a:rPr>
                        <a:t>contratación</a:t>
                      </a:r>
                      <a:r>
                        <a:rPr lang="en-US" sz="2000" b="0" dirty="0" smtClean="0">
                          <a:solidFill>
                            <a:schemeClr val="tx2">
                              <a:lumMod val="75000"/>
                            </a:schemeClr>
                          </a:solidFill>
                        </a:rPr>
                        <a:t> de </a:t>
                      </a:r>
                      <a:r>
                        <a:rPr lang="en-US" sz="2000" b="0" dirty="0" err="1" smtClean="0">
                          <a:solidFill>
                            <a:schemeClr val="tx2">
                              <a:lumMod val="75000"/>
                            </a:schemeClr>
                          </a:solidFill>
                        </a:rPr>
                        <a:t>las</a:t>
                      </a:r>
                      <a:r>
                        <a:rPr lang="en-US" sz="2000" b="0" dirty="0" smtClean="0">
                          <a:solidFill>
                            <a:schemeClr val="tx2">
                              <a:lumMod val="75000"/>
                            </a:schemeClr>
                          </a:solidFill>
                        </a:rPr>
                        <a:t> </a:t>
                      </a:r>
                      <a:r>
                        <a:rPr lang="en-US" sz="2000" b="0" dirty="0" err="1" smtClean="0">
                          <a:solidFill>
                            <a:schemeClr val="tx2">
                              <a:lumMod val="75000"/>
                            </a:schemeClr>
                          </a:solidFill>
                        </a:rPr>
                        <a:t>empresas</a:t>
                      </a:r>
                      <a:r>
                        <a:rPr lang="en-US" sz="2000" b="0" dirty="0" smtClean="0">
                          <a:solidFill>
                            <a:schemeClr val="tx2">
                              <a:lumMod val="75000"/>
                            </a:schemeClr>
                          </a:solidFill>
                        </a:rPr>
                        <a:t>, y</a:t>
                      </a:r>
                    </a:p>
                    <a:p>
                      <a:pPr>
                        <a:buFont typeface="Wingdings" pitchFamily="2" charset="2"/>
                        <a:buChar char="ü"/>
                      </a:pPr>
                      <a:r>
                        <a:rPr lang="en-US" sz="2000" b="0" dirty="0" smtClean="0">
                          <a:solidFill>
                            <a:schemeClr val="tx2">
                              <a:lumMod val="75000"/>
                            </a:schemeClr>
                          </a:solidFill>
                        </a:rPr>
                        <a:t>         al </a:t>
                      </a:r>
                      <a:r>
                        <a:rPr lang="en-US" sz="2000" b="0" dirty="0" err="1" smtClean="0">
                          <a:solidFill>
                            <a:schemeClr val="tx2">
                              <a:lumMod val="75000"/>
                            </a:schemeClr>
                          </a:solidFill>
                        </a:rPr>
                        <a:t>inducir</a:t>
                      </a:r>
                      <a:r>
                        <a:rPr lang="en-US" sz="2000" b="0" dirty="0" smtClean="0">
                          <a:solidFill>
                            <a:schemeClr val="tx2">
                              <a:lumMod val="75000"/>
                            </a:schemeClr>
                          </a:solidFill>
                        </a:rPr>
                        <a:t> </a:t>
                      </a:r>
                      <a:r>
                        <a:rPr lang="en-US" sz="2000" b="0" dirty="0" err="1" smtClean="0">
                          <a:solidFill>
                            <a:schemeClr val="tx2">
                              <a:lumMod val="75000"/>
                            </a:schemeClr>
                          </a:solidFill>
                        </a:rPr>
                        <a:t>evasión</a:t>
                      </a:r>
                      <a:r>
                        <a:rPr lang="en-US" sz="2000" b="0" dirty="0" smtClean="0">
                          <a:solidFill>
                            <a:schemeClr val="tx2">
                              <a:lumMod val="75000"/>
                            </a:schemeClr>
                          </a:solidFill>
                        </a:rPr>
                        <a:t> </a:t>
                      </a:r>
                      <a:r>
                        <a:rPr lang="en-US" sz="2000" b="0" dirty="0" err="1" smtClean="0">
                          <a:solidFill>
                            <a:schemeClr val="tx2">
                              <a:lumMod val="75000"/>
                            </a:schemeClr>
                          </a:solidFill>
                        </a:rPr>
                        <a:t>es</a:t>
                      </a:r>
                      <a:r>
                        <a:rPr lang="en-US" sz="2000" b="0" dirty="0" smtClean="0">
                          <a:solidFill>
                            <a:schemeClr val="tx2">
                              <a:lumMod val="75000"/>
                            </a:schemeClr>
                          </a:solidFill>
                        </a:rPr>
                        <a:t> </a:t>
                      </a:r>
                      <a:r>
                        <a:rPr lang="en-US" sz="2000" b="0" dirty="0" err="1" smtClean="0">
                          <a:solidFill>
                            <a:schemeClr val="tx2">
                              <a:lumMod val="75000"/>
                            </a:schemeClr>
                          </a:solidFill>
                        </a:rPr>
                        <a:t>ineficaz</a:t>
                      </a:r>
                      <a:r>
                        <a:rPr lang="en-US" sz="2000" b="0" baseline="0" dirty="0" smtClean="0">
                          <a:solidFill>
                            <a:schemeClr val="tx2">
                              <a:lumMod val="75000"/>
                            </a:schemeClr>
                          </a:solidFill>
                        </a:rPr>
                        <a:t> </a:t>
                      </a:r>
                      <a:r>
                        <a:rPr lang="en-US" sz="2000" b="0" baseline="0" dirty="0" err="1" smtClean="0">
                          <a:solidFill>
                            <a:schemeClr val="tx2">
                              <a:lumMod val="75000"/>
                            </a:schemeClr>
                          </a:solidFill>
                        </a:rPr>
                        <a:t>para</a:t>
                      </a:r>
                      <a:r>
                        <a:rPr lang="en-US" sz="2000" b="0" baseline="0" dirty="0" smtClean="0">
                          <a:solidFill>
                            <a:schemeClr val="tx2">
                              <a:lumMod val="75000"/>
                            </a:schemeClr>
                          </a:solidFill>
                        </a:rPr>
                        <a:t> </a:t>
                      </a:r>
                      <a:r>
                        <a:rPr lang="en-US" sz="2000" b="0" baseline="0" dirty="0" err="1" smtClean="0">
                          <a:solidFill>
                            <a:schemeClr val="tx2">
                              <a:lumMod val="75000"/>
                            </a:schemeClr>
                          </a:solidFill>
                        </a:rPr>
                        <a:t>recaudar</a:t>
                      </a:r>
                      <a:r>
                        <a:rPr lang="en-US" sz="2000" b="0" baseline="0" dirty="0" smtClean="0">
                          <a:solidFill>
                            <a:schemeClr val="tx2">
                              <a:lumMod val="75000"/>
                            </a:schemeClr>
                          </a:solidFill>
                        </a:rPr>
                        <a:t> </a:t>
                      </a:r>
                      <a:r>
                        <a:rPr lang="en-US" sz="2000" b="0" baseline="0" dirty="0" err="1" smtClean="0">
                          <a:solidFill>
                            <a:schemeClr val="tx2">
                              <a:lumMod val="75000"/>
                            </a:schemeClr>
                          </a:solidFill>
                        </a:rPr>
                        <a:t>recursos</a:t>
                      </a:r>
                      <a:r>
                        <a:rPr lang="en-US" sz="2000" b="0" dirty="0" smtClean="0">
                          <a:solidFill>
                            <a:schemeClr val="tx2">
                              <a:lumMod val="75000"/>
                            </a:schemeClr>
                          </a:solidFill>
                        </a:rPr>
                        <a:t>.</a:t>
                      </a:r>
                    </a:p>
                    <a:p>
                      <a:endParaRPr lang="en-US" sz="2000" b="0" dirty="0" smtClean="0">
                        <a:solidFill>
                          <a:schemeClr val="tx2">
                            <a:lumMod val="75000"/>
                          </a:schemeClr>
                        </a:solidFill>
                      </a:endParaRPr>
                    </a:p>
                    <a:p>
                      <a:r>
                        <a:rPr lang="en-US" sz="2000" b="0" dirty="0" smtClean="0">
                          <a:solidFill>
                            <a:schemeClr val="tx2">
                              <a:lumMod val="75000"/>
                            </a:schemeClr>
                          </a:solidFill>
                        </a:rPr>
                        <a:t>         </a:t>
                      </a:r>
                      <a:r>
                        <a:rPr lang="en-US" sz="2000" b="0" dirty="0" err="1" smtClean="0">
                          <a:solidFill>
                            <a:schemeClr val="tx2">
                              <a:lumMod val="75000"/>
                            </a:schemeClr>
                          </a:solidFill>
                        </a:rPr>
                        <a:t>también</a:t>
                      </a:r>
                      <a:r>
                        <a:rPr lang="en-US" sz="2000" b="0" baseline="0" dirty="0" smtClean="0">
                          <a:solidFill>
                            <a:schemeClr val="tx2">
                              <a:lumMod val="75000"/>
                            </a:schemeClr>
                          </a:solidFill>
                        </a:rPr>
                        <a:t> </a:t>
                      </a:r>
                      <a:r>
                        <a:rPr lang="en-US" sz="2000" b="0" baseline="0" dirty="0" err="1" smtClean="0">
                          <a:solidFill>
                            <a:schemeClr val="tx2">
                              <a:lumMod val="75000"/>
                            </a:schemeClr>
                          </a:solidFill>
                        </a:rPr>
                        <a:t>es</a:t>
                      </a:r>
                      <a:r>
                        <a:rPr lang="en-US" sz="2000" b="0" baseline="0" dirty="0" smtClean="0">
                          <a:solidFill>
                            <a:schemeClr val="tx2">
                              <a:lumMod val="75000"/>
                            </a:schemeClr>
                          </a:solidFill>
                        </a:rPr>
                        <a:t> un </a:t>
                      </a:r>
                      <a:r>
                        <a:rPr lang="en-US" sz="2000" b="0" baseline="0" dirty="0" err="1" smtClean="0">
                          <a:solidFill>
                            <a:schemeClr val="tx2">
                              <a:lumMod val="75000"/>
                            </a:schemeClr>
                          </a:solidFill>
                        </a:rPr>
                        <a:t>impuesto</a:t>
                      </a:r>
                      <a:r>
                        <a:rPr lang="en-US" sz="2000" b="0" baseline="0" dirty="0" smtClean="0">
                          <a:solidFill>
                            <a:schemeClr val="tx2">
                              <a:lumMod val="75000"/>
                            </a:schemeClr>
                          </a:solidFill>
                        </a:rPr>
                        <a:t> </a:t>
                      </a:r>
                      <a:r>
                        <a:rPr lang="en-US" sz="2000" b="0" baseline="0" dirty="0" err="1" smtClean="0">
                          <a:solidFill>
                            <a:schemeClr val="tx2">
                              <a:lumMod val="75000"/>
                            </a:schemeClr>
                          </a:solidFill>
                        </a:rPr>
                        <a:t>sobre</a:t>
                      </a:r>
                      <a:r>
                        <a:rPr lang="en-US" sz="2000" b="0" baseline="0" dirty="0" smtClean="0">
                          <a:solidFill>
                            <a:schemeClr val="tx2">
                              <a:lumMod val="75000"/>
                            </a:schemeClr>
                          </a:solidFill>
                        </a:rPr>
                        <a:t> los </a:t>
                      </a:r>
                      <a:r>
                        <a:rPr lang="en-US" sz="2000" b="0" baseline="0" dirty="0" err="1" smtClean="0">
                          <a:solidFill>
                            <a:schemeClr val="tx2">
                              <a:lumMod val="75000"/>
                            </a:schemeClr>
                          </a:solidFill>
                        </a:rPr>
                        <a:t>salarios</a:t>
                      </a:r>
                      <a:r>
                        <a:rPr lang="en-US" sz="2000" b="0" baseline="0" dirty="0" smtClean="0">
                          <a:solidFill>
                            <a:schemeClr val="tx2">
                              <a:lumMod val="75000"/>
                            </a:schemeClr>
                          </a:solidFill>
                        </a:rPr>
                        <a:t>; </a:t>
                      </a:r>
                      <a:r>
                        <a:rPr lang="en-US" sz="2000" b="0" baseline="0" dirty="0" err="1" smtClean="0">
                          <a:solidFill>
                            <a:schemeClr val="tx2">
                              <a:lumMod val="75000"/>
                            </a:schemeClr>
                          </a:solidFill>
                        </a:rPr>
                        <a:t>si</a:t>
                      </a:r>
                      <a:r>
                        <a:rPr lang="en-US" sz="2000" b="0" baseline="0" dirty="0" smtClean="0">
                          <a:solidFill>
                            <a:schemeClr val="tx2">
                              <a:lumMod val="75000"/>
                            </a:schemeClr>
                          </a:solidFill>
                        </a:rPr>
                        <a:t> la </a:t>
                      </a:r>
                      <a:r>
                        <a:rPr lang="en-US" sz="2000" b="0" baseline="0" dirty="0" err="1" smtClean="0">
                          <a:solidFill>
                            <a:schemeClr val="tx2">
                              <a:lumMod val="75000"/>
                            </a:schemeClr>
                          </a:solidFill>
                        </a:rPr>
                        <a:t>recaudación</a:t>
                      </a:r>
                      <a:r>
                        <a:rPr lang="en-US" sz="2000" b="0" baseline="0" dirty="0" smtClean="0">
                          <a:solidFill>
                            <a:schemeClr val="tx2">
                              <a:lumMod val="75000"/>
                            </a:schemeClr>
                          </a:solidFill>
                        </a:rPr>
                        <a:t> </a:t>
                      </a:r>
                      <a:r>
                        <a:rPr lang="en-US" sz="2000" b="0" baseline="0" dirty="0" err="1" smtClean="0">
                          <a:solidFill>
                            <a:schemeClr val="tx2">
                              <a:lumMod val="75000"/>
                            </a:schemeClr>
                          </a:solidFill>
                        </a:rPr>
                        <a:t>pudiese</a:t>
                      </a:r>
                      <a:r>
                        <a:rPr lang="en-US" sz="2000" b="0" baseline="0" dirty="0" smtClean="0">
                          <a:solidFill>
                            <a:schemeClr val="tx2">
                              <a:lumMod val="75000"/>
                            </a:schemeClr>
                          </a:solidFill>
                        </a:rPr>
                        <a:t> ser </a:t>
                      </a:r>
                      <a:r>
                        <a:rPr lang="en-US" sz="2000" b="0" baseline="0" dirty="0" err="1" smtClean="0">
                          <a:solidFill>
                            <a:schemeClr val="tx2">
                              <a:lumMod val="75000"/>
                            </a:schemeClr>
                          </a:solidFill>
                        </a:rPr>
                        <a:t>etiquetada</a:t>
                      </a:r>
                      <a:r>
                        <a:rPr lang="en-US" sz="2000" b="0" baseline="0" dirty="0" smtClean="0">
                          <a:solidFill>
                            <a:schemeClr val="tx2">
                              <a:lumMod val="75000"/>
                            </a:schemeClr>
                          </a:solidFill>
                        </a:rPr>
                        <a:t> </a:t>
                      </a:r>
                      <a:r>
                        <a:rPr lang="en-US" sz="2000" b="0" baseline="0" dirty="0" err="1" smtClean="0">
                          <a:solidFill>
                            <a:schemeClr val="tx2">
                              <a:lumMod val="75000"/>
                            </a:schemeClr>
                          </a:solidFill>
                        </a:rPr>
                        <a:t>para</a:t>
                      </a:r>
                      <a:r>
                        <a:rPr lang="en-US" sz="2000" b="0" baseline="0" dirty="0" smtClean="0">
                          <a:solidFill>
                            <a:schemeClr val="tx2">
                              <a:lumMod val="75000"/>
                            </a:schemeClr>
                          </a:solidFill>
                        </a:rPr>
                        <a:t> </a:t>
                      </a:r>
                      <a:r>
                        <a:rPr lang="en-US" sz="2000" b="0" baseline="0" dirty="0" err="1" smtClean="0">
                          <a:solidFill>
                            <a:schemeClr val="tx2">
                              <a:lumMod val="75000"/>
                            </a:schemeClr>
                          </a:solidFill>
                        </a:rPr>
                        <a:t>beneficios</a:t>
                      </a:r>
                      <a:r>
                        <a:rPr lang="en-US" sz="2000" b="0" baseline="0" dirty="0" smtClean="0">
                          <a:solidFill>
                            <a:schemeClr val="tx2">
                              <a:lumMod val="75000"/>
                            </a:schemeClr>
                          </a:solidFill>
                        </a:rPr>
                        <a:t> de AS </a:t>
                      </a:r>
                      <a:r>
                        <a:rPr lang="en-US" sz="2000" b="0" baseline="0" dirty="0" err="1" smtClean="0">
                          <a:solidFill>
                            <a:schemeClr val="tx2">
                              <a:lumMod val="75000"/>
                            </a:schemeClr>
                          </a:solidFill>
                        </a:rPr>
                        <a:t>tendría</a:t>
                      </a:r>
                      <a:r>
                        <a:rPr lang="en-US" sz="2000" b="0" baseline="0" dirty="0" smtClean="0">
                          <a:solidFill>
                            <a:schemeClr val="tx2">
                              <a:lumMod val="75000"/>
                            </a:schemeClr>
                          </a:solidFill>
                        </a:rPr>
                        <a:t> el </a:t>
                      </a:r>
                      <a:r>
                        <a:rPr lang="en-US" sz="2000" b="0" baseline="0" dirty="0" err="1" smtClean="0">
                          <a:solidFill>
                            <a:schemeClr val="tx2">
                              <a:lumMod val="75000"/>
                            </a:schemeClr>
                          </a:solidFill>
                        </a:rPr>
                        <a:t>mismo</a:t>
                      </a:r>
                      <a:r>
                        <a:rPr lang="en-US" sz="2000" b="0" baseline="0" dirty="0" smtClean="0">
                          <a:solidFill>
                            <a:schemeClr val="tx2">
                              <a:lumMod val="75000"/>
                            </a:schemeClr>
                          </a:solidFill>
                        </a:rPr>
                        <a:t> </a:t>
                      </a:r>
                      <a:r>
                        <a:rPr lang="en-US" sz="2000" b="0" baseline="0" dirty="0" err="1" smtClean="0">
                          <a:solidFill>
                            <a:schemeClr val="tx2">
                              <a:lumMod val="75000"/>
                            </a:schemeClr>
                          </a:solidFill>
                        </a:rPr>
                        <a:t>efecto</a:t>
                      </a:r>
                      <a:r>
                        <a:rPr lang="en-US" sz="2000" b="0" baseline="0" dirty="0" smtClean="0">
                          <a:solidFill>
                            <a:schemeClr val="tx2">
                              <a:lumMod val="75000"/>
                            </a:schemeClr>
                          </a:solidFill>
                        </a:rPr>
                        <a:t> </a:t>
                      </a:r>
                      <a:r>
                        <a:rPr lang="en-US" sz="2000" b="0" baseline="0" dirty="0" err="1" smtClean="0">
                          <a:solidFill>
                            <a:schemeClr val="tx2">
                              <a:lumMod val="75000"/>
                            </a:schemeClr>
                          </a:solidFill>
                        </a:rPr>
                        <a:t>que</a:t>
                      </a:r>
                      <a:r>
                        <a:rPr lang="en-US" sz="2000" b="0" baseline="0" dirty="0" smtClean="0">
                          <a:solidFill>
                            <a:schemeClr val="tx2">
                              <a:lumMod val="75000"/>
                            </a:schemeClr>
                          </a:solidFill>
                        </a:rPr>
                        <a:t> </a:t>
                      </a:r>
                      <a:r>
                        <a:rPr lang="en-US" sz="2000" b="0" dirty="0" smtClean="0">
                          <a:solidFill>
                            <a:schemeClr val="tx2">
                              <a:lumMod val="75000"/>
                            </a:schemeClr>
                          </a:solidFill>
                        </a:rPr>
                        <a:t>          . </a:t>
                      </a:r>
                      <a:r>
                        <a:rPr lang="en-US" sz="2000" b="0" dirty="0" err="1" smtClean="0">
                          <a:solidFill>
                            <a:schemeClr val="tx2">
                              <a:lumMod val="75000"/>
                            </a:schemeClr>
                          </a:solidFill>
                        </a:rPr>
                        <a:t>Pero</a:t>
                      </a:r>
                      <a:r>
                        <a:rPr lang="en-US" sz="2000" b="0" dirty="0" smtClean="0">
                          <a:solidFill>
                            <a:schemeClr val="tx2">
                              <a:lumMod val="75000"/>
                            </a:schemeClr>
                          </a:solidFill>
                        </a:rPr>
                        <a:t>:</a:t>
                      </a:r>
                    </a:p>
                    <a:p>
                      <a:endParaRPr lang="en-US" sz="2000" b="0" dirty="0" smtClean="0">
                        <a:solidFill>
                          <a:schemeClr val="tx2">
                            <a:lumMod val="75000"/>
                          </a:schemeClr>
                        </a:solidFill>
                      </a:endParaRPr>
                    </a:p>
                    <a:p>
                      <a:pPr>
                        <a:buFont typeface="Wingdings" pitchFamily="2" charset="2"/>
                        <a:buChar char="ü"/>
                      </a:pPr>
                      <a:r>
                        <a:rPr lang="en-US" sz="2000" b="0" dirty="0" smtClean="0">
                          <a:solidFill>
                            <a:schemeClr val="tx2">
                              <a:lumMod val="75000"/>
                            </a:schemeClr>
                          </a:solidFill>
                        </a:rPr>
                        <a:t>        el </a:t>
                      </a:r>
                      <a:r>
                        <a:rPr lang="en-US" sz="2000" b="0" dirty="0" err="1" smtClean="0">
                          <a:solidFill>
                            <a:schemeClr val="tx2">
                              <a:lumMod val="75000"/>
                            </a:schemeClr>
                          </a:solidFill>
                        </a:rPr>
                        <a:t>impuesto</a:t>
                      </a:r>
                      <a:r>
                        <a:rPr lang="en-US" sz="2000" b="0" dirty="0" smtClean="0">
                          <a:solidFill>
                            <a:schemeClr val="tx2">
                              <a:lumMod val="75000"/>
                            </a:schemeClr>
                          </a:solidFill>
                        </a:rPr>
                        <a:t> </a:t>
                      </a:r>
                      <a:r>
                        <a:rPr lang="en-US" sz="2000" b="0" dirty="0" err="1" smtClean="0">
                          <a:solidFill>
                            <a:schemeClr val="tx2">
                              <a:lumMod val="75000"/>
                            </a:schemeClr>
                          </a:solidFill>
                        </a:rPr>
                        <a:t>abarca</a:t>
                      </a:r>
                      <a:r>
                        <a:rPr lang="en-US" sz="2000" b="0" dirty="0" smtClean="0">
                          <a:solidFill>
                            <a:schemeClr val="tx2">
                              <a:lumMod val="75000"/>
                            </a:schemeClr>
                          </a:solidFill>
                        </a:rPr>
                        <a:t> </a:t>
                      </a:r>
                      <a:r>
                        <a:rPr lang="en-US" sz="2000" b="0" dirty="0" err="1" smtClean="0">
                          <a:solidFill>
                            <a:schemeClr val="tx2">
                              <a:lumMod val="75000"/>
                            </a:schemeClr>
                          </a:solidFill>
                        </a:rPr>
                        <a:t>igualmente</a:t>
                      </a:r>
                      <a:r>
                        <a:rPr lang="en-US" sz="2000" b="0" baseline="0" dirty="0" smtClean="0">
                          <a:solidFill>
                            <a:schemeClr val="tx2">
                              <a:lumMod val="75000"/>
                            </a:schemeClr>
                          </a:solidFill>
                        </a:rPr>
                        <a:t> a</a:t>
                      </a:r>
                      <a:r>
                        <a:rPr lang="en-US" sz="2000" b="0" dirty="0" smtClean="0">
                          <a:solidFill>
                            <a:schemeClr val="tx2">
                              <a:lumMod val="75000"/>
                            </a:schemeClr>
                          </a:solidFill>
                        </a:rPr>
                        <a:t> </a:t>
                      </a:r>
                      <a:r>
                        <a:rPr lang="en-US" sz="2000" b="0" dirty="0" err="1" smtClean="0">
                          <a:solidFill>
                            <a:schemeClr val="tx2">
                              <a:lumMod val="75000"/>
                            </a:schemeClr>
                          </a:solidFill>
                        </a:rPr>
                        <a:t>trabajadores</a:t>
                      </a:r>
                      <a:r>
                        <a:rPr lang="en-US" sz="2000" b="0" dirty="0" smtClean="0">
                          <a:solidFill>
                            <a:schemeClr val="tx2">
                              <a:lumMod val="75000"/>
                            </a:schemeClr>
                          </a:solidFill>
                        </a:rPr>
                        <a:t> </a:t>
                      </a:r>
                      <a:r>
                        <a:rPr lang="en-US" sz="2000" b="0" dirty="0" err="1" smtClean="0">
                          <a:solidFill>
                            <a:schemeClr val="tx2">
                              <a:lumMod val="75000"/>
                            </a:schemeClr>
                          </a:solidFill>
                        </a:rPr>
                        <a:t>asalariados</a:t>
                      </a:r>
                      <a:r>
                        <a:rPr lang="en-US" sz="2000" b="0" dirty="0" smtClean="0">
                          <a:solidFill>
                            <a:schemeClr val="tx2">
                              <a:lumMod val="75000"/>
                            </a:schemeClr>
                          </a:solidFill>
                        </a:rPr>
                        <a:t> y no-</a:t>
                      </a:r>
                      <a:r>
                        <a:rPr lang="en-US" sz="2000" b="0" dirty="0" err="1" smtClean="0">
                          <a:solidFill>
                            <a:schemeClr val="tx2">
                              <a:lumMod val="75000"/>
                            </a:schemeClr>
                          </a:solidFill>
                        </a:rPr>
                        <a:t>asalariados</a:t>
                      </a:r>
                      <a:r>
                        <a:rPr lang="en-US" sz="2000" b="0" dirty="0" smtClean="0">
                          <a:solidFill>
                            <a:schemeClr val="tx2">
                              <a:lumMod val="75000"/>
                            </a:schemeClr>
                          </a:solidFill>
                        </a:rPr>
                        <a:t>; </a:t>
                      </a:r>
                    </a:p>
                    <a:p>
                      <a:pPr>
                        <a:buFont typeface="Wingdings" pitchFamily="2" charset="2"/>
                        <a:buChar char="ü"/>
                      </a:pPr>
                      <a:r>
                        <a:rPr lang="en-US" sz="2000" b="0" dirty="0" smtClean="0">
                          <a:solidFill>
                            <a:schemeClr val="tx2">
                              <a:lumMod val="75000"/>
                            </a:schemeClr>
                          </a:solidFill>
                        </a:rPr>
                        <a:t>        no </a:t>
                      </a:r>
                      <a:r>
                        <a:rPr lang="en-US" sz="2000" b="0" dirty="0" err="1" smtClean="0">
                          <a:solidFill>
                            <a:schemeClr val="tx2">
                              <a:lumMod val="75000"/>
                            </a:schemeClr>
                          </a:solidFill>
                        </a:rPr>
                        <a:t>distorsiona</a:t>
                      </a:r>
                      <a:r>
                        <a:rPr lang="en-US" sz="2000" b="0" dirty="0" smtClean="0">
                          <a:solidFill>
                            <a:schemeClr val="tx2">
                              <a:lumMod val="75000"/>
                            </a:schemeClr>
                          </a:solidFill>
                        </a:rPr>
                        <a:t> </a:t>
                      </a:r>
                      <a:r>
                        <a:rPr lang="en-US" sz="2000" b="0" dirty="0" err="1" smtClean="0">
                          <a:solidFill>
                            <a:schemeClr val="tx2">
                              <a:lumMod val="75000"/>
                            </a:schemeClr>
                          </a:solidFill>
                        </a:rPr>
                        <a:t>las</a:t>
                      </a:r>
                      <a:r>
                        <a:rPr lang="en-US" sz="2000" b="0" dirty="0" smtClean="0">
                          <a:solidFill>
                            <a:schemeClr val="tx2">
                              <a:lumMod val="75000"/>
                            </a:schemeClr>
                          </a:solidFill>
                        </a:rPr>
                        <a:t> </a:t>
                      </a:r>
                      <a:r>
                        <a:rPr lang="en-US" sz="2000" b="0" dirty="0" err="1" smtClean="0">
                          <a:solidFill>
                            <a:schemeClr val="tx2">
                              <a:lumMod val="75000"/>
                            </a:schemeClr>
                          </a:solidFill>
                        </a:rPr>
                        <a:t>decisiones</a:t>
                      </a:r>
                      <a:r>
                        <a:rPr lang="en-US" sz="2000" b="0" dirty="0" smtClean="0">
                          <a:solidFill>
                            <a:schemeClr val="tx2">
                              <a:lumMod val="75000"/>
                            </a:schemeClr>
                          </a:solidFill>
                        </a:rPr>
                        <a:t> de </a:t>
                      </a:r>
                      <a:r>
                        <a:rPr lang="en-US" sz="2000" b="0" dirty="0" err="1" smtClean="0">
                          <a:solidFill>
                            <a:schemeClr val="tx2">
                              <a:lumMod val="75000"/>
                            </a:schemeClr>
                          </a:solidFill>
                        </a:rPr>
                        <a:t>contratación</a:t>
                      </a:r>
                      <a:r>
                        <a:rPr lang="en-US" sz="2000" b="0" dirty="0" smtClean="0">
                          <a:solidFill>
                            <a:schemeClr val="tx2">
                              <a:lumMod val="75000"/>
                            </a:schemeClr>
                          </a:solidFill>
                        </a:rPr>
                        <a:t> de </a:t>
                      </a:r>
                      <a:r>
                        <a:rPr lang="en-US" sz="2000" b="0" dirty="0" err="1" smtClean="0">
                          <a:solidFill>
                            <a:schemeClr val="tx2">
                              <a:lumMod val="75000"/>
                            </a:schemeClr>
                          </a:solidFill>
                        </a:rPr>
                        <a:t>las</a:t>
                      </a:r>
                      <a:r>
                        <a:rPr lang="en-US" sz="2000" b="0" dirty="0" smtClean="0">
                          <a:solidFill>
                            <a:schemeClr val="tx2">
                              <a:lumMod val="75000"/>
                            </a:schemeClr>
                          </a:solidFill>
                        </a:rPr>
                        <a:t> </a:t>
                      </a:r>
                      <a:r>
                        <a:rPr lang="en-US" sz="2000" b="0" dirty="0" err="1" smtClean="0">
                          <a:solidFill>
                            <a:schemeClr val="tx2">
                              <a:lumMod val="75000"/>
                            </a:schemeClr>
                          </a:solidFill>
                        </a:rPr>
                        <a:t>empresas</a:t>
                      </a:r>
                      <a:r>
                        <a:rPr lang="en-US" sz="2000" b="0" dirty="0" smtClean="0">
                          <a:solidFill>
                            <a:schemeClr val="tx2">
                              <a:lumMod val="75000"/>
                            </a:schemeClr>
                          </a:solidFill>
                        </a:rPr>
                        <a:t>;</a:t>
                      </a:r>
                      <a:r>
                        <a:rPr lang="en-US" sz="2000" b="0" baseline="0" dirty="0" smtClean="0">
                          <a:solidFill>
                            <a:schemeClr val="tx2">
                              <a:lumMod val="75000"/>
                            </a:schemeClr>
                          </a:solidFill>
                        </a:rPr>
                        <a:t> y</a:t>
                      </a:r>
                      <a:r>
                        <a:rPr lang="en-US" sz="2000" b="0" dirty="0" smtClean="0">
                          <a:solidFill>
                            <a:schemeClr val="tx2">
                              <a:lumMod val="75000"/>
                            </a:schemeClr>
                          </a:solidFill>
                        </a:rPr>
                        <a:t>,</a:t>
                      </a:r>
                    </a:p>
                    <a:p>
                      <a:pPr>
                        <a:buFont typeface="Wingdings" pitchFamily="2" charset="2"/>
                        <a:buChar char="ü"/>
                      </a:pPr>
                      <a:r>
                        <a:rPr lang="en-US" sz="2000" b="0" dirty="0" smtClean="0">
                          <a:solidFill>
                            <a:schemeClr val="tx2">
                              <a:lumMod val="75000"/>
                            </a:schemeClr>
                          </a:solidFill>
                        </a:rPr>
                        <a:t>        </a:t>
                      </a:r>
                      <a:r>
                        <a:rPr lang="en-US" sz="2000" b="0" dirty="0" err="1" smtClean="0">
                          <a:solidFill>
                            <a:schemeClr val="tx2">
                              <a:lumMod val="75000"/>
                            </a:schemeClr>
                          </a:solidFill>
                        </a:rPr>
                        <a:t>es</a:t>
                      </a:r>
                      <a:r>
                        <a:rPr lang="en-US" sz="2000" b="0" dirty="0" smtClean="0">
                          <a:solidFill>
                            <a:schemeClr val="tx2">
                              <a:lumMod val="75000"/>
                            </a:schemeClr>
                          </a:solidFill>
                        </a:rPr>
                        <a:t> </a:t>
                      </a:r>
                      <a:r>
                        <a:rPr lang="en-US" sz="2000" b="0" dirty="0" err="1" smtClean="0">
                          <a:solidFill>
                            <a:schemeClr val="tx2">
                              <a:lumMod val="75000"/>
                            </a:schemeClr>
                          </a:solidFill>
                        </a:rPr>
                        <a:t>más</a:t>
                      </a:r>
                      <a:r>
                        <a:rPr lang="en-US" sz="2000" b="0" dirty="0" smtClean="0">
                          <a:solidFill>
                            <a:schemeClr val="tx2">
                              <a:lumMod val="75000"/>
                            </a:schemeClr>
                          </a:solidFill>
                        </a:rPr>
                        <a:t> </a:t>
                      </a:r>
                      <a:r>
                        <a:rPr lang="en-US" sz="2000" b="0" dirty="0" err="1" smtClean="0">
                          <a:solidFill>
                            <a:schemeClr val="tx2">
                              <a:lumMod val="75000"/>
                            </a:schemeClr>
                          </a:solidFill>
                        </a:rPr>
                        <a:t>difícil</a:t>
                      </a:r>
                      <a:r>
                        <a:rPr lang="en-US" sz="2000" b="0" dirty="0" smtClean="0">
                          <a:solidFill>
                            <a:schemeClr val="tx2">
                              <a:lumMod val="75000"/>
                            </a:schemeClr>
                          </a:solidFill>
                        </a:rPr>
                        <a:t> </a:t>
                      </a:r>
                      <a:r>
                        <a:rPr lang="en-US" sz="2000" b="0" dirty="0" err="1" smtClean="0">
                          <a:solidFill>
                            <a:schemeClr val="tx2">
                              <a:lumMod val="75000"/>
                            </a:schemeClr>
                          </a:solidFill>
                        </a:rPr>
                        <a:t>evadir</a:t>
                      </a:r>
                      <a:r>
                        <a:rPr lang="en-US" sz="2000" b="0" dirty="0" smtClean="0">
                          <a:solidFill>
                            <a:schemeClr val="tx2">
                              <a:lumMod val="75000"/>
                            </a:schemeClr>
                          </a:solidFill>
                        </a:rPr>
                        <a:t>.</a:t>
                      </a:r>
                    </a:p>
                    <a:p>
                      <a:endParaRPr lang="en-US" sz="2000" b="0" dirty="0" smtClean="0">
                        <a:solidFill>
                          <a:schemeClr val="tx2">
                            <a:lumMod val="75000"/>
                          </a:schemeClr>
                        </a:solidFill>
                      </a:endParaRPr>
                    </a:p>
                    <a:p>
                      <a:r>
                        <a:rPr lang="en-US" sz="2000" b="0" dirty="0" err="1" smtClean="0">
                          <a:solidFill>
                            <a:schemeClr val="tx2">
                              <a:lumMod val="75000"/>
                            </a:schemeClr>
                          </a:solidFill>
                        </a:rPr>
                        <a:t>Por</a:t>
                      </a:r>
                      <a:r>
                        <a:rPr lang="en-US" sz="2000" b="0" dirty="0" smtClean="0">
                          <a:solidFill>
                            <a:schemeClr val="tx2">
                              <a:lumMod val="75000"/>
                            </a:schemeClr>
                          </a:solidFill>
                        </a:rPr>
                        <a:t> </a:t>
                      </a:r>
                      <a:r>
                        <a:rPr lang="en-US" sz="2000" b="0" dirty="0" err="1" smtClean="0">
                          <a:solidFill>
                            <a:schemeClr val="tx2">
                              <a:lumMod val="75000"/>
                            </a:schemeClr>
                          </a:solidFill>
                        </a:rPr>
                        <a:t>otro</a:t>
                      </a:r>
                      <a:r>
                        <a:rPr lang="en-US" sz="2000" b="0" dirty="0" smtClean="0">
                          <a:solidFill>
                            <a:schemeClr val="tx2">
                              <a:lumMod val="75000"/>
                            </a:schemeClr>
                          </a:solidFill>
                        </a:rPr>
                        <a:t> </a:t>
                      </a:r>
                      <a:r>
                        <a:rPr lang="en-US" sz="2000" b="0" dirty="0" err="1" smtClean="0">
                          <a:solidFill>
                            <a:schemeClr val="tx2">
                              <a:lumMod val="75000"/>
                            </a:schemeClr>
                          </a:solidFill>
                        </a:rPr>
                        <a:t>lado</a:t>
                      </a:r>
                      <a:r>
                        <a:rPr lang="en-US" sz="2000" b="0" dirty="0" smtClean="0">
                          <a:solidFill>
                            <a:schemeClr val="tx2">
                              <a:lumMod val="75000"/>
                            </a:schemeClr>
                          </a:solidFill>
                        </a:rPr>
                        <a:t>, </a:t>
                      </a:r>
                      <a:r>
                        <a:rPr lang="en-US" sz="2000" b="1" u="sng" dirty="0" err="1" smtClean="0">
                          <a:solidFill>
                            <a:schemeClr val="tx2">
                              <a:lumMod val="75000"/>
                            </a:schemeClr>
                          </a:solidFill>
                        </a:rPr>
                        <a:t>hoy</a:t>
                      </a:r>
                      <a:r>
                        <a:rPr lang="en-US" sz="2000" b="1" u="sng" dirty="0" smtClean="0">
                          <a:solidFill>
                            <a:schemeClr val="tx2">
                              <a:lumMod val="75000"/>
                            </a:schemeClr>
                          </a:solidFill>
                        </a:rPr>
                        <a:t> en </a:t>
                      </a:r>
                      <a:r>
                        <a:rPr lang="en-US" sz="2000" b="1" u="sng" dirty="0" err="1" smtClean="0">
                          <a:solidFill>
                            <a:schemeClr val="tx2">
                              <a:lumMod val="75000"/>
                            </a:schemeClr>
                          </a:solidFill>
                        </a:rPr>
                        <a:t>día</a:t>
                      </a:r>
                      <a:r>
                        <a:rPr lang="en-US" sz="2000" b="1" u="sng" dirty="0" smtClean="0">
                          <a:solidFill>
                            <a:schemeClr val="tx2">
                              <a:lumMod val="75000"/>
                            </a:schemeClr>
                          </a:solidFill>
                        </a:rPr>
                        <a:t> </a:t>
                      </a:r>
                      <a:r>
                        <a:rPr lang="en-US" sz="2000" b="1" u="sng" dirty="0" err="1" smtClean="0">
                          <a:solidFill>
                            <a:schemeClr val="tx2">
                              <a:lumMod val="75000"/>
                            </a:schemeClr>
                          </a:solidFill>
                        </a:rPr>
                        <a:t>ya</a:t>
                      </a:r>
                      <a:r>
                        <a:rPr lang="en-US" sz="2000" b="1" u="sng" dirty="0" smtClean="0">
                          <a:solidFill>
                            <a:schemeClr val="tx2">
                              <a:lumMod val="75000"/>
                            </a:schemeClr>
                          </a:solidFill>
                        </a:rPr>
                        <a:t> se </a:t>
                      </a:r>
                      <a:r>
                        <a:rPr lang="en-US" sz="2000" b="1" u="sng" dirty="0" err="1" smtClean="0">
                          <a:solidFill>
                            <a:schemeClr val="tx2">
                              <a:lumMod val="75000"/>
                            </a:schemeClr>
                          </a:solidFill>
                        </a:rPr>
                        <a:t>usan</a:t>
                      </a:r>
                      <a:r>
                        <a:rPr lang="en-US" sz="2000" b="1" u="sng" dirty="0" smtClean="0">
                          <a:solidFill>
                            <a:schemeClr val="tx2">
                              <a:lumMod val="75000"/>
                            </a:schemeClr>
                          </a:solidFill>
                        </a:rPr>
                        <a:t> </a:t>
                      </a:r>
                      <a:r>
                        <a:rPr lang="en-US" sz="2000" b="1" u="sng" dirty="0" err="1" smtClean="0">
                          <a:solidFill>
                            <a:schemeClr val="tx2">
                              <a:lumMod val="75000"/>
                            </a:schemeClr>
                          </a:solidFill>
                        </a:rPr>
                        <a:t>ingresos</a:t>
                      </a:r>
                      <a:r>
                        <a:rPr lang="en-US" sz="2000" b="1" u="sng" dirty="0" smtClean="0">
                          <a:solidFill>
                            <a:schemeClr val="tx2">
                              <a:lumMod val="75000"/>
                            </a:schemeClr>
                          </a:solidFill>
                        </a:rPr>
                        <a:t> del IVA </a:t>
                      </a:r>
                      <a:r>
                        <a:rPr lang="en-US" sz="2000" b="1" u="sng" dirty="0" err="1" smtClean="0">
                          <a:solidFill>
                            <a:schemeClr val="tx2">
                              <a:lumMod val="75000"/>
                            </a:schemeClr>
                          </a:solidFill>
                        </a:rPr>
                        <a:t>para</a:t>
                      </a:r>
                      <a:r>
                        <a:rPr lang="en-US" sz="2000" b="1" u="sng" dirty="0" smtClean="0">
                          <a:solidFill>
                            <a:schemeClr val="tx2">
                              <a:lumMod val="75000"/>
                            </a:schemeClr>
                          </a:solidFill>
                        </a:rPr>
                        <a:t> </a:t>
                      </a:r>
                      <a:r>
                        <a:rPr lang="en-US" sz="2000" b="1" u="sng" dirty="0" err="1" smtClean="0">
                          <a:solidFill>
                            <a:schemeClr val="tx2">
                              <a:lumMod val="75000"/>
                            </a:schemeClr>
                          </a:solidFill>
                        </a:rPr>
                        <a:t>beneficios</a:t>
                      </a:r>
                      <a:r>
                        <a:rPr lang="en-US" sz="2000" b="1" u="sng" dirty="0" smtClean="0">
                          <a:solidFill>
                            <a:schemeClr val="tx2">
                              <a:lumMod val="75000"/>
                            </a:schemeClr>
                          </a:solidFill>
                        </a:rPr>
                        <a:t> de AS</a:t>
                      </a:r>
                      <a:r>
                        <a:rPr lang="en-US" sz="2000" b="0" dirty="0" smtClean="0">
                          <a:solidFill>
                            <a:schemeClr val="tx2">
                              <a:lumMod val="75000"/>
                            </a:schemeClr>
                          </a:solidFill>
                        </a:rPr>
                        <a:t>:  16% de ASC y 100% de ASNC se </a:t>
                      </a:r>
                      <a:r>
                        <a:rPr lang="en-US" sz="2000" b="0" dirty="0" err="1" smtClean="0">
                          <a:solidFill>
                            <a:schemeClr val="tx2">
                              <a:lumMod val="75000"/>
                            </a:schemeClr>
                          </a:solidFill>
                        </a:rPr>
                        <a:t>financia</a:t>
                      </a:r>
                      <a:r>
                        <a:rPr lang="en-US" sz="2000" b="0" dirty="0" smtClean="0">
                          <a:solidFill>
                            <a:schemeClr val="tx2">
                              <a:lumMod val="75000"/>
                            </a:schemeClr>
                          </a:solidFill>
                        </a:rPr>
                        <a:t> con </a:t>
                      </a:r>
                      <a:r>
                        <a:rPr lang="en-US" sz="2000" b="0" dirty="0" err="1" smtClean="0">
                          <a:solidFill>
                            <a:schemeClr val="tx2">
                              <a:lumMod val="75000"/>
                            </a:schemeClr>
                          </a:solidFill>
                        </a:rPr>
                        <a:t>recursos</a:t>
                      </a:r>
                      <a:r>
                        <a:rPr lang="en-US" sz="2000" b="0" dirty="0" smtClean="0">
                          <a:solidFill>
                            <a:schemeClr val="tx2">
                              <a:lumMod val="75000"/>
                            </a:schemeClr>
                          </a:solidFill>
                        </a:rPr>
                        <a:t> de la </a:t>
                      </a:r>
                      <a:r>
                        <a:rPr lang="en-US" sz="2000" b="0" dirty="0" err="1" smtClean="0">
                          <a:solidFill>
                            <a:schemeClr val="tx2">
                              <a:lumMod val="75000"/>
                            </a:schemeClr>
                          </a:solidFill>
                        </a:rPr>
                        <a:t>tributación</a:t>
                      </a:r>
                      <a:r>
                        <a:rPr lang="en-US" sz="2000" b="0" dirty="0" smtClean="0">
                          <a:solidFill>
                            <a:schemeClr val="tx2">
                              <a:lumMod val="75000"/>
                            </a:schemeClr>
                          </a:solidFill>
                        </a:rPr>
                        <a:t> general, </a:t>
                      </a:r>
                      <a:r>
                        <a:rPr lang="en-US" sz="2000" b="0" dirty="0" err="1" smtClean="0">
                          <a:solidFill>
                            <a:schemeClr val="tx2">
                              <a:lumMod val="75000"/>
                            </a:schemeClr>
                          </a:solidFill>
                        </a:rPr>
                        <a:t>pero</a:t>
                      </a:r>
                      <a:r>
                        <a:rPr lang="en-US" sz="2000" b="0" dirty="0" smtClean="0">
                          <a:solidFill>
                            <a:schemeClr val="tx2">
                              <a:lumMod val="75000"/>
                            </a:schemeClr>
                          </a:solidFill>
                        </a:rPr>
                        <a:t> de </a:t>
                      </a:r>
                      <a:r>
                        <a:rPr lang="en-US" sz="2000" b="0" dirty="0" err="1" smtClean="0">
                          <a:solidFill>
                            <a:schemeClr val="tx2">
                              <a:lumMod val="75000"/>
                            </a:schemeClr>
                          </a:solidFill>
                        </a:rPr>
                        <a:t>una</a:t>
                      </a:r>
                      <a:r>
                        <a:rPr lang="en-US" sz="2000" b="0" dirty="0" smtClean="0">
                          <a:solidFill>
                            <a:schemeClr val="tx2">
                              <a:lumMod val="75000"/>
                            </a:schemeClr>
                          </a:solidFill>
                        </a:rPr>
                        <a:t> </a:t>
                      </a:r>
                      <a:r>
                        <a:rPr lang="en-US" sz="2000" b="0" dirty="0" err="1" smtClean="0">
                          <a:solidFill>
                            <a:schemeClr val="tx2">
                              <a:lumMod val="75000"/>
                            </a:schemeClr>
                          </a:solidFill>
                        </a:rPr>
                        <a:t>manera</a:t>
                      </a:r>
                      <a:r>
                        <a:rPr lang="en-US" sz="2000" b="0" dirty="0" smtClean="0">
                          <a:solidFill>
                            <a:schemeClr val="tx2">
                              <a:lumMod val="75000"/>
                            </a:schemeClr>
                          </a:solidFill>
                        </a:rPr>
                        <a:t> </a:t>
                      </a:r>
                      <a:r>
                        <a:rPr lang="en-US" sz="2000" b="0" dirty="0" err="1" smtClean="0">
                          <a:solidFill>
                            <a:schemeClr val="tx2">
                              <a:lumMod val="75000"/>
                            </a:schemeClr>
                          </a:solidFill>
                        </a:rPr>
                        <a:t>que</a:t>
                      </a:r>
                      <a:r>
                        <a:rPr lang="en-US" sz="2000" b="0" dirty="0" smtClean="0">
                          <a:solidFill>
                            <a:schemeClr val="tx2">
                              <a:lumMod val="75000"/>
                            </a:schemeClr>
                          </a:solidFill>
                        </a:rPr>
                        <a:t> </a:t>
                      </a:r>
                      <a:r>
                        <a:rPr lang="en-US" sz="2000" b="0" dirty="0" err="1" smtClean="0">
                          <a:solidFill>
                            <a:schemeClr val="tx2">
                              <a:lumMod val="75000"/>
                            </a:schemeClr>
                          </a:solidFill>
                        </a:rPr>
                        <a:t>acentúa</a:t>
                      </a:r>
                      <a:r>
                        <a:rPr lang="en-US" sz="2000" b="0" dirty="0" smtClean="0">
                          <a:solidFill>
                            <a:schemeClr val="tx2">
                              <a:lumMod val="75000"/>
                            </a:schemeClr>
                          </a:solidFill>
                        </a:rPr>
                        <a:t> </a:t>
                      </a:r>
                      <a:r>
                        <a:rPr lang="en-US" sz="2000" b="0" dirty="0" err="1" smtClean="0">
                          <a:solidFill>
                            <a:schemeClr val="tx2">
                              <a:lumMod val="75000"/>
                            </a:schemeClr>
                          </a:solidFill>
                        </a:rPr>
                        <a:t>las</a:t>
                      </a:r>
                      <a:r>
                        <a:rPr lang="en-US" sz="2000" b="0" dirty="0" smtClean="0">
                          <a:solidFill>
                            <a:schemeClr val="tx2">
                              <a:lumMod val="75000"/>
                            </a:schemeClr>
                          </a:solidFill>
                        </a:rPr>
                        <a:t> </a:t>
                      </a:r>
                      <a:r>
                        <a:rPr lang="en-US" sz="2000" b="0" dirty="0" err="1" smtClean="0">
                          <a:solidFill>
                            <a:schemeClr val="tx2">
                              <a:lumMod val="75000"/>
                            </a:schemeClr>
                          </a:solidFill>
                        </a:rPr>
                        <a:t>distorsiones</a:t>
                      </a:r>
                      <a:r>
                        <a:rPr lang="en-US" sz="2000" b="0" dirty="0" smtClean="0">
                          <a:solidFill>
                            <a:schemeClr val="tx2">
                              <a:lumMod val="75000"/>
                            </a:schemeClr>
                          </a:solidFill>
                        </a:rPr>
                        <a:t> y los </a:t>
                      </a:r>
                      <a:r>
                        <a:rPr lang="en-US" sz="2000" b="0" dirty="0" err="1" smtClean="0">
                          <a:solidFill>
                            <a:schemeClr val="tx2">
                              <a:lumMod val="75000"/>
                            </a:schemeClr>
                          </a:solidFill>
                        </a:rPr>
                        <a:t>incentivos</a:t>
                      </a:r>
                      <a:r>
                        <a:rPr lang="en-US" sz="2000" b="0" dirty="0" smtClean="0">
                          <a:solidFill>
                            <a:schemeClr val="tx2">
                              <a:lumMod val="75000"/>
                            </a:schemeClr>
                          </a:solidFill>
                        </a:rPr>
                        <a:t> a </a:t>
                      </a:r>
                      <a:r>
                        <a:rPr lang="en-US" sz="2000" b="0" dirty="0" err="1" smtClean="0">
                          <a:solidFill>
                            <a:schemeClr val="tx2">
                              <a:lumMod val="75000"/>
                            </a:schemeClr>
                          </a:solidFill>
                        </a:rPr>
                        <a:t>evadir</a:t>
                      </a:r>
                      <a:r>
                        <a:rPr lang="en-US" sz="2000" b="0" dirty="0" smtClean="0">
                          <a:solidFill>
                            <a:schemeClr val="tx2">
                              <a:lumMod val="75000"/>
                            </a:schemeClr>
                          </a:solidFill>
                        </a:rPr>
                        <a:t>.</a:t>
                      </a:r>
                    </a:p>
                    <a:p>
                      <a:endParaRPr lang="en-US" sz="2000" b="1" dirty="0" smtClean="0">
                        <a:solidFill>
                          <a:schemeClr val="tx2">
                            <a:lumMod val="75000"/>
                          </a:schemeClr>
                        </a:solidFill>
                      </a:endParaRPr>
                    </a:p>
                    <a:p>
                      <a:pPr algn="ctr"/>
                      <a:r>
                        <a:rPr lang="en-US" sz="2000" b="1" dirty="0" smtClean="0">
                          <a:solidFill>
                            <a:schemeClr val="tx2">
                              <a:lumMod val="75000"/>
                            </a:schemeClr>
                          </a:solidFill>
                        </a:rPr>
                        <a:t>¿</a:t>
                      </a:r>
                      <a:r>
                        <a:rPr lang="en-US" sz="2000" b="1" dirty="0" err="1" smtClean="0">
                          <a:solidFill>
                            <a:schemeClr val="tx2">
                              <a:lumMod val="75000"/>
                            </a:schemeClr>
                          </a:solidFill>
                        </a:rPr>
                        <a:t>Porqué</a:t>
                      </a:r>
                      <a:r>
                        <a:rPr lang="en-US" sz="2000" b="1" baseline="0" dirty="0" smtClean="0">
                          <a:solidFill>
                            <a:schemeClr val="tx2">
                              <a:lumMod val="75000"/>
                            </a:schemeClr>
                          </a:solidFill>
                        </a:rPr>
                        <a:t> no </a:t>
                      </a:r>
                      <a:r>
                        <a:rPr lang="en-US" sz="2000" b="1" baseline="0" dirty="0" err="1" smtClean="0">
                          <a:solidFill>
                            <a:schemeClr val="tx2">
                              <a:lumMod val="75000"/>
                            </a:schemeClr>
                          </a:solidFill>
                        </a:rPr>
                        <a:t>financiar</a:t>
                      </a:r>
                      <a:r>
                        <a:rPr lang="en-US" sz="2000" b="1" baseline="0" dirty="0" smtClean="0">
                          <a:solidFill>
                            <a:schemeClr val="tx2">
                              <a:lumMod val="75000"/>
                            </a:schemeClr>
                          </a:solidFill>
                        </a:rPr>
                        <a:t> el AS de </a:t>
                      </a:r>
                      <a:r>
                        <a:rPr lang="en-US" sz="2000" b="1" baseline="0" dirty="0" err="1" smtClean="0">
                          <a:solidFill>
                            <a:schemeClr val="tx2">
                              <a:lumMod val="75000"/>
                            </a:schemeClr>
                          </a:solidFill>
                        </a:rPr>
                        <a:t>una</a:t>
                      </a:r>
                      <a:r>
                        <a:rPr lang="en-US" sz="2000" b="1" baseline="0" dirty="0" smtClean="0">
                          <a:solidFill>
                            <a:schemeClr val="tx2">
                              <a:lumMod val="75000"/>
                            </a:schemeClr>
                          </a:solidFill>
                        </a:rPr>
                        <a:t> forma </a:t>
                      </a:r>
                      <a:r>
                        <a:rPr lang="en-US" sz="2000" b="1" baseline="0" dirty="0" err="1" smtClean="0">
                          <a:solidFill>
                            <a:schemeClr val="tx2">
                              <a:lumMod val="75000"/>
                            </a:schemeClr>
                          </a:solidFill>
                        </a:rPr>
                        <a:t>más</a:t>
                      </a:r>
                      <a:r>
                        <a:rPr lang="en-US" sz="2000" b="1" baseline="0" dirty="0" smtClean="0">
                          <a:solidFill>
                            <a:schemeClr val="tx2">
                              <a:lumMod val="75000"/>
                            </a:schemeClr>
                          </a:solidFill>
                        </a:rPr>
                        <a:t> </a:t>
                      </a:r>
                      <a:r>
                        <a:rPr lang="en-US" sz="2000" b="1" baseline="0" dirty="0" err="1" smtClean="0">
                          <a:solidFill>
                            <a:schemeClr val="tx2">
                              <a:lumMod val="75000"/>
                            </a:schemeClr>
                          </a:solidFill>
                        </a:rPr>
                        <a:t>ordenada</a:t>
                      </a:r>
                      <a:r>
                        <a:rPr lang="en-US" sz="2000" b="1" baseline="0" dirty="0" smtClean="0">
                          <a:solidFill>
                            <a:schemeClr val="tx2">
                              <a:lumMod val="75000"/>
                            </a:schemeClr>
                          </a:solidFill>
                        </a:rPr>
                        <a:t>?</a:t>
                      </a:r>
                      <a:endParaRPr lang="en-US" sz="2000" b="1" dirty="0">
                        <a:solidFill>
                          <a:schemeClr val="tx2">
                            <a:lumMod val="75000"/>
                          </a:schemeClr>
                        </a:solidFill>
                      </a:endParaRPr>
                    </a:p>
                  </a:txBody>
                  <a:tcPr>
                    <a:solidFill>
                      <a:schemeClr val="bg1"/>
                    </a:solidFill>
                  </a:tcPr>
                </a:tc>
              </a:tr>
            </a:tbl>
          </a:graphicData>
        </a:graphic>
      </p:graphicFrame>
      <p:graphicFrame>
        <p:nvGraphicFramePr>
          <p:cNvPr id="336899" name="Object 3"/>
          <p:cNvGraphicFramePr>
            <a:graphicFrameLocks noChangeAspect="1"/>
          </p:cNvGraphicFramePr>
          <p:nvPr/>
        </p:nvGraphicFramePr>
        <p:xfrm>
          <a:off x="152400" y="584200"/>
          <a:ext cx="584200" cy="406400"/>
        </p:xfrm>
        <a:graphic>
          <a:graphicData uri="http://schemas.openxmlformats.org/presentationml/2006/ole">
            <p:oleObj spid="_x0000_s336899" name="Equation" r:id="rId3" imgW="291960" imgH="203040" progId="Equation.DSMT4">
              <p:embed/>
            </p:oleObj>
          </a:graphicData>
        </a:graphic>
      </p:graphicFrame>
      <p:graphicFrame>
        <p:nvGraphicFramePr>
          <p:cNvPr id="336901" name="Object 5"/>
          <p:cNvGraphicFramePr>
            <a:graphicFrameLocks noChangeAspect="1"/>
          </p:cNvGraphicFramePr>
          <p:nvPr/>
        </p:nvGraphicFramePr>
        <p:xfrm>
          <a:off x="100013" y="2514600"/>
          <a:ext cx="501650" cy="381000"/>
        </p:xfrm>
        <a:graphic>
          <a:graphicData uri="http://schemas.openxmlformats.org/presentationml/2006/ole">
            <p:oleObj spid="_x0000_s336901" name="Equation" r:id="rId4" imgW="266400" imgH="203040" progId="Equation.DSMT4">
              <p:embed/>
            </p:oleObj>
          </a:graphicData>
        </a:graphic>
      </p:graphicFrame>
      <p:graphicFrame>
        <p:nvGraphicFramePr>
          <p:cNvPr id="336902" name="Object 6"/>
          <p:cNvGraphicFramePr>
            <a:graphicFrameLocks noChangeAspect="1"/>
          </p:cNvGraphicFramePr>
          <p:nvPr/>
        </p:nvGraphicFramePr>
        <p:xfrm>
          <a:off x="6562725" y="2743200"/>
          <a:ext cx="547688" cy="381000"/>
        </p:xfrm>
        <a:graphic>
          <a:graphicData uri="http://schemas.openxmlformats.org/presentationml/2006/ole">
            <p:oleObj spid="_x0000_s336902" name="Equation" r:id="rId5" imgW="291960" imgH="203040" progId="Equation.DSMT4">
              <p:embed/>
            </p:oleObj>
          </a:graphicData>
        </a:graphic>
      </p:graphicFrame>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Slide Number Placeholder 3"/>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A495CD9-6B7B-4528-83B0-4A8640E2797A}"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26</a:t>
            </a:fld>
            <a:endParaRPr lang="en-US" sz="1400" b="0" i="0" u="none" strike="noStrike" kern="1200" cap="none" spc="0" baseline="0">
              <a:solidFill>
                <a:srgbClr val="1A2C3E"/>
              </a:solidFill>
              <a:uFillTx/>
              <a:latin typeface="Arial"/>
              <a:cs typeface="Arial"/>
            </a:endParaRPr>
          </a:p>
        </p:txBody>
      </p:sp>
      <p:sp>
        <p:nvSpPr>
          <p:cNvPr id="3" name="Rectangle 3"/>
          <p:cNvSpPr txBox="1">
            <a:spLocks noGrp="1"/>
          </p:cNvSpPr>
          <p:nvPr>
            <p:ph type="subTitle" idx="4294967295"/>
          </p:nvPr>
        </p:nvSpPr>
        <p:spPr>
          <a:xfrm>
            <a:off x="1377945" y="2338385"/>
            <a:ext cx="6450013" cy="1784351"/>
          </a:xfrm>
        </p:spPr>
        <p:txBody>
          <a:bodyPr anchorCtr="1"/>
          <a:lstStyle/>
          <a:p>
            <a:pPr marL="0" lvl="0" indent="0" algn="ctr">
              <a:spcBef>
                <a:spcPts val="700"/>
              </a:spcBef>
              <a:buNone/>
            </a:pPr>
            <a:endParaRPr lang="en-US" sz="2800" b="1" dirty="0">
              <a:solidFill>
                <a:srgbClr val="0A4C94"/>
              </a:solidFill>
              <a:effectLst>
                <a:outerShdw dist="38096" dir="2700000">
                  <a:srgbClr val="C0C0C0"/>
                </a:outerShdw>
              </a:effectLst>
            </a:endParaRPr>
          </a:p>
          <a:p>
            <a:pPr marL="0" lvl="0" indent="0" algn="ctr">
              <a:spcBef>
                <a:spcPts val="700"/>
              </a:spcBef>
              <a:buNone/>
            </a:pPr>
            <a:r>
              <a:rPr lang="en-US" sz="2800" b="1" dirty="0" smtClean="0">
                <a:solidFill>
                  <a:schemeClr val="tx2">
                    <a:lumMod val="75000"/>
                  </a:schemeClr>
                </a:solidFill>
              </a:rPr>
              <a:t>7. </a:t>
            </a:r>
            <a:r>
              <a:rPr lang="en-US" sz="2800" b="1" dirty="0" err="1" smtClean="0">
                <a:solidFill>
                  <a:schemeClr val="tx2">
                    <a:lumMod val="75000"/>
                  </a:schemeClr>
                </a:solidFill>
              </a:rPr>
              <a:t>Aseguramiento</a:t>
            </a:r>
            <a:r>
              <a:rPr lang="en-US" sz="2800" b="1" dirty="0" smtClean="0">
                <a:solidFill>
                  <a:schemeClr val="tx2">
                    <a:lumMod val="75000"/>
                  </a:schemeClr>
                </a:solidFill>
              </a:rPr>
              <a:t> Social Universal y el Fin de la </a:t>
            </a:r>
            <a:r>
              <a:rPr lang="en-US" sz="2800" b="1" dirty="0" err="1" smtClean="0">
                <a:solidFill>
                  <a:schemeClr val="tx2">
                    <a:lumMod val="75000"/>
                  </a:schemeClr>
                </a:solidFill>
              </a:rPr>
              <a:t>Informalidad</a:t>
            </a:r>
            <a:endParaRPr lang="en-US" sz="2800" b="1" dirty="0">
              <a:solidFill>
                <a:schemeClr val="tx2">
                  <a:lumMod val="75000"/>
                </a:schemeClr>
              </a:solidFill>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372600" cy="6858000"/>
        </p:xfrm>
        <a:graphic>
          <a:graphicData uri="http://schemas.openxmlformats.org/drawingml/2006/table">
            <a:tbl>
              <a:tblPr firstRow="1" bandRow="1">
                <a:tableStyleId>{5C22544A-7EE6-4342-B048-85BDC9FD1C3A}</a:tableStyleId>
              </a:tblPr>
              <a:tblGrid>
                <a:gridCol w="9372600"/>
              </a:tblGrid>
              <a:tr h="6858000">
                <a:tc>
                  <a:txBody>
                    <a:bodyPr/>
                    <a:lstStyle/>
                    <a:p>
                      <a:pPr algn="ctr"/>
                      <a:r>
                        <a:rPr lang="en-US" sz="2400" u="sng" dirty="0" smtClean="0">
                          <a:solidFill>
                            <a:schemeClr val="tx2">
                              <a:lumMod val="75000"/>
                            </a:schemeClr>
                          </a:solidFill>
                        </a:rPr>
                        <a:t>¿En </a:t>
                      </a:r>
                      <a:r>
                        <a:rPr lang="en-US" sz="2400" u="sng" dirty="0" err="1" smtClean="0">
                          <a:solidFill>
                            <a:schemeClr val="tx2">
                              <a:lumMod val="75000"/>
                            </a:schemeClr>
                          </a:solidFill>
                        </a:rPr>
                        <a:t>qué</a:t>
                      </a:r>
                      <a:r>
                        <a:rPr lang="en-US" sz="2400" u="sng" dirty="0" smtClean="0">
                          <a:solidFill>
                            <a:schemeClr val="tx2">
                              <a:lumMod val="75000"/>
                            </a:schemeClr>
                          </a:solidFill>
                        </a:rPr>
                        <a:t> </a:t>
                      </a:r>
                      <a:r>
                        <a:rPr lang="en-US" sz="2400" u="sng" dirty="0" err="1" smtClean="0">
                          <a:solidFill>
                            <a:schemeClr val="tx2">
                              <a:lumMod val="75000"/>
                            </a:schemeClr>
                          </a:solidFill>
                        </a:rPr>
                        <a:t>consiste</a:t>
                      </a:r>
                      <a:r>
                        <a:rPr lang="en-US" sz="2400" u="sng" dirty="0" smtClean="0">
                          <a:solidFill>
                            <a:schemeClr val="tx2">
                              <a:lumMod val="75000"/>
                            </a:schemeClr>
                          </a:solidFill>
                        </a:rPr>
                        <a:t> el ASU</a:t>
                      </a:r>
                      <a:r>
                        <a:rPr lang="en-US" sz="2400" u="sng" baseline="0" dirty="0" smtClean="0">
                          <a:solidFill>
                            <a:schemeClr val="tx2">
                              <a:lumMod val="75000"/>
                            </a:schemeClr>
                          </a:solidFill>
                        </a:rPr>
                        <a:t>?</a:t>
                      </a:r>
                      <a:r>
                        <a:rPr lang="en-US" sz="2400" b="0" baseline="0" dirty="0" smtClean="0">
                          <a:solidFill>
                            <a:schemeClr val="tx2">
                              <a:lumMod val="75000"/>
                            </a:schemeClr>
                          </a:solidFill>
                        </a:rPr>
                        <a:t> </a:t>
                      </a:r>
                    </a:p>
                    <a:p>
                      <a:endParaRPr lang="en-US" sz="2400" b="0" baseline="0" dirty="0" smtClean="0">
                        <a:solidFill>
                          <a:schemeClr val="tx2">
                            <a:lumMod val="75000"/>
                          </a:schemeClr>
                        </a:solidFill>
                      </a:endParaRPr>
                    </a:p>
                    <a:p>
                      <a:r>
                        <a:rPr lang="en-US" sz="2400" b="1" u="sng" baseline="0" dirty="0" smtClean="0">
                          <a:solidFill>
                            <a:schemeClr val="tx2">
                              <a:lumMod val="75000"/>
                            </a:schemeClr>
                          </a:solidFill>
                        </a:rPr>
                        <a:t>Parte I</a:t>
                      </a:r>
                      <a:r>
                        <a:rPr lang="en-US" sz="2400" b="0" u="none" baseline="0" dirty="0" smtClean="0">
                          <a:solidFill>
                            <a:schemeClr val="tx2">
                              <a:lumMod val="75000"/>
                            </a:schemeClr>
                          </a:solidFill>
                        </a:rPr>
                        <a:t>: Para </a:t>
                      </a:r>
                      <a:r>
                        <a:rPr lang="en-US" sz="2400" b="0" u="sng" baseline="0" dirty="0" err="1" smtClean="0">
                          <a:solidFill>
                            <a:schemeClr val="tx2">
                              <a:lumMod val="75000"/>
                            </a:schemeClr>
                          </a:solidFill>
                        </a:rPr>
                        <a:t>todos</a:t>
                      </a:r>
                      <a:r>
                        <a:rPr lang="en-US" sz="2400" b="0" u="sng" baseline="0" dirty="0" smtClean="0">
                          <a:solidFill>
                            <a:schemeClr val="tx2">
                              <a:lumMod val="75000"/>
                            </a:schemeClr>
                          </a:solidFill>
                        </a:rPr>
                        <a:t> </a:t>
                      </a:r>
                      <a:r>
                        <a:rPr lang="en-US" sz="2400" b="0" u="none" baseline="0" dirty="0" smtClean="0">
                          <a:solidFill>
                            <a:schemeClr val="tx2">
                              <a:lumMod val="75000"/>
                            </a:schemeClr>
                          </a:solidFill>
                        </a:rPr>
                        <a:t>los </a:t>
                      </a:r>
                      <a:r>
                        <a:rPr lang="en-US" sz="2400" b="0" u="none" baseline="0" dirty="0" err="1" smtClean="0">
                          <a:solidFill>
                            <a:schemeClr val="tx2">
                              <a:lumMod val="75000"/>
                            </a:schemeClr>
                          </a:solidFill>
                        </a:rPr>
                        <a:t>trabajadores</a:t>
                      </a:r>
                      <a:endParaRPr lang="en-US" sz="2400" b="1" u="sng" baseline="0" dirty="0" smtClean="0">
                        <a:solidFill>
                          <a:schemeClr val="tx2">
                            <a:lumMod val="75000"/>
                          </a:schemeClr>
                        </a:solidFill>
                      </a:endParaRPr>
                    </a:p>
                    <a:p>
                      <a:endParaRPr lang="en-US" sz="2400" b="1" u="sng" baseline="0" dirty="0" smtClean="0">
                        <a:solidFill>
                          <a:schemeClr val="tx2">
                            <a:lumMod val="75000"/>
                          </a:schemeClr>
                        </a:solidFill>
                      </a:endParaRPr>
                    </a:p>
                    <a:p>
                      <a:pPr>
                        <a:buFont typeface="Wingdings" pitchFamily="2" charset="2"/>
                        <a:buChar char="Ø"/>
                      </a:pPr>
                      <a:r>
                        <a:rPr lang="en-US" sz="2400" b="0" baseline="0" dirty="0" smtClean="0">
                          <a:solidFill>
                            <a:schemeClr val="tx2">
                              <a:lumMod val="75000"/>
                            </a:schemeClr>
                          </a:solidFill>
                        </a:rPr>
                        <a:t> </a:t>
                      </a:r>
                      <a:r>
                        <a:rPr lang="en-US" sz="2000" b="0" baseline="0" dirty="0" err="1" smtClean="0">
                          <a:solidFill>
                            <a:schemeClr val="tx2">
                              <a:lumMod val="75000"/>
                            </a:schemeClr>
                          </a:solidFill>
                        </a:rPr>
                        <a:t>Seguro</a:t>
                      </a:r>
                      <a:r>
                        <a:rPr lang="en-US" sz="2000" b="0" baseline="0" dirty="0" smtClean="0">
                          <a:solidFill>
                            <a:schemeClr val="tx2">
                              <a:lumMod val="75000"/>
                            </a:schemeClr>
                          </a:solidFill>
                        </a:rPr>
                        <a:t> de </a:t>
                      </a:r>
                      <a:r>
                        <a:rPr lang="en-US" sz="2000" b="0" baseline="0" dirty="0" err="1" smtClean="0">
                          <a:solidFill>
                            <a:schemeClr val="tx2">
                              <a:lumMod val="75000"/>
                            </a:schemeClr>
                          </a:solidFill>
                        </a:rPr>
                        <a:t>salud</a:t>
                      </a:r>
                      <a:r>
                        <a:rPr lang="en-US" sz="2000" b="0" baseline="0" dirty="0" smtClean="0">
                          <a:solidFill>
                            <a:schemeClr val="tx2">
                              <a:lumMod val="75000"/>
                            </a:schemeClr>
                          </a:solidFill>
                        </a:rPr>
                        <a:t> </a:t>
                      </a:r>
                      <a:r>
                        <a:rPr lang="en-US" sz="2000" b="0" baseline="0" dirty="0" err="1" smtClean="0">
                          <a:solidFill>
                            <a:schemeClr val="tx2">
                              <a:lumMod val="75000"/>
                            </a:schemeClr>
                          </a:solidFill>
                        </a:rPr>
                        <a:t>igual</a:t>
                      </a:r>
                      <a:r>
                        <a:rPr lang="en-US" sz="2000" b="0" baseline="0" dirty="0" smtClean="0">
                          <a:solidFill>
                            <a:schemeClr val="tx2">
                              <a:lumMod val="75000"/>
                            </a:schemeClr>
                          </a:solidFill>
                        </a:rPr>
                        <a:t> al </a:t>
                      </a:r>
                      <a:r>
                        <a:rPr lang="en-US" sz="2000" b="0" baseline="0" dirty="0" err="1" smtClean="0">
                          <a:solidFill>
                            <a:schemeClr val="tx2">
                              <a:lumMod val="75000"/>
                            </a:schemeClr>
                          </a:solidFill>
                        </a:rPr>
                        <a:t>que</a:t>
                      </a:r>
                      <a:r>
                        <a:rPr lang="en-US" sz="2000" b="0" baseline="0" dirty="0" smtClean="0">
                          <a:solidFill>
                            <a:schemeClr val="tx2">
                              <a:lumMod val="75000"/>
                            </a:schemeClr>
                          </a:solidFill>
                        </a:rPr>
                        <a:t> </a:t>
                      </a:r>
                      <a:r>
                        <a:rPr lang="en-US" sz="2000" b="0" baseline="0" dirty="0" err="1" smtClean="0">
                          <a:solidFill>
                            <a:schemeClr val="tx2">
                              <a:lumMod val="75000"/>
                            </a:schemeClr>
                          </a:solidFill>
                        </a:rPr>
                        <a:t>hoy</a:t>
                      </a:r>
                      <a:r>
                        <a:rPr lang="en-US" sz="2000" b="0" baseline="0" dirty="0" smtClean="0">
                          <a:solidFill>
                            <a:schemeClr val="tx2">
                              <a:lumMod val="75000"/>
                            </a:schemeClr>
                          </a:solidFill>
                        </a:rPr>
                        <a:t> </a:t>
                      </a:r>
                      <a:r>
                        <a:rPr lang="en-US" sz="2000" b="0" baseline="0" dirty="0" err="1" smtClean="0">
                          <a:solidFill>
                            <a:schemeClr val="tx2">
                              <a:lumMod val="75000"/>
                            </a:schemeClr>
                          </a:solidFill>
                        </a:rPr>
                        <a:t>día</a:t>
                      </a:r>
                      <a:r>
                        <a:rPr lang="en-US" sz="2000" b="0" baseline="0" dirty="0" smtClean="0">
                          <a:solidFill>
                            <a:schemeClr val="tx2">
                              <a:lumMod val="75000"/>
                            </a:schemeClr>
                          </a:solidFill>
                        </a:rPr>
                        <a:t> </a:t>
                      </a:r>
                      <a:r>
                        <a:rPr lang="en-US" sz="2000" b="0" baseline="0" dirty="0" err="1" smtClean="0">
                          <a:solidFill>
                            <a:schemeClr val="tx2">
                              <a:lumMod val="75000"/>
                            </a:schemeClr>
                          </a:solidFill>
                        </a:rPr>
                        <a:t>reciben</a:t>
                      </a:r>
                      <a:r>
                        <a:rPr lang="en-US" sz="2000" b="0" baseline="0" dirty="0" smtClean="0">
                          <a:solidFill>
                            <a:schemeClr val="tx2">
                              <a:lumMod val="75000"/>
                            </a:schemeClr>
                          </a:solidFill>
                        </a:rPr>
                        <a:t> los </a:t>
                      </a:r>
                      <a:r>
                        <a:rPr lang="en-US" sz="2000" b="0" baseline="0" dirty="0" err="1" smtClean="0">
                          <a:solidFill>
                            <a:schemeClr val="tx2">
                              <a:lumMod val="75000"/>
                            </a:schemeClr>
                          </a:solidFill>
                        </a:rPr>
                        <a:t>trabajadores</a:t>
                      </a:r>
                      <a:r>
                        <a:rPr lang="en-US" sz="2000" b="0" baseline="0" dirty="0" smtClean="0">
                          <a:solidFill>
                            <a:schemeClr val="tx2">
                              <a:lumMod val="75000"/>
                            </a:schemeClr>
                          </a:solidFill>
                        </a:rPr>
                        <a:t> </a:t>
                      </a:r>
                      <a:r>
                        <a:rPr lang="en-US" sz="2000" b="0" baseline="0" dirty="0" err="1" smtClean="0">
                          <a:solidFill>
                            <a:schemeClr val="tx2">
                              <a:lumMod val="75000"/>
                            </a:schemeClr>
                          </a:solidFill>
                        </a:rPr>
                        <a:t>formales</a:t>
                      </a:r>
                      <a:r>
                        <a:rPr lang="en-US" sz="2000" b="0" baseline="0" dirty="0" smtClean="0">
                          <a:solidFill>
                            <a:schemeClr val="tx2">
                              <a:lumMod val="75000"/>
                            </a:schemeClr>
                          </a:solidFill>
                        </a:rPr>
                        <a:t> (</a:t>
                      </a:r>
                      <a:r>
                        <a:rPr lang="en-US" sz="2000" b="0" baseline="0" dirty="0" err="1" smtClean="0">
                          <a:solidFill>
                            <a:schemeClr val="tx2">
                              <a:lumMod val="75000"/>
                            </a:schemeClr>
                          </a:solidFill>
                        </a:rPr>
                        <a:t>paquete</a:t>
                      </a:r>
                      <a:r>
                        <a:rPr lang="en-US" sz="2000" b="0" baseline="0" dirty="0" smtClean="0">
                          <a:solidFill>
                            <a:schemeClr val="tx2">
                              <a:lumMod val="75000"/>
                            </a:schemeClr>
                          </a:solidFill>
                        </a:rPr>
                        <a:t> </a:t>
                      </a:r>
                    </a:p>
                    <a:p>
                      <a:pPr>
                        <a:buFont typeface="Wingdings" pitchFamily="2" charset="2"/>
                        <a:buNone/>
                      </a:pPr>
                      <a:r>
                        <a:rPr lang="en-US" sz="2000" b="0" baseline="0" dirty="0" smtClean="0">
                          <a:solidFill>
                            <a:schemeClr val="tx2">
                              <a:lumMod val="75000"/>
                            </a:schemeClr>
                          </a:solidFill>
                        </a:rPr>
                        <a:t>      IMSS);</a:t>
                      </a:r>
                    </a:p>
                    <a:p>
                      <a:pPr>
                        <a:buFont typeface="Wingdings" pitchFamily="2" charset="2"/>
                        <a:buChar char="Ø"/>
                      </a:pPr>
                      <a:endParaRPr lang="en-US" sz="2000" b="0" baseline="0" dirty="0" smtClean="0">
                        <a:solidFill>
                          <a:schemeClr val="tx2">
                            <a:lumMod val="75000"/>
                          </a:schemeClr>
                        </a:solidFill>
                      </a:endParaRPr>
                    </a:p>
                    <a:p>
                      <a:pPr>
                        <a:buFont typeface="Wingdings" pitchFamily="2" charset="2"/>
                        <a:buChar char="Ø"/>
                      </a:pPr>
                      <a:r>
                        <a:rPr lang="en-US" sz="2000" b="0" baseline="0" dirty="0" smtClean="0">
                          <a:solidFill>
                            <a:schemeClr val="tx2">
                              <a:lumMod val="75000"/>
                            </a:schemeClr>
                          </a:solidFill>
                        </a:rPr>
                        <a:t>  </a:t>
                      </a:r>
                      <a:r>
                        <a:rPr lang="en-US" sz="2000" b="0" baseline="0" dirty="0" err="1" smtClean="0">
                          <a:solidFill>
                            <a:schemeClr val="tx2">
                              <a:lumMod val="75000"/>
                            </a:schemeClr>
                          </a:solidFill>
                        </a:rPr>
                        <a:t>Contribución</a:t>
                      </a:r>
                      <a:r>
                        <a:rPr lang="en-US" sz="2000" b="0" baseline="0" dirty="0" smtClean="0">
                          <a:solidFill>
                            <a:schemeClr val="tx2">
                              <a:lumMod val="75000"/>
                            </a:schemeClr>
                          </a:solidFill>
                        </a:rPr>
                        <a:t> a </a:t>
                      </a:r>
                      <a:r>
                        <a:rPr lang="en-US" sz="2000" b="0" baseline="0" dirty="0" err="1" smtClean="0">
                          <a:solidFill>
                            <a:schemeClr val="tx2">
                              <a:lumMod val="75000"/>
                            </a:schemeClr>
                          </a:solidFill>
                        </a:rPr>
                        <a:t>su</a:t>
                      </a:r>
                      <a:r>
                        <a:rPr lang="en-US" sz="2000" b="0" baseline="0" dirty="0" smtClean="0">
                          <a:solidFill>
                            <a:schemeClr val="tx2">
                              <a:lumMod val="75000"/>
                            </a:schemeClr>
                          </a:solidFill>
                        </a:rPr>
                        <a:t> </a:t>
                      </a:r>
                      <a:r>
                        <a:rPr lang="en-US" sz="2000" b="0" baseline="0" dirty="0" err="1" smtClean="0">
                          <a:solidFill>
                            <a:schemeClr val="tx2">
                              <a:lumMod val="75000"/>
                            </a:schemeClr>
                          </a:solidFill>
                        </a:rPr>
                        <a:t>cuenta</a:t>
                      </a:r>
                      <a:r>
                        <a:rPr lang="en-US" sz="2000" b="0" baseline="0" dirty="0" smtClean="0">
                          <a:solidFill>
                            <a:schemeClr val="tx2">
                              <a:lumMod val="75000"/>
                            </a:schemeClr>
                          </a:solidFill>
                        </a:rPr>
                        <a:t> de </a:t>
                      </a:r>
                      <a:r>
                        <a:rPr lang="en-US" sz="2000" b="0" baseline="0" dirty="0" err="1" smtClean="0">
                          <a:solidFill>
                            <a:schemeClr val="tx2">
                              <a:lumMod val="75000"/>
                            </a:schemeClr>
                          </a:solidFill>
                        </a:rPr>
                        <a:t>retiro</a:t>
                      </a:r>
                      <a:r>
                        <a:rPr lang="en-US" sz="2000" b="0" baseline="0" dirty="0" smtClean="0">
                          <a:solidFill>
                            <a:schemeClr val="tx2">
                              <a:lumMod val="75000"/>
                            </a:schemeClr>
                          </a:solidFill>
                        </a:rPr>
                        <a:t> </a:t>
                      </a:r>
                      <a:r>
                        <a:rPr lang="en-US" sz="2000" b="0" baseline="0" dirty="0" err="1" smtClean="0">
                          <a:solidFill>
                            <a:schemeClr val="tx2">
                              <a:lumMod val="75000"/>
                            </a:schemeClr>
                          </a:solidFill>
                        </a:rPr>
                        <a:t>igual</a:t>
                      </a:r>
                      <a:r>
                        <a:rPr lang="en-US" sz="2000" b="0" baseline="0" dirty="0" smtClean="0">
                          <a:solidFill>
                            <a:schemeClr val="tx2">
                              <a:lumMod val="75000"/>
                            </a:schemeClr>
                          </a:solidFill>
                        </a:rPr>
                        <a:t> a </a:t>
                      </a:r>
                      <a:r>
                        <a:rPr lang="en-US" sz="2000" b="0" baseline="0" dirty="0" err="1" smtClean="0">
                          <a:solidFill>
                            <a:schemeClr val="tx2">
                              <a:lumMod val="75000"/>
                            </a:schemeClr>
                          </a:solidFill>
                        </a:rPr>
                        <a:t>las</a:t>
                      </a:r>
                      <a:r>
                        <a:rPr lang="en-US" sz="2000" b="0" baseline="0" dirty="0" smtClean="0">
                          <a:solidFill>
                            <a:schemeClr val="tx2">
                              <a:lumMod val="75000"/>
                            </a:schemeClr>
                          </a:solidFill>
                        </a:rPr>
                        <a:t> </a:t>
                      </a:r>
                      <a:r>
                        <a:rPr lang="en-US" sz="2000" b="0" baseline="0" dirty="0" err="1" smtClean="0">
                          <a:solidFill>
                            <a:schemeClr val="tx2">
                              <a:lumMod val="75000"/>
                            </a:schemeClr>
                          </a:solidFill>
                        </a:rPr>
                        <a:t>contribución</a:t>
                      </a:r>
                      <a:r>
                        <a:rPr lang="en-US" sz="2000" b="0" baseline="0" dirty="0" smtClean="0">
                          <a:solidFill>
                            <a:schemeClr val="tx2">
                              <a:lumMod val="75000"/>
                            </a:schemeClr>
                          </a:solidFill>
                        </a:rPr>
                        <a:t>  </a:t>
                      </a:r>
                      <a:r>
                        <a:rPr lang="en-US" sz="2000" b="0" baseline="0" dirty="0" err="1" smtClean="0">
                          <a:solidFill>
                            <a:schemeClr val="tx2">
                              <a:lumMod val="75000"/>
                            </a:schemeClr>
                          </a:solidFill>
                        </a:rPr>
                        <a:t>tripartita</a:t>
                      </a:r>
                      <a:r>
                        <a:rPr lang="en-US" sz="2000" b="0" baseline="0" dirty="0" smtClean="0">
                          <a:solidFill>
                            <a:schemeClr val="tx2">
                              <a:lumMod val="75000"/>
                            </a:schemeClr>
                          </a:solidFill>
                        </a:rPr>
                        <a:t> </a:t>
                      </a:r>
                      <a:r>
                        <a:rPr lang="en-US" sz="2000" b="0" baseline="0" dirty="0" err="1" smtClean="0">
                          <a:solidFill>
                            <a:schemeClr val="tx2">
                              <a:lumMod val="75000"/>
                            </a:schemeClr>
                          </a:solidFill>
                        </a:rPr>
                        <a:t>que</a:t>
                      </a:r>
                      <a:endParaRPr lang="en-US" sz="2000" b="0" baseline="0" dirty="0" smtClean="0">
                        <a:solidFill>
                          <a:schemeClr val="tx2">
                            <a:lumMod val="75000"/>
                          </a:schemeClr>
                        </a:solidFill>
                      </a:endParaRPr>
                    </a:p>
                    <a:p>
                      <a:pPr>
                        <a:buFont typeface="Wingdings" pitchFamily="2" charset="2"/>
                        <a:buNone/>
                      </a:pPr>
                      <a:r>
                        <a:rPr lang="en-US" sz="2000" b="0" baseline="0" dirty="0" smtClean="0">
                          <a:solidFill>
                            <a:schemeClr val="tx2">
                              <a:lumMod val="75000"/>
                            </a:schemeClr>
                          </a:solidFill>
                        </a:rPr>
                        <a:t>      </a:t>
                      </a:r>
                      <a:r>
                        <a:rPr lang="en-US" sz="2000" b="0" baseline="0" dirty="0" err="1" smtClean="0">
                          <a:solidFill>
                            <a:schemeClr val="tx2">
                              <a:lumMod val="75000"/>
                            </a:schemeClr>
                          </a:solidFill>
                        </a:rPr>
                        <a:t>recibe</a:t>
                      </a:r>
                      <a:r>
                        <a:rPr lang="en-US" sz="2000" b="0" baseline="0" dirty="0" smtClean="0">
                          <a:solidFill>
                            <a:schemeClr val="tx2">
                              <a:lumMod val="75000"/>
                            </a:schemeClr>
                          </a:solidFill>
                        </a:rPr>
                        <a:t> un </a:t>
                      </a:r>
                      <a:r>
                        <a:rPr lang="en-US" sz="2000" b="0" baseline="0" dirty="0" err="1" smtClean="0">
                          <a:solidFill>
                            <a:schemeClr val="tx2">
                              <a:lumMod val="75000"/>
                            </a:schemeClr>
                          </a:solidFill>
                        </a:rPr>
                        <a:t>trabajador</a:t>
                      </a:r>
                      <a:r>
                        <a:rPr lang="en-US" sz="2000" b="0" baseline="0" dirty="0" smtClean="0">
                          <a:solidFill>
                            <a:schemeClr val="tx2">
                              <a:lumMod val="75000"/>
                            </a:schemeClr>
                          </a:solidFill>
                        </a:rPr>
                        <a:t> </a:t>
                      </a:r>
                      <a:r>
                        <a:rPr lang="en-US" sz="2000" b="0" baseline="0" dirty="0" err="1" smtClean="0">
                          <a:solidFill>
                            <a:schemeClr val="tx2">
                              <a:lumMod val="75000"/>
                            </a:schemeClr>
                          </a:solidFill>
                        </a:rPr>
                        <a:t>que</a:t>
                      </a:r>
                      <a:r>
                        <a:rPr lang="en-US" sz="2000" b="0" baseline="0" dirty="0" smtClean="0">
                          <a:solidFill>
                            <a:schemeClr val="tx2">
                              <a:lumMod val="75000"/>
                            </a:schemeClr>
                          </a:solidFill>
                        </a:rPr>
                        <a:t> </a:t>
                      </a:r>
                      <a:r>
                        <a:rPr lang="en-US" sz="2000" b="0" baseline="0" dirty="0" err="1" smtClean="0">
                          <a:solidFill>
                            <a:schemeClr val="tx2">
                              <a:lumMod val="75000"/>
                            </a:schemeClr>
                          </a:solidFill>
                        </a:rPr>
                        <a:t>gana</a:t>
                      </a:r>
                      <a:r>
                        <a:rPr lang="en-US" sz="2000" b="0" baseline="0" dirty="0" smtClean="0">
                          <a:solidFill>
                            <a:schemeClr val="tx2">
                              <a:lumMod val="75000"/>
                            </a:schemeClr>
                          </a:solidFill>
                        </a:rPr>
                        <a:t> dos </a:t>
                      </a:r>
                      <a:r>
                        <a:rPr lang="en-US" sz="2000" b="0" baseline="0" dirty="0" err="1" smtClean="0">
                          <a:solidFill>
                            <a:schemeClr val="tx2">
                              <a:lumMod val="75000"/>
                            </a:schemeClr>
                          </a:solidFill>
                        </a:rPr>
                        <a:t>salarios</a:t>
                      </a:r>
                      <a:r>
                        <a:rPr lang="en-US" sz="2000" b="0" baseline="0" dirty="0" smtClean="0">
                          <a:solidFill>
                            <a:schemeClr val="tx2">
                              <a:lumMod val="75000"/>
                            </a:schemeClr>
                          </a:solidFill>
                        </a:rPr>
                        <a:t> </a:t>
                      </a:r>
                      <a:r>
                        <a:rPr lang="en-US" sz="2000" b="0" baseline="0" dirty="0" err="1" smtClean="0">
                          <a:solidFill>
                            <a:schemeClr val="tx2">
                              <a:lumMod val="75000"/>
                            </a:schemeClr>
                          </a:solidFill>
                        </a:rPr>
                        <a:t>mínimos</a:t>
                      </a:r>
                      <a:r>
                        <a:rPr lang="en-US" sz="2000" b="0" baseline="0" dirty="0" smtClean="0">
                          <a:solidFill>
                            <a:schemeClr val="tx2">
                              <a:lumMod val="75000"/>
                            </a:schemeClr>
                          </a:solidFill>
                        </a:rPr>
                        <a:t>, </a:t>
                      </a:r>
                      <a:r>
                        <a:rPr lang="en-US" sz="2000" b="0" u="sng" baseline="0" dirty="0" err="1" smtClean="0">
                          <a:solidFill>
                            <a:schemeClr val="tx2">
                              <a:lumMod val="75000"/>
                            </a:schemeClr>
                          </a:solidFill>
                        </a:rPr>
                        <a:t>pero</a:t>
                      </a:r>
                      <a:r>
                        <a:rPr lang="en-US" sz="2000" b="0" u="sng" baseline="0" dirty="0" smtClean="0">
                          <a:solidFill>
                            <a:schemeClr val="tx2">
                              <a:lumMod val="75000"/>
                            </a:schemeClr>
                          </a:solidFill>
                        </a:rPr>
                        <a:t> con </a:t>
                      </a:r>
                      <a:r>
                        <a:rPr lang="en-US" sz="2000" b="0" u="sng" baseline="0" dirty="0" err="1" smtClean="0">
                          <a:solidFill>
                            <a:schemeClr val="tx2">
                              <a:lumMod val="75000"/>
                            </a:schemeClr>
                          </a:solidFill>
                        </a:rPr>
                        <a:t>densidad</a:t>
                      </a:r>
                      <a:r>
                        <a:rPr lang="en-US" sz="2000" b="0" u="sng" baseline="0" dirty="0" smtClean="0">
                          <a:solidFill>
                            <a:schemeClr val="tx2">
                              <a:lumMod val="75000"/>
                            </a:schemeClr>
                          </a:solidFill>
                        </a:rPr>
                        <a:t> de  </a:t>
                      </a:r>
                    </a:p>
                    <a:p>
                      <a:pPr>
                        <a:buFont typeface="Wingdings" pitchFamily="2" charset="2"/>
                        <a:buNone/>
                      </a:pPr>
                      <a:r>
                        <a:rPr lang="en-US" sz="2000" b="0" u="none" baseline="0" dirty="0" smtClean="0">
                          <a:solidFill>
                            <a:schemeClr val="tx2">
                              <a:lumMod val="75000"/>
                            </a:schemeClr>
                          </a:solidFill>
                        </a:rPr>
                        <a:t>      </a:t>
                      </a:r>
                      <a:r>
                        <a:rPr lang="en-US" sz="2000" b="0" u="sng" baseline="0" dirty="0" err="1" smtClean="0">
                          <a:solidFill>
                            <a:schemeClr val="tx2">
                              <a:lumMod val="75000"/>
                            </a:schemeClr>
                          </a:solidFill>
                        </a:rPr>
                        <a:t>contribución</a:t>
                      </a:r>
                      <a:r>
                        <a:rPr lang="en-US" sz="2000" b="0" u="sng" baseline="0" dirty="0" smtClean="0">
                          <a:solidFill>
                            <a:schemeClr val="tx2">
                              <a:lumMod val="75000"/>
                            </a:schemeClr>
                          </a:solidFill>
                        </a:rPr>
                        <a:t> del 100%</a:t>
                      </a:r>
                      <a:r>
                        <a:rPr lang="en-US" sz="2000" b="0" baseline="0" dirty="0" smtClean="0">
                          <a:solidFill>
                            <a:schemeClr val="tx2">
                              <a:lumMod val="75000"/>
                            </a:schemeClr>
                          </a:solidFill>
                        </a:rPr>
                        <a:t>;</a:t>
                      </a:r>
                    </a:p>
                    <a:p>
                      <a:pPr>
                        <a:buFont typeface="Wingdings" pitchFamily="2" charset="2"/>
                        <a:buNone/>
                      </a:pPr>
                      <a:r>
                        <a:rPr lang="es-ES" sz="2000" b="0" baseline="0" dirty="0" smtClean="0">
                          <a:solidFill>
                            <a:schemeClr val="tx2">
                              <a:lumMod val="75000"/>
                            </a:schemeClr>
                          </a:solidFill>
                        </a:rPr>
                        <a:t>       </a:t>
                      </a:r>
                      <a:endParaRPr lang="en-US" sz="2000" b="0" baseline="0" dirty="0" smtClean="0">
                        <a:solidFill>
                          <a:schemeClr val="tx2">
                            <a:lumMod val="75000"/>
                          </a:schemeClr>
                        </a:solidFill>
                      </a:endParaRPr>
                    </a:p>
                    <a:p>
                      <a:pPr>
                        <a:buFont typeface="Wingdings" pitchFamily="2" charset="2"/>
                        <a:buChar char="Ø"/>
                      </a:pPr>
                      <a:r>
                        <a:rPr lang="es-ES" sz="2000" b="0" baseline="0" dirty="0" smtClean="0">
                          <a:solidFill>
                            <a:schemeClr val="tx2">
                              <a:lumMod val="75000"/>
                            </a:schemeClr>
                          </a:solidFill>
                        </a:rPr>
                        <a:t>  Garantía de pensión mínima de retiro después de 25 años de trabajo;</a:t>
                      </a:r>
                    </a:p>
                    <a:p>
                      <a:pPr>
                        <a:buFont typeface="Wingdings" pitchFamily="2" charset="2"/>
                        <a:buNone/>
                      </a:pPr>
                      <a:endParaRPr lang="en-US" sz="2000" b="0" baseline="0" dirty="0" smtClean="0">
                        <a:solidFill>
                          <a:schemeClr val="tx2">
                            <a:lumMod val="75000"/>
                          </a:schemeClr>
                        </a:solidFill>
                      </a:endParaRPr>
                    </a:p>
                    <a:p>
                      <a:pPr>
                        <a:buFont typeface="Wingdings" pitchFamily="2" charset="2"/>
                        <a:buChar char="Ø"/>
                      </a:pPr>
                      <a:r>
                        <a:rPr lang="en-US" sz="2000" b="0" baseline="0" dirty="0" smtClean="0">
                          <a:solidFill>
                            <a:schemeClr val="tx2">
                              <a:lumMod val="75000"/>
                            </a:schemeClr>
                          </a:solidFill>
                        </a:rPr>
                        <a:t>  Un </a:t>
                      </a:r>
                      <a:r>
                        <a:rPr lang="en-US" sz="2000" b="0" baseline="0" dirty="0" err="1" smtClean="0">
                          <a:solidFill>
                            <a:schemeClr val="tx2">
                              <a:lumMod val="75000"/>
                            </a:schemeClr>
                          </a:solidFill>
                        </a:rPr>
                        <a:t>seguro</a:t>
                      </a:r>
                      <a:r>
                        <a:rPr lang="en-US" sz="2000" b="0" baseline="0" dirty="0" smtClean="0">
                          <a:solidFill>
                            <a:schemeClr val="tx2">
                              <a:lumMod val="75000"/>
                            </a:schemeClr>
                          </a:solidFill>
                        </a:rPr>
                        <a:t> de </a:t>
                      </a:r>
                      <a:r>
                        <a:rPr lang="en-US" sz="2000" b="0" baseline="0" dirty="0" err="1" smtClean="0">
                          <a:solidFill>
                            <a:schemeClr val="tx2">
                              <a:lumMod val="75000"/>
                            </a:schemeClr>
                          </a:solidFill>
                        </a:rPr>
                        <a:t>invalidez</a:t>
                      </a:r>
                      <a:r>
                        <a:rPr lang="en-US" sz="2000" b="0" baseline="0" dirty="0" smtClean="0">
                          <a:solidFill>
                            <a:schemeClr val="tx2">
                              <a:lumMod val="75000"/>
                            </a:schemeClr>
                          </a:solidFill>
                        </a:rPr>
                        <a:t> y </a:t>
                      </a:r>
                      <a:r>
                        <a:rPr lang="en-US" sz="2000" b="0" baseline="0" dirty="0" err="1" smtClean="0">
                          <a:solidFill>
                            <a:schemeClr val="tx2">
                              <a:lumMod val="75000"/>
                            </a:schemeClr>
                          </a:solidFill>
                        </a:rPr>
                        <a:t>vida</a:t>
                      </a:r>
                      <a:r>
                        <a:rPr lang="en-US" sz="2000" b="0" baseline="0" dirty="0" smtClean="0">
                          <a:solidFill>
                            <a:schemeClr val="tx2">
                              <a:lumMod val="75000"/>
                            </a:schemeClr>
                          </a:solidFill>
                        </a:rPr>
                        <a:t> con la </a:t>
                      </a:r>
                      <a:r>
                        <a:rPr lang="en-US" sz="2000" b="0" baseline="0" dirty="0" err="1" smtClean="0">
                          <a:solidFill>
                            <a:schemeClr val="tx2">
                              <a:lumMod val="75000"/>
                            </a:schemeClr>
                          </a:solidFill>
                        </a:rPr>
                        <a:t>cobertura</a:t>
                      </a:r>
                      <a:r>
                        <a:rPr lang="en-US" sz="2000" b="0" baseline="0" dirty="0" smtClean="0">
                          <a:solidFill>
                            <a:schemeClr val="tx2">
                              <a:lumMod val="75000"/>
                            </a:schemeClr>
                          </a:solidFill>
                        </a:rPr>
                        <a:t> </a:t>
                      </a:r>
                      <a:r>
                        <a:rPr lang="en-US" sz="2000" b="0" baseline="0" dirty="0" err="1" smtClean="0">
                          <a:solidFill>
                            <a:schemeClr val="tx2">
                              <a:lumMod val="75000"/>
                            </a:schemeClr>
                          </a:solidFill>
                        </a:rPr>
                        <a:t>que</a:t>
                      </a:r>
                      <a:r>
                        <a:rPr lang="en-US" sz="2000" b="0" baseline="0" dirty="0" smtClean="0">
                          <a:solidFill>
                            <a:schemeClr val="tx2">
                              <a:lumMod val="75000"/>
                            </a:schemeClr>
                          </a:solidFill>
                        </a:rPr>
                        <a:t> </a:t>
                      </a:r>
                      <a:r>
                        <a:rPr lang="en-US" sz="2000" b="0" baseline="0" dirty="0" err="1" smtClean="0">
                          <a:solidFill>
                            <a:schemeClr val="tx2">
                              <a:lumMod val="75000"/>
                            </a:schemeClr>
                          </a:solidFill>
                        </a:rPr>
                        <a:t>recibe</a:t>
                      </a:r>
                      <a:r>
                        <a:rPr lang="en-US" sz="2000" b="0" baseline="0" dirty="0" smtClean="0">
                          <a:solidFill>
                            <a:schemeClr val="tx2">
                              <a:lumMod val="75000"/>
                            </a:schemeClr>
                          </a:solidFill>
                        </a:rPr>
                        <a:t> un </a:t>
                      </a:r>
                      <a:r>
                        <a:rPr lang="en-US" sz="2000" b="0" baseline="0" dirty="0" err="1" smtClean="0">
                          <a:solidFill>
                            <a:schemeClr val="tx2">
                              <a:lumMod val="75000"/>
                            </a:schemeClr>
                          </a:solidFill>
                        </a:rPr>
                        <a:t>trabajador</a:t>
                      </a:r>
                      <a:r>
                        <a:rPr lang="en-US" sz="2000" b="0" baseline="0" dirty="0" smtClean="0">
                          <a:solidFill>
                            <a:schemeClr val="tx2">
                              <a:lumMod val="75000"/>
                            </a:schemeClr>
                          </a:solidFill>
                        </a:rPr>
                        <a:t> </a:t>
                      </a:r>
                      <a:r>
                        <a:rPr lang="en-US" sz="2000" b="0" baseline="0" dirty="0" err="1" smtClean="0">
                          <a:solidFill>
                            <a:schemeClr val="tx2">
                              <a:lumMod val="75000"/>
                            </a:schemeClr>
                          </a:solidFill>
                        </a:rPr>
                        <a:t>que</a:t>
                      </a:r>
                      <a:r>
                        <a:rPr lang="en-US" sz="2000" b="0" baseline="0" dirty="0" smtClean="0">
                          <a:solidFill>
                            <a:schemeClr val="tx2">
                              <a:lumMod val="75000"/>
                            </a:schemeClr>
                          </a:solidFill>
                        </a:rPr>
                        <a:t> </a:t>
                      </a:r>
                      <a:r>
                        <a:rPr lang="en-US" sz="2000" b="0" baseline="0" dirty="0" err="1" smtClean="0">
                          <a:solidFill>
                            <a:schemeClr val="tx2">
                              <a:lumMod val="75000"/>
                            </a:schemeClr>
                          </a:solidFill>
                        </a:rPr>
                        <a:t>gana</a:t>
                      </a:r>
                      <a:r>
                        <a:rPr lang="en-US" sz="2000" b="0" baseline="0" dirty="0" smtClean="0">
                          <a:solidFill>
                            <a:schemeClr val="tx2">
                              <a:lumMod val="75000"/>
                            </a:schemeClr>
                          </a:solidFill>
                        </a:rPr>
                        <a:t> dos</a:t>
                      </a:r>
                    </a:p>
                    <a:p>
                      <a:pPr>
                        <a:buFont typeface="Wingdings" pitchFamily="2" charset="2"/>
                        <a:buNone/>
                      </a:pPr>
                      <a:r>
                        <a:rPr lang="en-US" sz="2000" b="0" baseline="0" dirty="0" smtClean="0">
                          <a:solidFill>
                            <a:schemeClr val="tx2">
                              <a:lumMod val="75000"/>
                            </a:schemeClr>
                          </a:solidFill>
                        </a:rPr>
                        <a:t>      </a:t>
                      </a:r>
                      <a:r>
                        <a:rPr lang="en-US" sz="2000" b="0" baseline="0" dirty="0" err="1" smtClean="0">
                          <a:solidFill>
                            <a:schemeClr val="tx2">
                              <a:lumMod val="75000"/>
                            </a:schemeClr>
                          </a:solidFill>
                        </a:rPr>
                        <a:t>salarios</a:t>
                      </a:r>
                      <a:r>
                        <a:rPr lang="en-US" sz="2000" b="0" baseline="0" dirty="0" smtClean="0">
                          <a:solidFill>
                            <a:schemeClr val="tx2">
                              <a:lumMod val="75000"/>
                            </a:schemeClr>
                          </a:solidFill>
                        </a:rPr>
                        <a:t> </a:t>
                      </a:r>
                      <a:r>
                        <a:rPr lang="en-US" sz="2000" b="0" baseline="0" dirty="0" err="1" smtClean="0">
                          <a:solidFill>
                            <a:schemeClr val="tx2">
                              <a:lumMod val="75000"/>
                            </a:schemeClr>
                          </a:solidFill>
                        </a:rPr>
                        <a:t>mínimos</a:t>
                      </a:r>
                      <a:r>
                        <a:rPr lang="en-US" sz="2000" b="0" baseline="0" dirty="0" smtClean="0">
                          <a:solidFill>
                            <a:schemeClr val="tx2">
                              <a:lumMod val="75000"/>
                            </a:schemeClr>
                          </a:solidFill>
                        </a:rPr>
                        <a:t>.</a:t>
                      </a:r>
                    </a:p>
                    <a:p>
                      <a:pPr>
                        <a:buFont typeface="Wingdings" pitchFamily="2" charset="2"/>
                        <a:buChar char="Ø"/>
                      </a:pPr>
                      <a:endParaRPr lang="en-US" sz="2000" b="0" baseline="0" dirty="0" smtClean="0">
                        <a:solidFill>
                          <a:schemeClr val="tx2">
                            <a:lumMod val="75000"/>
                          </a:schemeClr>
                        </a:solidFill>
                      </a:endParaRPr>
                    </a:p>
                    <a:p>
                      <a:pPr>
                        <a:buFont typeface="Wingdings" pitchFamily="2" charset="2"/>
                        <a:buChar char="Ø"/>
                      </a:pPr>
                      <a:r>
                        <a:rPr lang="en-US" sz="2000" b="0" baseline="0" dirty="0" smtClean="0">
                          <a:solidFill>
                            <a:schemeClr val="tx2">
                              <a:lumMod val="75000"/>
                            </a:schemeClr>
                          </a:solidFill>
                        </a:rPr>
                        <a:t>  </a:t>
                      </a:r>
                      <a:r>
                        <a:rPr lang="en-US" sz="2000" b="0" baseline="0" dirty="0" err="1" smtClean="0">
                          <a:solidFill>
                            <a:schemeClr val="tx2">
                              <a:lumMod val="75000"/>
                            </a:schemeClr>
                          </a:solidFill>
                        </a:rPr>
                        <a:t>Subsidiar</a:t>
                      </a:r>
                      <a:r>
                        <a:rPr lang="en-US" sz="2000" b="0" baseline="0" dirty="0" smtClean="0">
                          <a:solidFill>
                            <a:schemeClr val="tx2">
                              <a:lumMod val="75000"/>
                            </a:schemeClr>
                          </a:solidFill>
                        </a:rPr>
                        <a:t> 100% de </a:t>
                      </a:r>
                      <a:r>
                        <a:rPr lang="en-US" sz="2000" b="0" baseline="0" dirty="0" err="1" smtClean="0">
                          <a:solidFill>
                            <a:schemeClr val="tx2">
                              <a:lumMod val="75000"/>
                            </a:schemeClr>
                          </a:solidFill>
                        </a:rPr>
                        <a:t>estos</a:t>
                      </a:r>
                      <a:r>
                        <a:rPr lang="en-US" sz="2000" b="0" baseline="0" dirty="0" smtClean="0">
                          <a:solidFill>
                            <a:schemeClr val="tx2">
                              <a:lumMod val="75000"/>
                            </a:schemeClr>
                          </a:solidFill>
                        </a:rPr>
                        <a:t> </a:t>
                      </a:r>
                      <a:r>
                        <a:rPr lang="en-US" sz="2000" b="0" baseline="0" dirty="0" err="1" smtClean="0">
                          <a:solidFill>
                            <a:schemeClr val="tx2">
                              <a:lumMod val="75000"/>
                            </a:schemeClr>
                          </a:solidFill>
                        </a:rPr>
                        <a:t>beneficios</a:t>
                      </a:r>
                      <a:r>
                        <a:rPr lang="en-US" sz="2000" b="0" baseline="0" dirty="0" smtClean="0">
                          <a:solidFill>
                            <a:schemeClr val="tx2">
                              <a:lumMod val="75000"/>
                            </a:schemeClr>
                          </a:solidFill>
                        </a:rPr>
                        <a:t> con </a:t>
                      </a:r>
                      <a:r>
                        <a:rPr lang="en-US" sz="2000" b="0" baseline="0" dirty="0" err="1" smtClean="0">
                          <a:solidFill>
                            <a:schemeClr val="tx2">
                              <a:lumMod val="75000"/>
                            </a:schemeClr>
                          </a:solidFill>
                        </a:rPr>
                        <a:t>recursos</a:t>
                      </a:r>
                      <a:r>
                        <a:rPr lang="en-US" sz="2000" b="0" baseline="0" dirty="0" smtClean="0">
                          <a:solidFill>
                            <a:schemeClr val="tx2">
                              <a:lumMod val="75000"/>
                            </a:schemeClr>
                          </a:solidFill>
                        </a:rPr>
                        <a:t> del IVA </a:t>
                      </a:r>
                      <a:r>
                        <a:rPr lang="es-ES" sz="2000" b="0" baseline="0" dirty="0" smtClean="0">
                          <a:solidFill>
                            <a:schemeClr val="tx2">
                              <a:lumMod val="75000"/>
                            </a:schemeClr>
                          </a:solidFill>
                        </a:rPr>
                        <a:t>eliminando todas las</a:t>
                      </a:r>
                    </a:p>
                    <a:p>
                      <a:pPr>
                        <a:buFont typeface="Wingdings" pitchFamily="2" charset="2"/>
                        <a:buNone/>
                      </a:pPr>
                      <a:r>
                        <a:rPr lang="es-ES" sz="2000" b="0" baseline="0" dirty="0" smtClean="0">
                          <a:solidFill>
                            <a:schemeClr val="tx2">
                              <a:lumMod val="75000"/>
                            </a:schemeClr>
                          </a:solidFill>
                        </a:rPr>
                        <a:t>      exenciones y fijando una tasa única de 16%;</a:t>
                      </a:r>
                      <a:endParaRPr lang="en-US" sz="2000" b="0" baseline="0" dirty="0" smtClean="0">
                        <a:solidFill>
                          <a:schemeClr val="tx2">
                            <a:lumMod val="75000"/>
                          </a:schemeClr>
                        </a:solidFill>
                      </a:endParaRPr>
                    </a:p>
                    <a:p>
                      <a:pPr>
                        <a:buFont typeface="Wingdings" pitchFamily="2" charset="2"/>
                        <a:buNone/>
                      </a:pPr>
                      <a:endParaRPr lang="es-ES" sz="1800" b="0" baseline="0" dirty="0" smtClean="0">
                        <a:solidFill>
                          <a:schemeClr val="tx2">
                            <a:lumMod val="75000"/>
                          </a:schemeClr>
                        </a:solidFill>
                      </a:endParaRPr>
                    </a:p>
                  </a:txBody>
                  <a:tcPr>
                    <a:solidFill>
                      <a:schemeClr val="bg1"/>
                    </a:solidFill>
                  </a:tcPr>
                </a:tc>
              </a:tr>
            </a:tbl>
          </a:graphicData>
        </a:graphic>
      </p:graphicFrame>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372600" cy="6858000"/>
        </p:xfrm>
        <a:graphic>
          <a:graphicData uri="http://schemas.openxmlformats.org/drawingml/2006/table">
            <a:tbl>
              <a:tblPr firstRow="1" bandRow="1">
                <a:tableStyleId>{5C22544A-7EE6-4342-B048-85BDC9FD1C3A}</a:tableStyleId>
              </a:tblPr>
              <a:tblGrid>
                <a:gridCol w="9372600"/>
              </a:tblGrid>
              <a:tr h="6858000">
                <a:tc>
                  <a:txBody>
                    <a:bodyPr/>
                    <a:lstStyle/>
                    <a:p>
                      <a:endParaRPr lang="en-US" sz="2400" b="1" u="sng" baseline="0" dirty="0" smtClean="0">
                        <a:solidFill>
                          <a:schemeClr val="tx2">
                            <a:lumMod val="75000"/>
                          </a:schemeClr>
                        </a:solidFill>
                      </a:endParaRPr>
                    </a:p>
                    <a:p>
                      <a:r>
                        <a:rPr lang="en-US" sz="2400" b="1" u="sng" baseline="0" dirty="0" smtClean="0">
                          <a:solidFill>
                            <a:schemeClr val="tx2">
                              <a:lumMod val="75000"/>
                            </a:schemeClr>
                          </a:solidFill>
                        </a:rPr>
                        <a:t>Parte II</a:t>
                      </a:r>
                      <a:r>
                        <a:rPr lang="en-US" sz="2400" b="0" u="none" baseline="0" dirty="0" smtClean="0">
                          <a:solidFill>
                            <a:schemeClr val="tx2">
                              <a:lumMod val="75000"/>
                            </a:schemeClr>
                          </a:solidFill>
                        </a:rPr>
                        <a:t>: </a:t>
                      </a:r>
                      <a:r>
                        <a:rPr lang="en-US" sz="2400" b="0" u="none" baseline="0" dirty="0" err="1" smtClean="0">
                          <a:solidFill>
                            <a:schemeClr val="tx2">
                              <a:lumMod val="75000"/>
                            </a:schemeClr>
                          </a:solidFill>
                        </a:rPr>
                        <a:t>Además</a:t>
                      </a:r>
                      <a:r>
                        <a:rPr lang="en-US" sz="2400" b="0" u="none" baseline="0" dirty="0" smtClean="0">
                          <a:solidFill>
                            <a:schemeClr val="tx2">
                              <a:lumMod val="75000"/>
                            </a:schemeClr>
                          </a:solidFill>
                        </a:rPr>
                        <a:t>, </a:t>
                      </a:r>
                      <a:r>
                        <a:rPr lang="en-US" sz="2400" b="0" u="none" baseline="0" dirty="0" err="1" smtClean="0">
                          <a:solidFill>
                            <a:schemeClr val="tx2">
                              <a:lumMod val="75000"/>
                            </a:schemeClr>
                          </a:solidFill>
                        </a:rPr>
                        <a:t>para</a:t>
                      </a:r>
                      <a:r>
                        <a:rPr lang="en-US" sz="2400" b="0" u="none" baseline="0" dirty="0" smtClean="0">
                          <a:solidFill>
                            <a:schemeClr val="tx2">
                              <a:lumMod val="75000"/>
                            </a:schemeClr>
                          </a:solidFill>
                        </a:rPr>
                        <a:t> los </a:t>
                      </a:r>
                      <a:r>
                        <a:rPr lang="en-US" sz="2400" b="0" u="none" baseline="0" dirty="0" err="1" smtClean="0">
                          <a:solidFill>
                            <a:schemeClr val="tx2">
                              <a:lumMod val="75000"/>
                            </a:schemeClr>
                          </a:solidFill>
                        </a:rPr>
                        <a:t>asalariados</a:t>
                      </a:r>
                      <a:endParaRPr lang="en-US" sz="2400" b="1" u="sng" baseline="0" dirty="0" smtClean="0">
                        <a:solidFill>
                          <a:schemeClr val="tx2">
                            <a:lumMod val="75000"/>
                          </a:schemeClr>
                        </a:solidFill>
                      </a:endParaRPr>
                    </a:p>
                    <a:p>
                      <a:endParaRPr lang="en-US" sz="2400" b="1" u="sng" baseline="0" dirty="0" smtClean="0">
                        <a:solidFill>
                          <a:schemeClr val="tx2">
                            <a:lumMod val="75000"/>
                          </a:schemeClr>
                        </a:solidFill>
                      </a:endParaRPr>
                    </a:p>
                    <a:p>
                      <a:pPr>
                        <a:buFont typeface="Wingdings" pitchFamily="2" charset="2"/>
                        <a:buChar char="Ø"/>
                      </a:pPr>
                      <a:r>
                        <a:rPr lang="en-US" sz="1800" b="0" u="none" baseline="0" dirty="0" smtClean="0">
                          <a:solidFill>
                            <a:schemeClr val="tx2">
                              <a:lumMod val="75000"/>
                            </a:schemeClr>
                          </a:solidFill>
                        </a:rPr>
                        <a:t> </a:t>
                      </a:r>
                      <a:r>
                        <a:rPr lang="en-US" sz="1800" b="0" u="none" baseline="0" dirty="0" err="1" smtClean="0">
                          <a:solidFill>
                            <a:schemeClr val="tx2">
                              <a:lumMod val="75000"/>
                            </a:schemeClr>
                          </a:solidFill>
                        </a:rPr>
                        <a:t>S</a:t>
                      </a:r>
                      <a:r>
                        <a:rPr lang="en-US" sz="2000" b="0" u="none" baseline="0" dirty="0" err="1" smtClean="0">
                          <a:solidFill>
                            <a:schemeClr val="tx2">
                              <a:lumMod val="75000"/>
                            </a:schemeClr>
                          </a:solidFill>
                        </a:rPr>
                        <a:t>eguro</a:t>
                      </a:r>
                      <a:r>
                        <a:rPr lang="en-US" sz="2000" b="0" u="none" baseline="0" dirty="0" smtClean="0">
                          <a:solidFill>
                            <a:schemeClr val="tx2">
                              <a:lumMod val="75000"/>
                            </a:schemeClr>
                          </a:solidFill>
                        </a:rPr>
                        <a:t> de </a:t>
                      </a:r>
                      <a:r>
                        <a:rPr lang="en-US" sz="2000" b="0" u="none" baseline="0" dirty="0" err="1" smtClean="0">
                          <a:solidFill>
                            <a:schemeClr val="tx2">
                              <a:lumMod val="75000"/>
                            </a:schemeClr>
                          </a:solidFill>
                        </a:rPr>
                        <a:t>riesgos</a:t>
                      </a:r>
                      <a:r>
                        <a:rPr lang="en-US" sz="2000" b="0" u="none" baseline="0" dirty="0" smtClean="0">
                          <a:solidFill>
                            <a:schemeClr val="tx2">
                              <a:lumMod val="75000"/>
                            </a:schemeClr>
                          </a:solidFill>
                        </a:rPr>
                        <a:t> de </a:t>
                      </a:r>
                      <a:r>
                        <a:rPr lang="en-US" sz="2000" b="0" u="none" baseline="0" dirty="0" err="1" smtClean="0">
                          <a:solidFill>
                            <a:schemeClr val="tx2">
                              <a:lumMod val="75000"/>
                            </a:schemeClr>
                          </a:solidFill>
                        </a:rPr>
                        <a:t>trabajo</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igual</a:t>
                      </a:r>
                      <a:r>
                        <a:rPr lang="en-US" sz="2000" b="0" u="none" baseline="0" dirty="0" smtClean="0">
                          <a:solidFill>
                            <a:schemeClr val="tx2">
                              <a:lumMod val="75000"/>
                            </a:schemeClr>
                          </a:solidFill>
                        </a:rPr>
                        <a:t> al </a:t>
                      </a:r>
                      <a:r>
                        <a:rPr lang="en-US" sz="2000" b="0" u="none" baseline="0" dirty="0" err="1" smtClean="0">
                          <a:solidFill>
                            <a:schemeClr val="tx2">
                              <a:lumMod val="75000"/>
                            </a:schemeClr>
                          </a:solidFill>
                        </a:rPr>
                        <a:t>que</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reciben</a:t>
                      </a:r>
                      <a:r>
                        <a:rPr lang="en-US" sz="2000" b="0" u="none" baseline="0" dirty="0" smtClean="0">
                          <a:solidFill>
                            <a:schemeClr val="tx2">
                              <a:lumMod val="75000"/>
                            </a:schemeClr>
                          </a:solidFill>
                        </a:rPr>
                        <a:t> los </a:t>
                      </a:r>
                      <a:r>
                        <a:rPr lang="en-US" sz="2000" b="0" u="none" baseline="0" dirty="0" err="1" smtClean="0">
                          <a:solidFill>
                            <a:schemeClr val="tx2">
                              <a:lumMod val="75000"/>
                            </a:schemeClr>
                          </a:solidFill>
                        </a:rPr>
                        <a:t>trabajadores</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afiliados</a:t>
                      </a:r>
                      <a:r>
                        <a:rPr lang="en-US" sz="2000" b="0" u="none" baseline="0" dirty="0" smtClean="0">
                          <a:solidFill>
                            <a:schemeClr val="tx2">
                              <a:lumMod val="75000"/>
                            </a:schemeClr>
                          </a:solidFill>
                        </a:rPr>
                        <a:t> al IMSS;</a:t>
                      </a:r>
                    </a:p>
                    <a:p>
                      <a:pPr>
                        <a:buFont typeface="Wingdings" pitchFamily="2" charset="2"/>
                        <a:buChar char="Ø"/>
                      </a:pPr>
                      <a:endParaRPr lang="en-US" sz="2000" b="0" u="none" baseline="0" dirty="0" smtClean="0">
                        <a:solidFill>
                          <a:schemeClr val="tx2">
                            <a:lumMod val="75000"/>
                          </a:schemeClr>
                        </a:solidFill>
                      </a:endParaRPr>
                    </a:p>
                    <a:p>
                      <a:pPr>
                        <a:buFont typeface="Wingdings" pitchFamily="2" charset="2"/>
                        <a:buChar char="Ø"/>
                      </a:pP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Contribuciones</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complementarias</a:t>
                      </a:r>
                      <a:r>
                        <a:rPr lang="en-US" sz="2000" b="0" u="none" baseline="0" dirty="0" smtClean="0">
                          <a:solidFill>
                            <a:schemeClr val="tx2">
                              <a:lumMod val="75000"/>
                            </a:schemeClr>
                          </a:solidFill>
                        </a:rPr>
                        <a:t> de </a:t>
                      </a:r>
                      <a:r>
                        <a:rPr lang="en-US" sz="2000" b="0" u="none" baseline="0" dirty="0" err="1" smtClean="0">
                          <a:solidFill>
                            <a:schemeClr val="tx2">
                              <a:lumMod val="75000"/>
                            </a:schemeClr>
                          </a:solidFill>
                        </a:rPr>
                        <a:t>retiro</a:t>
                      </a:r>
                      <a:r>
                        <a:rPr lang="en-US" sz="2000" b="0" u="none" baseline="0" dirty="0" smtClean="0">
                          <a:solidFill>
                            <a:schemeClr val="tx2">
                              <a:lumMod val="75000"/>
                            </a:schemeClr>
                          </a:solidFill>
                        </a:rPr>
                        <a:t>, y de </a:t>
                      </a:r>
                      <a:r>
                        <a:rPr lang="en-US" sz="2000" b="0" u="none" baseline="0" dirty="0" err="1" smtClean="0">
                          <a:solidFill>
                            <a:schemeClr val="tx2">
                              <a:lumMod val="75000"/>
                            </a:schemeClr>
                          </a:solidFill>
                        </a:rPr>
                        <a:t>invalidez</a:t>
                      </a:r>
                      <a:r>
                        <a:rPr lang="en-US" sz="2000" b="0" u="none" baseline="0" dirty="0" smtClean="0">
                          <a:solidFill>
                            <a:schemeClr val="tx2">
                              <a:lumMod val="75000"/>
                            </a:schemeClr>
                          </a:solidFill>
                        </a:rPr>
                        <a:t> y </a:t>
                      </a:r>
                      <a:r>
                        <a:rPr lang="en-US" sz="2000" b="0" u="none" baseline="0" dirty="0" err="1" smtClean="0">
                          <a:solidFill>
                            <a:schemeClr val="tx2">
                              <a:lumMod val="75000"/>
                            </a:schemeClr>
                          </a:solidFill>
                        </a:rPr>
                        <a:t>vida</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para</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que</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sumadas</a:t>
                      </a:r>
                      <a:r>
                        <a:rPr lang="en-US" sz="2000" b="0" u="none" baseline="0" dirty="0" smtClean="0">
                          <a:solidFill>
                            <a:schemeClr val="tx2">
                              <a:lumMod val="75000"/>
                            </a:schemeClr>
                          </a:solidFill>
                        </a:rPr>
                        <a:t> a </a:t>
                      </a:r>
                    </a:p>
                    <a:p>
                      <a:pPr>
                        <a:buFont typeface="Wingdings" pitchFamily="2" charset="2"/>
                        <a:buNone/>
                      </a:pP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las</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que</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reciben</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todos</a:t>
                      </a:r>
                      <a:r>
                        <a:rPr lang="en-US" sz="2000" b="0" u="none" baseline="0" dirty="0" smtClean="0">
                          <a:solidFill>
                            <a:schemeClr val="tx2">
                              <a:lumMod val="75000"/>
                            </a:schemeClr>
                          </a:solidFill>
                        </a:rPr>
                        <a:t> los </a:t>
                      </a:r>
                      <a:r>
                        <a:rPr lang="en-US" sz="2000" b="0" u="none" baseline="0" dirty="0" err="1" smtClean="0">
                          <a:solidFill>
                            <a:schemeClr val="tx2">
                              <a:lumMod val="75000"/>
                            </a:schemeClr>
                          </a:solidFill>
                        </a:rPr>
                        <a:t>trabajadores</a:t>
                      </a:r>
                      <a:r>
                        <a:rPr lang="en-US" sz="2000" b="0" u="none" baseline="0" dirty="0" smtClean="0">
                          <a:solidFill>
                            <a:schemeClr val="tx2">
                              <a:lumMod val="75000"/>
                            </a:schemeClr>
                          </a:solidFill>
                        </a:rPr>
                        <a:t> (Parte I) , </a:t>
                      </a:r>
                      <a:r>
                        <a:rPr lang="en-US" sz="2000" b="0" u="none" baseline="0" dirty="0" err="1" smtClean="0">
                          <a:solidFill>
                            <a:schemeClr val="tx2">
                              <a:lumMod val="75000"/>
                            </a:schemeClr>
                          </a:solidFill>
                        </a:rPr>
                        <a:t>sus</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pensiones</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sean</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iguales</a:t>
                      </a:r>
                      <a:r>
                        <a:rPr lang="en-US" sz="2000" b="0" u="none" baseline="0" dirty="0" smtClean="0">
                          <a:solidFill>
                            <a:schemeClr val="tx2">
                              <a:lumMod val="75000"/>
                            </a:schemeClr>
                          </a:solidFill>
                        </a:rPr>
                        <a:t> o </a:t>
                      </a:r>
                      <a:r>
                        <a:rPr lang="en-US" sz="2000" b="0" u="none" baseline="0" dirty="0" err="1" smtClean="0">
                          <a:solidFill>
                            <a:schemeClr val="tx2">
                              <a:lumMod val="75000"/>
                            </a:schemeClr>
                          </a:solidFill>
                        </a:rPr>
                        <a:t>mayores</a:t>
                      </a:r>
                      <a:endParaRPr lang="en-US" sz="2000" b="0" u="none" baseline="0" dirty="0" smtClean="0">
                        <a:solidFill>
                          <a:schemeClr val="tx2">
                            <a:lumMod val="75000"/>
                          </a:schemeClr>
                        </a:solidFill>
                      </a:endParaRPr>
                    </a:p>
                    <a:p>
                      <a:pPr>
                        <a:buFont typeface="Wingdings" pitchFamily="2" charset="2"/>
                        <a:buNone/>
                      </a:pPr>
                      <a:r>
                        <a:rPr lang="en-US" sz="2000" b="0" u="none" baseline="0" dirty="0" smtClean="0">
                          <a:solidFill>
                            <a:schemeClr val="tx2">
                              <a:lumMod val="75000"/>
                            </a:schemeClr>
                          </a:solidFill>
                        </a:rPr>
                        <a:t>    a las </a:t>
                      </a:r>
                      <a:r>
                        <a:rPr lang="en-US" sz="2000" b="0" u="none" baseline="0" dirty="0" err="1" smtClean="0">
                          <a:solidFill>
                            <a:schemeClr val="tx2">
                              <a:lumMod val="75000"/>
                            </a:schemeClr>
                          </a:solidFill>
                        </a:rPr>
                        <a:t>que</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hoy</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reciben</a:t>
                      </a:r>
                      <a:r>
                        <a:rPr lang="en-US" sz="2000" b="0" u="none" baseline="0" dirty="0" smtClean="0">
                          <a:solidFill>
                            <a:schemeClr val="tx2">
                              <a:lumMod val="75000"/>
                            </a:schemeClr>
                          </a:solidFill>
                        </a:rPr>
                        <a:t> los </a:t>
                      </a:r>
                      <a:r>
                        <a:rPr lang="en-US" sz="2000" b="0" u="none" baseline="0" dirty="0" err="1" smtClean="0">
                          <a:solidFill>
                            <a:schemeClr val="tx2">
                              <a:lumMod val="75000"/>
                            </a:schemeClr>
                          </a:solidFill>
                        </a:rPr>
                        <a:t>trabajadores</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afiliados</a:t>
                      </a:r>
                      <a:r>
                        <a:rPr lang="en-US" sz="2000" b="0" u="none" baseline="0" dirty="0" smtClean="0">
                          <a:solidFill>
                            <a:schemeClr val="tx2">
                              <a:lumMod val="75000"/>
                            </a:schemeClr>
                          </a:solidFill>
                        </a:rPr>
                        <a:t> al IMSS;</a:t>
                      </a:r>
                    </a:p>
                    <a:p>
                      <a:pPr>
                        <a:buFont typeface="Wingdings" pitchFamily="2" charset="2"/>
                        <a:buChar char="Ø"/>
                      </a:pPr>
                      <a:endParaRPr lang="en-US" sz="2000" b="0" u="none" baseline="0" dirty="0" smtClean="0">
                        <a:solidFill>
                          <a:schemeClr val="tx2">
                            <a:lumMod val="75000"/>
                          </a:schemeClr>
                        </a:solidFill>
                      </a:endParaRPr>
                    </a:p>
                    <a:p>
                      <a:pPr>
                        <a:buFont typeface="Wingdings" pitchFamily="2" charset="2"/>
                        <a:buChar char="Ø"/>
                      </a:pP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Financiar</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estos</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beneficios</a:t>
                      </a:r>
                      <a:r>
                        <a:rPr lang="en-US" sz="2000" b="0" u="none" baseline="0" dirty="0" smtClean="0">
                          <a:solidFill>
                            <a:schemeClr val="tx2">
                              <a:lumMod val="75000"/>
                            </a:schemeClr>
                          </a:solidFill>
                        </a:rPr>
                        <a:t> con </a:t>
                      </a:r>
                      <a:r>
                        <a:rPr lang="en-US" sz="2000" b="0" u="none" baseline="0" dirty="0" err="1" smtClean="0">
                          <a:solidFill>
                            <a:schemeClr val="tx2">
                              <a:lumMod val="75000"/>
                            </a:schemeClr>
                          </a:solidFill>
                        </a:rPr>
                        <a:t>contribuciones</a:t>
                      </a:r>
                      <a:r>
                        <a:rPr lang="en-US" sz="2000" b="0" u="none" baseline="0" dirty="0" smtClean="0">
                          <a:solidFill>
                            <a:schemeClr val="tx2">
                              <a:lumMod val="75000"/>
                            </a:schemeClr>
                          </a:solidFill>
                        </a:rPr>
                        <a:t> </a:t>
                      </a:r>
                      <a:r>
                        <a:rPr lang="en-US" sz="2000" b="0" u="none" baseline="0" dirty="0" err="1" smtClean="0">
                          <a:solidFill>
                            <a:schemeClr val="tx2">
                              <a:lumMod val="75000"/>
                            </a:schemeClr>
                          </a:solidFill>
                        </a:rPr>
                        <a:t>patronales</a:t>
                      </a:r>
                      <a:r>
                        <a:rPr lang="en-US" sz="2000" b="0" u="none" baseline="0" dirty="0" smtClean="0">
                          <a:solidFill>
                            <a:schemeClr val="tx2">
                              <a:lumMod val="75000"/>
                            </a:schemeClr>
                          </a:solidFill>
                        </a:rPr>
                        <a:t> a la </a:t>
                      </a:r>
                      <a:r>
                        <a:rPr lang="en-US" sz="2000" b="0" u="none" baseline="0" dirty="0" err="1" smtClean="0">
                          <a:solidFill>
                            <a:schemeClr val="tx2">
                              <a:lumMod val="75000"/>
                            </a:schemeClr>
                          </a:solidFill>
                        </a:rPr>
                        <a:t>nómina</a:t>
                      </a:r>
                      <a:r>
                        <a:rPr lang="en-US" sz="2000" b="0" u="none" baseline="0" dirty="0" smtClean="0">
                          <a:solidFill>
                            <a:schemeClr val="tx2">
                              <a:lumMod val="75000"/>
                            </a:schemeClr>
                          </a:solidFill>
                        </a:rPr>
                        <a:t>;</a:t>
                      </a:r>
                    </a:p>
                    <a:p>
                      <a:pPr>
                        <a:buFont typeface="Wingdings" pitchFamily="2" charset="2"/>
                        <a:buChar char="Ø"/>
                      </a:pPr>
                      <a:endParaRPr lang="en-US" sz="2000" b="0" u="none" baseline="0" dirty="0" smtClean="0">
                        <a:solidFill>
                          <a:schemeClr val="tx2">
                            <a:lumMod val="75000"/>
                          </a:schemeClr>
                        </a:solidFill>
                      </a:endParaRPr>
                    </a:p>
                    <a:p>
                      <a:endParaRPr lang="es-ES" sz="1800" b="0" u="none" baseline="0" dirty="0" smtClean="0">
                        <a:solidFill>
                          <a:schemeClr val="tx2">
                            <a:lumMod val="75000"/>
                          </a:schemeClr>
                        </a:solidFill>
                      </a:endParaRPr>
                    </a:p>
                    <a:p>
                      <a:r>
                        <a:rPr lang="es-ES" sz="2400" b="1" u="sng" baseline="0" dirty="0" smtClean="0">
                          <a:solidFill>
                            <a:schemeClr val="tx2">
                              <a:lumMod val="75000"/>
                            </a:schemeClr>
                          </a:solidFill>
                        </a:rPr>
                        <a:t>Parte III:</a:t>
                      </a:r>
                      <a:r>
                        <a:rPr lang="es-ES" sz="2400" b="0" u="none" baseline="0" dirty="0" smtClean="0">
                          <a:solidFill>
                            <a:schemeClr val="tx2">
                              <a:lumMod val="75000"/>
                            </a:schemeClr>
                          </a:solidFill>
                        </a:rPr>
                        <a:t> Medidas complementarias</a:t>
                      </a:r>
                      <a:endParaRPr lang="es-ES" sz="2400" b="1" u="sng" baseline="0" dirty="0" smtClean="0">
                        <a:solidFill>
                          <a:schemeClr val="tx2">
                            <a:lumMod val="75000"/>
                          </a:schemeClr>
                        </a:solidFill>
                      </a:endParaRPr>
                    </a:p>
                    <a:p>
                      <a:r>
                        <a:rPr lang="es-ES" sz="2400" b="1" u="sng" baseline="0" dirty="0" smtClean="0">
                          <a:solidFill>
                            <a:schemeClr val="tx2">
                              <a:lumMod val="75000"/>
                            </a:schemeClr>
                          </a:solidFill>
                        </a:rPr>
                        <a:t> </a:t>
                      </a:r>
                    </a:p>
                    <a:p>
                      <a:pPr>
                        <a:buFont typeface="Wingdings" pitchFamily="2" charset="2"/>
                        <a:buChar char="Ø"/>
                      </a:pPr>
                      <a:r>
                        <a:rPr lang="es-ES" sz="1800" b="0" baseline="0" dirty="0" smtClean="0">
                          <a:solidFill>
                            <a:schemeClr val="tx2">
                              <a:lumMod val="75000"/>
                            </a:schemeClr>
                          </a:solidFill>
                        </a:rPr>
                        <a:t>  </a:t>
                      </a:r>
                      <a:r>
                        <a:rPr lang="es-ES" sz="2000" b="0" baseline="0" dirty="0" smtClean="0">
                          <a:solidFill>
                            <a:schemeClr val="tx2">
                              <a:lumMod val="75000"/>
                            </a:schemeClr>
                          </a:solidFill>
                        </a:rPr>
                        <a:t>Compensar a las familias pobres por el impacto de las mayores tasas de IVA;</a:t>
                      </a:r>
                    </a:p>
                    <a:p>
                      <a:pPr>
                        <a:buFont typeface="Wingdings" pitchFamily="2" charset="2"/>
                        <a:buChar char="Ø"/>
                      </a:pPr>
                      <a:endParaRPr lang="es-ES" sz="2000" b="0" baseline="0" dirty="0" smtClean="0">
                        <a:solidFill>
                          <a:schemeClr val="tx2">
                            <a:lumMod val="75000"/>
                          </a:schemeClr>
                        </a:solidFill>
                      </a:endParaRPr>
                    </a:p>
                    <a:p>
                      <a:pPr>
                        <a:buFont typeface="Wingdings" pitchFamily="2" charset="2"/>
                        <a:buChar char="Ø"/>
                      </a:pPr>
                      <a:r>
                        <a:rPr lang="es-ES" sz="2000" b="0" baseline="0" dirty="0" smtClean="0">
                          <a:solidFill>
                            <a:schemeClr val="tx2">
                              <a:lumMod val="75000"/>
                            </a:schemeClr>
                          </a:solidFill>
                        </a:rPr>
                        <a:t>  Eliminar el impuesto estatal a la nómina y compensar a los estados por la pérdida de</a:t>
                      </a:r>
                    </a:p>
                    <a:p>
                      <a:pPr>
                        <a:buFont typeface="Wingdings" pitchFamily="2" charset="2"/>
                        <a:buNone/>
                      </a:pPr>
                      <a:r>
                        <a:rPr lang="es-ES" sz="2000" b="0" baseline="0" dirty="0" smtClean="0">
                          <a:solidFill>
                            <a:schemeClr val="tx2">
                              <a:lumMod val="75000"/>
                            </a:schemeClr>
                          </a:solidFill>
                        </a:rPr>
                        <a:t>      recaudación;</a:t>
                      </a:r>
                    </a:p>
                    <a:p>
                      <a:pPr>
                        <a:buFont typeface="Wingdings" pitchFamily="2" charset="2"/>
                        <a:buChar char="Ø"/>
                      </a:pPr>
                      <a:endParaRPr lang="es-ES" sz="2000" b="0" baseline="0" dirty="0" smtClean="0">
                        <a:solidFill>
                          <a:schemeClr val="tx2">
                            <a:lumMod val="75000"/>
                          </a:schemeClr>
                        </a:solidFill>
                      </a:endParaRPr>
                    </a:p>
                    <a:p>
                      <a:pPr>
                        <a:buFont typeface="Wingdings" pitchFamily="2" charset="2"/>
                        <a:buChar char="Ø"/>
                      </a:pPr>
                      <a:r>
                        <a:rPr lang="es-ES" sz="2000" b="0" baseline="0" dirty="0" smtClean="0">
                          <a:solidFill>
                            <a:schemeClr val="tx2">
                              <a:lumMod val="75000"/>
                            </a:schemeClr>
                          </a:solidFill>
                        </a:rPr>
                        <a:t>  Absorción del pasivo laboral (RJP) del IMSS por parte del Gobierno Federal. </a:t>
                      </a:r>
                      <a:endParaRPr lang="en-US" sz="2000" b="1" baseline="0" dirty="0" smtClean="0">
                        <a:solidFill>
                          <a:schemeClr val="tx2">
                            <a:lumMod val="75000"/>
                          </a:schemeClr>
                        </a:solidFill>
                      </a:endParaRPr>
                    </a:p>
                  </a:txBody>
                  <a:tcPr>
                    <a:solidFill>
                      <a:schemeClr val="bg1"/>
                    </a:solidFill>
                  </a:tcPr>
                </a:tc>
              </a:tr>
            </a:tbl>
          </a:graphicData>
        </a:graphic>
      </p:graphicFrame>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en-US" sz="2400" b="1" u="sng" baseline="0" dirty="0" smtClean="0">
                          <a:solidFill>
                            <a:schemeClr val="tx2">
                              <a:lumMod val="75000"/>
                            </a:schemeClr>
                          </a:solidFill>
                        </a:rPr>
                        <a:t>¿</a:t>
                      </a:r>
                      <a:r>
                        <a:rPr lang="en-US" sz="2400" b="1" u="sng" baseline="0" dirty="0" err="1" smtClean="0">
                          <a:solidFill>
                            <a:schemeClr val="tx2">
                              <a:lumMod val="75000"/>
                            </a:schemeClr>
                          </a:solidFill>
                        </a:rPr>
                        <a:t>Cómo</a:t>
                      </a:r>
                      <a:r>
                        <a:rPr lang="en-US" sz="2400" b="1" u="sng" baseline="0" dirty="0" smtClean="0">
                          <a:solidFill>
                            <a:schemeClr val="tx2">
                              <a:lumMod val="75000"/>
                            </a:schemeClr>
                          </a:solidFill>
                        </a:rPr>
                        <a:t> </a:t>
                      </a:r>
                      <a:r>
                        <a:rPr lang="en-US" sz="2400" b="1" u="sng" baseline="0" dirty="0" err="1" smtClean="0">
                          <a:solidFill>
                            <a:schemeClr val="tx2">
                              <a:lumMod val="75000"/>
                            </a:schemeClr>
                          </a:solidFill>
                        </a:rPr>
                        <a:t>comparan</a:t>
                      </a:r>
                      <a:r>
                        <a:rPr lang="en-US" sz="2400" b="1" u="sng" baseline="0" dirty="0" smtClean="0">
                          <a:solidFill>
                            <a:schemeClr val="tx2">
                              <a:lumMod val="75000"/>
                            </a:schemeClr>
                          </a:solidFill>
                        </a:rPr>
                        <a:t> los </a:t>
                      </a:r>
                      <a:r>
                        <a:rPr lang="en-US" sz="2400" b="1" u="sng" baseline="0" dirty="0" err="1" smtClean="0">
                          <a:solidFill>
                            <a:schemeClr val="tx2">
                              <a:lumMod val="75000"/>
                            </a:schemeClr>
                          </a:solidFill>
                        </a:rPr>
                        <a:t>subsidios</a:t>
                      </a:r>
                      <a:r>
                        <a:rPr lang="en-US" sz="2400" b="1" u="sng" baseline="0" dirty="0" smtClean="0">
                          <a:solidFill>
                            <a:schemeClr val="tx2">
                              <a:lumMod val="75000"/>
                            </a:schemeClr>
                          </a:solidFill>
                        </a:rPr>
                        <a:t> a ASU con los </a:t>
                      </a:r>
                      <a:r>
                        <a:rPr lang="en-US" sz="2400" b="1" u="sng" baseline="0" dirty="0" err="1" smtClean="0">
                          <a:solidFill>
                            <a:schemeClr val="tx2">
                              <a:lumMod val="75000"/>
                            </a:schemeClr>
                          </a:solidFill>
                        </a:rPr>
                        <a:t>subsidios</a:t>
                      </a:r>
                      <a:r>
                        <a:rPr lang="en-US" sz="2400" b="1" u="sng" baseline="0" dirty="0" smtClean="0">
                          <a:solidFill>
                            <a:schemeClr val="tx2">
                              <a:lumMod val="75000"/>
                            </a:schemeClr>
                          </a:solidFill>
                        </a:rPr>
                        <a:t> a ASC y ASNC?</a:t>
                      </a:r>
                    </a:p>
                    <a:p>
                      <a:pPr algn="ctr"/>
                      <a:endParaRPr lang="es-ES" sz="2000" b="1" u="sng" dirty="0" smtClean="0">
                        <a:solidFill>
                          <a:schemeClr val="tx1"/>
                        </a:solidFill>
                      </a:endParaRPr>
                    </a:p>
                    <a:p>
                      <a:pPr algn="ctr"/>
                      <a:endParaRPr lang="es-ES" sz="2800" b="1" u="sng" dirty="0" smtClean="0">
                        <a:solidFill>
                          <a:schemeClr val="tx1"/>
                        </a:solidFill>
                      </a:endParaRPr>
                    </a:p>
                    <a:p>
                      <a:pPr algn="ctr"/>
                      <a:endParaRPr lang="es-ES" sz="2800" b="1" u="sng" dirty="0" smtClean="0">
                        <a:solidFill>
                          <a:schemeClr val="tx1"/>
                        </a:solidFill>
                      </a:endParaRPr>
                    </a:p>
                    <a:p>
                      <a:pPr algn="ctr"/>
                      <a:endParaRPr lang="es-ES" sz="2800" b="1" u="sng" dirty="0" smtClean="0">
                        <a:solidFill>
                          <a:schemeClr val="tx1"/>
                        </a:solidFill>
                      </a:endParaRPr>
                    </a:p>
                    <a:p>
                      <a:pPr algn="ctr"/>
                      <a:r>
                        <a:rPr lang="es-ES" sz="2800" b="1" u="sng" dirty="0" smtClean="0">
                          <a:solidFill>
                            <a:schemeClr val="tx1"/>
                          </a:solidFill>
                        </a:rPr>
                        <a:t>¿ </a:t>
                      </a:r>
                      <a:r>
                        <a:rPr lang="es-ES" sz="2800" b="1" u="sng" dirty="0" err="1" smtClean="0">
                          <a:solidFill>
                            <a:schemeClr val="tx1"/>
                          </a:solidFill>
                        </a:rPr>
                        <a:t>Ccómo</a:t>
                      </a:r>
                      <a:r>
                        <a:rPr lang="es-ES" sz="2800" b="1" u="sng" dirty="0" smtClean="0">
                          <a:solidFill>
                            <a:schemeClr val="tx1"/>
                          </a:solidFill>
                        </a:rPr>
                        <a:t> se distribuye           ?</a:t>
                      </a:r>
                    </a:p>
                    <a:p>
                      <a:r>
                        <a:rPr lang="es-ES" sz="2400" b="0" dirty="0" smtClean="0">
                          <a:solidFill>
                            <a:schemeClr val="tx1"/>
                          </a:solidFill>
                        </a:rPr>
                        <a:t>                       </a:t>
                      </a:r>
                    </a:p>
                    <a:p>
                      <a:r>
                        <a:rPr lang="es-ES" sz="2400" b="0" dirty="0" smtClean="0">
                          <a:solidFill>
                            <a:schemeClr val="tx1"/>
                          </a:solidFill>
                        </a:rPr>
                        <a:t>                                                   3,492 para pensión</a:t>
                      </a:r>
                      <a:r>
                        <a:rPr lang="es-ES" sz="2400" b="0" baseline="0" dirty="0" smtClean="0">
                          <a:solidFill>
                            <a:schemeClr val="tx1"/>
                          </a:solidFill>
                        </a:rPr>
                        <a:t> de retiro (24.3%)</a:t>
                      </a:r>
                      <a:endParaRPr lang="es-ES" sz="2400" b="0" dirty="0" smtClean="0">
                        <a:solidFill>
                          <a:schemeClr val="tx1"/>
                        </a:solidFill>
                      </a:endParaRPr>
                    </a:p>
                    <a:p>
                      <a:r>
                        <a:rPr lang="es-ES" sz="2400" b="0" dirty="0" smtClean="0">
                          <a:solidFill>
                            <a:schemeClr val="tx1"/>
                          </a:solidFill>
                        </a:rPr>
                        <a:t>                     </a:t>
                      </a:r>
                    </a:p>
                    <a:p>
                      <a:r>
                        <a:rPr lang="es-ES" sz="2400" b="0" dirty="0" smtClean="0">
                          <a:solidFill>
                            <a:schemeClr val="tx1"/>
                          </a:solidFill>
                        </a:rPr>
                        <a:t>                       14 ,330 pesos    720 para seguro de invalidez y vida (5.0%)</a:t>
                      </a:r>
                    </a:p>
                    <a:p>
                      <a:endParaRPr lang="es-ES" sz="2400" b="0" dirty="0" smtClean="0">
                        <a:solidFill>
                          <a:schemeClr val="tx1"/>
                        </a:solidFill>
                      </a:endParaRPr>
                    </a:p>
                    <a:p>
                      <a:r>
                        <a:rPr lang="es-ES" sz="2400" b="0" dirty="0" smtClean="0">
                          <a:solidFill>
                            <a:schemeClr val="tx1"/>
                          </a:solidFill>
                        </a:rPr>
                        <a:t>                                                    10,118 para seguro médico (70.6%)</a:t>
                      </a:r>
                    </a:p>
                    <a:p>
                      <a:r>
                        <a:rPr lang="es-ES" sz="2400" b="0" baseline="0" dirty="0" smtClean="0">
                          <a:solidFill>
                            <a:schemeClr val="tx1"/>
                          </a:solidFill>
                        </a:rPr>
                        <a:t>  </a:t>
                      </a:r>
                    </a:p>
                    <a:p>
                      <a:r>
                        <a:rPr lang="es-ES" sz="2400" b="0" baseline="0" dirty="0" smtClean="0">
                          <a:solidFill>
                            <a:schemeClr val="tx1"/>
                          </a:solidFill>
                        </a:rPr>
                        <a:t>Costo Total </a:t>
                      </a:r>
                    </a:p>
                    <a:p>
                      <a:r>
                        <a:rPr lang="es-ES" sz="2400" b="0" baseline="0" dirty="0" smtClean="0">
                          <a:solidFill>
                            <a:schemeClr val="tx1"/>
                          </a:solidFill>
                        </a:rPr>
                        <a:t>   </a:t>
                      </a:r>
                    </a:p>
                    <a:p>
                      <a:r>
                        <a:rPr lang="es-ES" sz="2000" b="1" baseline="0" dirty="0" smtClean="0">
                          <a:solidFill>
                            <a:schemeClr val="tx1"/>
                          </a:solidFill>
                        </a:rPr>
                        <a:t>Este gasto contrasta con los subsidios canalizados a (ASC + ASNC) por 215,297 </a:t>
                      </a:r>
                      <a:r>
                        <a:rPr lang="es-ES" sz="2000" b="1" baseline="0" dirty="0" err="1" smtClean="0">
                          <a:solidFill>
                            <a:schemeClr val="tx1"/>
                          </a:solidFill>
                        </a:rPr>
                        <a:t>mp</a:t>
                      </a:r>
                      <a:r>
                        <a:rPr lang="es-ES" sz="2000" b="1" baseline="0" dirty="0" smtClean="0">
                          <a:solidFill>
                            <a:schemeClr val="tx1"/>
                          </a:solidFill>
                        </a:rPr>
                        <a:t>, un aumento de 159%, o de </a:t>
                      </a:r>
                      <a:r>
                        <a:rPr lang="es-ES" sz="2000" b="1" u="sng" baseline="0" dirty="0" smtClean="0">
                          <a:solidFill>
                            <a:schemeClr val="tx1"/>
                          </a:solidFill>
                        </a:rPr>
                        <a:t>2.8% del PIB</a:t>
                      </a:r>
                      <a:r>
                        <a:rPr lang="es-ES" sz="2000" b="1" baseline="0" dirty="0" smtClean="0">
                          <a:solidFill>
                            <a:schemeClr val="tx1"/>
                          </a:solidFill>
                        </a:rPr>
                        <a:t>. De suma importancia, este aumento reduce y no acentúa las distorsiones en el mercado laboral. </a:t>
                      </a:r>
                      <a:endParaRPr lang="en-US" sz="2000"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3" name="Left Brace 2"/>
          <p:cNvSpPr/>
          <p:nvPr/>
        </p:nvSpPr>
        <p:spPr>
          <a:xfrm>
            <a:off x="3352800" y="2667000"/>
            <a:ext cx="304800" cy="198120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4" name="Object 3"/>
          <p:cNvGraphicFramePr>
            <a:graphicFrameLocks noChangeAspect="1"/>
          </p:cNvGraphicFramePr>
          <p:nvPr/>
        </p:nvGraphicFramePr>
        <p:xfrm>
          <a:off x="457200" y="3379787"/>
          <a:ext cx="1107779" cy="506413"/>
        </p:xfrm>
        <a:graphic>
          <a:graphicData uri="http://schemas.openxmlformats.org/presentationml/2006/ole">
            <p:oleObj spid="_x0000_s366594" name="Equation" r:id="rId3" imgW="444240" imgH="203040" progId="Equation.DSMT4">
              <p:embed/>
            </p:oleObj>
          </a:graphicData>
        </a:graphic>
      </p:graphicFrame>
      <p:graphicFrame>
        <p:nvGraphicFramePr>
          <p:cNvPr id="366595" name="Object 3"/>
          <p:cNvGraphicFramePr>
            <a:graphicFrameLocks noChangeAspect="1"/>
          </p:cNvGraphicFramePr>
          <p:nvPr/>
        </p:nvGraphicFramePr>
        <p:xfrm>
          <a:off x="5794375" y="1855787"/>
          <a:ext cx="758825" cy="506413"/>
        </p:xfrm>
        <a:graphic>
          <a:graphicData uri="http://schemas.openxmlformats.org/presentationml/2006/ole">
            <p:oleObj spid="_x0000_s366595" name="Equation" r:id="rId4" imgW="304560" imgH="203040" progId="Equation.DSMT4">
              <p:embed/>
            </p:oleObj>
          </a:graphicData>
        </a:graphic>
      </p:graphicFrame>
      <p:graphicFrame>
        <p:nvGraphicFramePr>
          <p:cNvPr id="6" name="Object 5"/>
          <p:cNvGraphicFramePr>
            <a:graphicFrameLocks noChangeAspect="1"/>
          </p:cNvGraphicFramePr>
          <p:nvPr/>
        </p:nvGraphicFramePr>
        <p:xfrm>
          <a:off x="1600200" y="4856163"/>
          <a:ext cx="4922838" cy="477837"/>
        </p:xfrm>
        <a:graphic>
          <a:graphicData uri="http://schemas.openxmlformats.org/presentationml/2006/ole">
            <p:oleObj spid="_x0000_s366596" name="Equation" r:id="rId5" imgW="2489040" imgH="241200" progId="Equation.DSMT4">
              <p:embed/>
            </p:oleObj>
          </a:graphicData>
        </a:graphic>
      </p:graphicFrame>
      <p:graphicFrame>
        <p:nvGraphicFramePr>
          <p:cNvPr id="366597" name="Object 5"/>
          <p:cNvGraphicFramePr>
            <a:graphicFrameLocks noChangeAspect="1"/>
          </p:cNvGraphicFramePr>
          <p:nvPr/>
        </p:nvGraphicFramePr>
        <p:xfrm>
          <a:off x="381000" y="825500"/>
          <a:ext cx="2119312" cy="546100"/>
        </p:xfrm>
        <a:graphic>
          <a:graphicData uri="http://schemas.openxmlformats.org/presentationml/2006/ole">
            <p:oleObj spid="_x0000_s366597" name="Equation" r:id="rId6" imgW="888840" imgH="228600" progId="Equation.DSMT4">
              <p:embed/>
            </p:oleObj>
          </a:graphicData>
        </a:graphic>
      </p:graphicFrame>
      <p:graphicFrame>
        <p:nvGraphicFramePr>
          <p:cNvPr id="366598" name="Object 6"/>
          <p:cNvGraphicFramePr>
            <a:graphicFrameLocks noChangeAspect="1"/>
          </p:cNvGraphicFramePr>
          <p:nvPr/>
        </p:nvGraphicFramePr>
        <p:xfrm>
          <a:off x="3290888" y="762000"/>
          <a:ext cx="2119312" cy="552450"/>
        </p:xfrm>
        <a:graphic>
          <a:graphicData uri="http://schemas.openxmlformats.org/presentationml/2006/ole">
            <p:oleObj spid="_x0000_s366598" name="Equation" r:id="rId7" imgW="876240" imgH="228600" progId="Equation.DSMT4">
              <p:embed/>
            </p:oleObj>
          </a:graphicData>
        </a:graphic>
      </p:graphicFrame>
      <p:graphicFrame>
        <p:nvGraphicFramePr>
          <p:cNvPr id="366599" name="Object 7"/>
          <p:cNvGraphicFramePr>
            <a:graphicFrameLocks noChangeAspect="1"/>
          </p:cNvGraphicFramePr>
          <p:nvPr/>
        </p:nvGraphicFramePr>
        <p:xfrm>
          <a:off x="6172200" y="762000"/>
          <a:ext cx="2074862" cy="533400"/>
        </p:xfrm>
        <a:graphic>
          <a:graphicData uri="http://schemas.openxmlformats.org/presentationml/2006/ole">
            <p:oleObj spid="_x0000_s366599" name="Equation" r:id="rId8" imgW="888840" imgH="228600" progId="Equation.DSMT4">
              <p:embed/>
            </p:oleObj>
          </a:graphicData>
        </a:graphic>
      </p:graphicFrame>
      <p:sp>
        <p:nvSpPr>
          <p:cNvPr id="10" name="Oval 9"/>
          <p:cNvSpPr/>
          <p:nvPr/>
        </p:nvSpPr>
        <p:spPr>
          <a:xfrm>
            <a:off x="6019800" y="685800"/>
            <a:ext cx="25146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09800" y="381000"/>
            <a:ext cx="3804760" cy="369332"/>
          </a:xfrm>
          <a:prstGeom prst="rect">
            <a:avLst/>
          </a:prstGeom>
          <a:noFill/>
        </p:spPr>
        <p:txBody>
          <a:bodyPr wrap="none" rtlCol="0">
            <a:spAutoFit/>
          </a:bodyPr>
          <a:lstStyle/>
          <a:p>
            <a:r>
              <a:rPr lang="en-US" dirty="0" smtClean="0">
                <a:solidFill>
                  <a:schemeClr val="tx2">
                    <a:lumMod val="75000"/>
                  </a:schemeClr>
                </a:solidFill>
              </a:rPr>
              <a:t>(</a:t>
            </a:r>
            <a:r>
              <a:rPr lang="en-US" dirty="0" err="1" smtClean="0">
                <a:solidFill>
                  <a:schemeClr val="tx2">
                    <a:lumMod val="75000"/>
                  </a:schemeClr>
                </a:solidFill>
              </a:rPr>
              <a:t>Subsidio</a:t>
            </a:r>
            <a:r>
              <a:rPr lang="en-US" dirty="0" smtClean="0">
                <a:solidFill>
                  <a:schemeClr val="tx2">
                    <a:lumMod val="75000"/>
                  </a:schemeClr>
                </a:solidFill>
              </a:rPr>
              <a:t> </a:t>
            </a:r>
            <a:r>
              <a:rPr lang="en-US" dirty="0" err="1" smtClean="0">
                <a:solidFill>
                  <a:schemeClr val="tx2">
                    <a:lumMod val="75000"/>
                  </a:schemeClr>
                </a:solidFill>
              </a:rPr>
              <a:t>anual</a:t>
            </a:r>
            <a:r>
              <a:rPr lang="en-US" dirty="0" smtClean="0">
                <a:solidFill>
                  <a:schemeClr val="tx2">
                    <a:lumMod val="75000"/>
                  </a:schemeClr>
                </a:solidFill>
              </a:rPr>
              <a:t> </a:t>
            </a:r>
            <a:r>
              <a:rPr lang="en-US" dirty="0" err="1" smtClean="0">
                <a:solidFill>
                  <a:schemeClr val="tx2">
                    <a:lumMod val="75000"/>
                  </a:schemeClr>
                </a:solidFill>
              </a:rPr>
              <a:t>por</a:t>
            </a:r>
            <a:r>
              <a:rPr lang="en-US" dirty="0" smtClean="0">
                <a:solidFill>
                  <a:schemeClr val="tx2">
                    <a:lumMod val="75000"/>
                  </a:schemeClr>
                </a:solidFill>
              </a:rPr>
              <a:t> </a:t>
            </a:r>
            <a:r>
              <a:rPr lang="en-US" dirty="0" err="1" smtClean="0">
                <a:solidFill>
                  <a:schemeClr val="tx2">
                    <a:lumMod val="75000"/>
                  </a:schemeClr>
                </a:solidFill>
              </a:rPr>
              <a:t>trabajor</a:t>
            </a:r>
            <a:r>
              <a:rPr lang="en-US" dirty="0" smtClean="0">
                <a:solidFill>
                  <a:schemeClr val="tx2">
                    <a:lumMod val="75000"/>
                  </a:schemeClr>
                </a:solidFill>
              </a:rPr>
              <a:t> en pesos.)</a:t>
            </a:r>
            <a:endParaRPr lang="en-US" dirty="0">
              <a:solidFill>
                <a:schemeClr val="tx2">
                  <a:lumMod val="75000"/>
                </a:schemeClr>
              </a:solidFill>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lgn="ctr">
              <a:buNone/>
            </a:pPr>
            <a:r>
              <a:rPr lang="en-US" b="1" dirty="0" smtClean="0"/>
              <a:t>1. </a:t>
            </a:r>
            <a:r>
              <a:rPr lang="en-US" b="1" dirty="0" err="1" smtClean="0"/>
              <a:t>Motivación</a:t>
            </a:r>
            <a:endParaRPr lang="en-US" b="1" dirty="0"/>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r>
                        <a:rPr lang="en-US" sz="2400" b="0" dirty="0" err="1" smtClean="0">
                          <a:solidFill>
                            <a:schemeClr val="tx1"/>
                          </a:solidFill>
                        </a:rPr>
                        <a:t>Legalmente</a:t>
                      </a:r>
                      <a:r>
                        <a:rPr lang="en-US" sz="2400" b="0" dirty="0" smtClean="0">
                          <a:solidFill>
                            <a:schemeClr val="tx1"/>
                          </a:solidFill>
                        </a:rPr>
                        <a:t>                       </a:t>
                      </a:r>
                      <a:r>
                        <a:rPr lang="en-US" sz="2400" b="0" dirty="0" err="1" smtClean="0">
                          <a:solidFill>
                            <a:schemeClr val="tx1"/>
                          </a:solidFill>
                        </a:rPr>
                        <a:t>sería</a:t>
                      </a:r>
                      <a:r>
                        <a:rPr lang="en-US" sz="2400" b="0" dirty="0" smtClean="0">
                          <a:solidFill>
                            <a:schemeClr val="tx1"/>
                          </a:solidFill>
                        </a:rPr>
                        <a:t> </a:t>
                      </a:r>
                      <a:r>
                        <a:rPr lang="en-US" sz="2400" b="0" dirty="0" err="1" smtClean="0">
                          <a:solidFill>
                            <a:schemeClr val="tx1"/>
                          </a:solidFill>
                        </a:rPr>
                        <a:t>una</a:t>
                      </a:r>
                      <a:r>
                        <a:rPr lang="en-US" sz="2400" b="0" dirty="0" smtClean="0">
                          <a:solidFill>
                            <a:schemeClr val="tx1"/>
                          </a:solidFill>
                        </a:rPr>
                        <a:t>   </a:t>
                      </a:r>
                      <a:r>
                        <a:rPr lang="en-US" sz="2400" b="1" u="sng" dirty="0" smtClean="0">
                          <a:solidFill>
                            <a:schemeClr val="tx1"/>
                          </a:solidFill>
                        </a:rPr>
                        <a:t>“</a:t>
                      </a:r>
                      <a:r>
                        <a:rPr lang="en-US" sz="2400" b="1" u="sng" dirty="0" err="1" smtClean="0">
                          <a:solidFill>
                            <a:schemeClr val="tx1"/>
                          </a:solidFill>
                        </a:rPr>
                        <a:t>Contribución</a:t>
                      </a:r>
                      <a:r>
                        <a:rPr lang="en-US" sz="2400" b="1" u="sng" dirty="0" smtClean="0">
                          <a:solidFill>
                            <a:schemeClr val="tx1"/>
                          </a:solidFill>
                        </a:rPr>
                        <a:t> </a:t>
                      </a:r>
                      <a:r>
                        <a:rPr lang="en-US" sz="2400" b="1" u="sng" dirty="0" err="1" smtClean="0">
                          <a:solidFill>
                            <a:schemeClr val="tx1"/>
                          </a:solidFill>
                        </a:rPr>
                        <a:t>para</a:t>
                      </a:r>
                      <a:r>
                        <a:rPr lang="en-US" sz="2400" b="1" u="sng" dirty="0" smtClean="0">
                          <a:solidFill>
                            <a:schemeClr val="tx1"/>
                          </a:solidFill>
                        </a:rPr>
                        <a:t> el ASU”</a:t>
                      </a:r>
                    </a:p>
                    <a:p>
                      <a:endParaRPr lang="en-US" sz="2400" b="0" dirty="0" smtClean="0">
                        <a:solidFill>
                          <a:schemeClr val="tx1"/>
                        </a:solidFill>
                      </a:endParaRPr>
                    </a:p>
                    <a:p>
                      <a:r>
                        <a:rPr lang="en-US" sz="2400" b="0" dirty="0" err="1" smtClean="0">
                          <a:solidFill>
                            <a:schemeClr val="tx1"/>
                          </a:solidFill>
                        </a:rPr>
                        <a:t>Así</a:t>
                      </a:r>
                      <a:r>
                        <a:rPr lang="en-US" sz="2400" b="0" dirty="0" smtClean="0">
                          <a:solidFill>
                            <a:schemeClr val="tx1"/>
                          </a:solidFill>
                        </a:rPr>
                        <a:t>:</a:t>
                      </a:r>
                    </a:p>
                    <a:p>
                      <a:endParaRPr lang="en-US" sz="2400" b="0" dirty="0" smtClean="0">
                        <a:solidFill>
                          <a:schemeClr val="tx1"/>
                        </a:solidFill>
                      </a:endParaRPr>
                    </a:p>
                    <a:p>
                      <a:endParaRPr lang="en-US" sz="2400" b="0" dirty="0" smtClean="0">
                        <a:solidFill>
                          <a:schemeClr val="tx1"/>
                        </a:solidFill>
                      </a:endParaRPr>
                    </a:p>
                    <a:p>
                      <a:r>
                        <a:rPr lang="en-US" sz="2400" b="0" dirty="0" smtClean="0">
                          <a:solidFill>
                            <a:schemeClr val="tx1"/>
                          </a:solidFill>
                        </a:rPr>
                        <a:t>Tal </a:t>
                      </a:r>
                      <a:r>
                        <a:rPr lang="en-US" sz="2400" b="0" dirty="0" err="1" smtClean="0">
                          <a:solidFill>
                            <a:schemeClr val="tx1"/>
                          </a:solidFill>
                        </a:rPr>
                        <a:t>que</a:t>
                      </a:r>
                      <a:r>
                        <a:rPr lang="en-US" sz="2400" b="0" dirty="0" smtClean="0">
                          <a:solidFill>
                            <a:schemeClr val="tx1"/>
                          </a:solidFill>
                        </a:rPr>
                        <a:t>:</a:t>
                      </a:r>
                    </a:p>
                    <a:p>
                      <a:endParaRPr lang="en-US" sz="2400" b="0" dirty="0" smtClean="0">
                        <a:solidFill>
                          <a:schemeClr val="tx1"/>
                        </a:solidFill>
                      </a:endParaRPr>
                    </a:p>
                    <a:p>
                      <a:endParaRPr lang="en-US" sz="2400" b="0" dirty="0" smtClean="0">
                        <a:solidFill>
                          <a:schemeClr val="tx1"/>
                        </a:solidFill>
                      </a:endParaRPr>
                    </a:p>
                    <a:p>
                      <a:r>
                        <a:rPr lang="en-US" sz="2400" b="0" dirty="0" err="1" smtClean="0">
                          <a:solidFill>
                            <a:schemeClr val="tx1"/>
                          </a:solidFill>
                        </a:rPr>
                        <a:t>Críticamente</a:t>
                      </a:r>
                      <a:r>
                        <a:rPr lang="en-US" sz="2400" b="0" dirty="0" smtClean="0">
                          <a:solidFill>
                            <a:schemeClr val="tx1"/>
                          </a:solidFill>
                        </a:rPr>
                        <a:t>,                                                            con </a:t>
                      </a:r>
                      <a:r>
                        <a:rPr lang="en-US" sz="2400" b="0" dirty="0" err="1" smtClean="0">
                          <a:solidFill>
                            <a:schemeClr val="tx1"/>
                          </a:solidFill>
                        </a:rPr>
                        <a:t>cuatro</a:t>
                      </a:r>
                      <a:r>
                        <a:rPr lang="en-US" sz="2400" b="0" dirty="0" smtClean="0">
                          <a:solidFill>
                            <a:schemeClr val="tx1"/>
                          </a:solidFill>
                        </a:rPr>
                        <a:t> </a:t>
                      </a:r>
                      <a:r>
                        <a:rPr lang="en-US" sz="2400" b="0" dirty="0" err="1" smtClean="0">
                          <a:solidFill>
                            <a:schemeClr val="tx1"/>
                          </a:solidFill>
                        </a:rPr>
                        <a:t>implicaciones</a:t>
                      </a:r>
                      <a:r>
                        <a:rPr lang="en-US" sz="2400" b="0" baseline="0" dirty="0" smtClean="0">
                          <a:solidFill>
                            <a:schemeClr val="tx1"/>
                          </a:solidFill>
                        </a:rPr>
                        <a:t>:</a:t>
                      </a:r>
                    </a:p>
                    <a:p>
                      <a:endParaRPr lang="en-US" sz="2400" b="0" baseline="0" dirty="0" smtClean="0">
                        <a:solidFill>
                          <a:schemeClr val="tx1"/>
                        </a:solidFill>
                      </a:endParaRPr>
                    </a:p>
                    <a:p>
                      <a:pPr>
                        <a:buFont typeface="Wingdings" pitchFamily="2" charset="2"/>
                        <a:buChar char="Ø"/>
                      </a:pPr>
                      <a:r>
                        <a:rPr lang="en-US" sz="2000" b="0" baseline="0" dirty="0" smtClean="0">
                          <a:solidFill>
                            <a:schemeClr val="tx1"/>
                          </a:solidFill>
                        </a:rPr>
                        <a:t>                       y                       no se </a:t>
                      </a:r>
                      <a:r>
                        <a:rPr lang="en-US" sz="2000" b="0" baseline="0" dirty="0" err="1" smtClean="0">
                          <a:solidFill>
                            <a:schemeClr val="tx1"/>
                          </a:solidFill>
                        </a:rPr>
                        <a:t>pueden</a:t>
                      </a:r>
                      <a:r>
                        <a:rPr lang="en-US" sz="2000" b="0" baseline="0" dirty="0" smtClean="0">
                          <a:solidFill>
                            <a:schemeClr val="tx1"/>
                          </a:solidFill>
                        </a:rPr>
                        <a:t> </a:t>
                      </a:r>
                      <a:r>
                        <a:rPr lang="en-US" sz="2000" b="0" baseline="0" dirty="0" err="1" smtClean="0">
                          <a:solidFill>
                            <a:schemeClr val="tx1"/>
                          </a:solidFill>
                        </a:rPr>
                        <a:t>fijar</a:t>
                      </a:r>
                      <a:r>
                        <a:rPr lang="en-US" sz="2000" b="0" baseline="0" dirty="0" smtClean="0">
                          <a:solidFill>
                            <a:schemeClr val="tx1"/>
                          </a:solidFill>
                        </a:rPr>
                        <a:t> </a:t>
                      </a:r>
                      <a:r>
                        <a:rPr lang="en-US" sz="2000" b="0" baseline="0" dirty="0" err="1" smtClean="0">
                          <a:solidFill>
                            <a:schemeClr val="tx1"/>
                          </a:solidFill>
                        </a:rPr>
                        <a:t>independientemente</a:t>
                      </a:r>
                      <a:r>
                        <a:rPr lang="en-US" sz="2000" b="0" baseline="0" dirty="0" smtClean="0">
                          <a:solidFill>
                            <a:schemeClr val="tx1"/>
                          </a:solidFill>
                        </a:rPr>
                        <a:t>, </a:t>
                      </a:r>
                      <a:r>
                        <a:rPr lang="en-US" sz="2000" b="0" baseline="0" dirty="0" err="1" smtClean="0">
                          <a:solidFill>
                            <a:schemeClr val="tx1"/>
                          </a:solidFill>
                        </a:rPr>
                        <a:t>asegurando</a:t>
                      </a:r>
                      <a:r>
                        <a:rPr lang="en-US" sz="2000" b="0" baseline="0" dirty="0" smtClean="0">
                          <a:solidFill>
                            <a:schemeClr val="tx1"/>
                          </a:solidFill>
                        </a:rPr>
                        <a:t> </a:t>
                      </a:r>
                    </a:p>
                    <a:p>
                      <a:pPr>
                        <a:buFont typeface="Wingdings" pitchFamily="2" charset="2"/>
                        <a:buNone/>
                      </a:pPr>
                      <a:r>
                        <a:rPr lang="en-US" sz="2000" b="0" baseline="0" dirty="0" smtClean="0">
                          <a:solidFill>
                            <a:schemeClr val="tx1"/>
                          </a:solidFill>
                        </a:rPr>
                        <a:t>            </a:t>
                      </a:r>
                      <a:r>
                        <a:rPr lang="en-US" sz="2000" b="0" dirty="0" smtClean="0">
                          <a:solidFill>
                            <a:schemeClr val="tx1"/>
                          </a:solidFill>
                        </a:rPr>
                        <a:t>la </a:t>
                      </a:r>
                      <a:r>
                        <a:rPr lang="en-US" sz="2000" b="0" dirty="0" err="1" smtClean="0">
                          <a:solidFill>
                            <a:schemeClr val="tx1"/>
                          </a:solidFill>
                        </a:rPr>
                        <a:t>sostenibilidad</a:t>
                      </a:r>
                      <a:r>
                        <a:rPr lang="en-US" sz="2000" b="0" dirty="0" smtClean="0">
                          <a:solidFill>
                            <a:schemeClr val="tx1"/>
                          </a:solidFill>
                        </a:rPr>
                        <a:t> fiscal de </a:t>
                      </a:r>
                      <a:r>
                        <a:rPr lang="en-US" sz="2000" b="0" dirty="0" err="1" smtClean="0">
                          <a:solidFill>
                            <a:schemeClr val="tx1"/>
                          </a:solidFill>
                        </a:rPr>
                        <a:t>mediano</a:t>
                      </a:r>
                      <a:r>
                        <a:rPr lang="en-US" sz="2000" b="0" dirty="0" smtClean="0">
                          <a:solidFill>
                            <a:schemeClr val="tx1"/>
                          </a:solidFill>
                        </a:rPr>
                        <a:t> </a:t>
                      </a:r>
                      <a:r>
                        <a:rPr lang="en-US" sz="2000" b="0" dirty="0" err="1" smtClean="0">
                          <a:solidFill>
                            <a:schemeClr val="tx1"/>
                          </a:solidFill>
                        </a:rPr>
                        <a:t>plazo</a:t>
                      </a:r>
                      <a:r>
                        <a:rPr lang="en-US" sz="2000" b="0" dirty="0" smtClean="0">
                          <a:solidFill>
                            <a:schemeClr val="tx1"/>
                          </a:solidFill>
                        </a:rPr>
                        <a:t> del AS, </a:t>
                      </a:r>
                    </a:p>
                    <a:p>
                      <a:pPr>
                        <a:buFont typeface="Wingdings" pitchFamily="2" charset="2"/>
                        <a:buChar char="Ø"/>
                      </a:pPr>
                      <a:endParaRPr lang="en-US" sz="2000" b="0" dirty="0" smtClean="0">
                        <a:solidFill>
                          <a:schemeClr val="tx1"/>
                        </a:solidFill>
                      </a:endParaRPr>
                    </a:p>
                    <a:p>
                      <a:pPr>
                        <a:buFont typeface="Wingdings" pitchFamily="2" charset="2"/>
                        <a:buChar char="Ø"/>
                      </a:pPr>
                      <a:r>
                        <a:rPr lang="en-US" sz="2000" b="0" dirty="0" smtClean="0">
                          <a:solidFill>
                            <a:schemeClr val="tx1"/>
                          </a:solidFill>
                        </a:rPr>
                        <a:t>       hay un </a:t>
                      </a:r>
                      <a:r>
                        <a:rPr lang="en-US" sz="2000" b="0" dirty="0" err="1" smtClean="0">
                          <a:solidFill>
                            <a:schemeClr val="tx1"/>
                          </a:solidFill>
                        </a:rPr>
                        <a:t>vínculo</a:t>
                      </a:r>
                      <a:r>
                        <a:rPr lang="en-US" sz="2000" b="0" dirty="0" smtClean="0">
                          <a:solidFill>
                            <a:schemeClr val="tx1"/>
                          </a:solidFill>
                        </a:rPr>
                        <a:t> </a:t>
                      </a:r>
                      <a:r>
                        <a:rPr lang="en-US" sz="2000" b="0" dirty="0" err="1" smtClean="0">
                          <a:solidFill>
                            <a:schemeClr val="tx1"/>
                          </a:solidFill>
                        </a:rPr>
                        <a:t>estrecho</a:t>
                      </a:r>
                      <a:r>
                        <a:rPr lang="en-US" sz="2000" b="0" dirty="0" smtClean="0">
                          <a:solidFill>
                            <a:schemeClr val="tx1"/>
                          </a:solidFill>
                        </a:rPr>
                        <a:t> entre </a:t>
                      </a:r>
                      <a:r>
                        <a:rPr lang="en-US" sz="2000" b="0" dirty="0" err="1" smtClean="0">
                          <a:solidFill>
                            <a:schemeClr val="tx1"/>
                          </a:solidFill>
                        </a:rPr>
                        <a:t>beneficios</a:t>
                      </a:r>
                      <a:r>
                        <a:rPr lang="en-US" sz="2000" b="0" dirty="0" smtClean="0">
                          <a:solidFill>
                            <a:schemeClr val="tx1"/>
                          </a:solidFill>
                        </a:rPr>
                        <a:t> y </a:t>
                      </a:r>
                      <a:r>
                        <a:rPr lang="en-US" sz="2000" b="0" dirty="0" err="1" smtClean="0">
                          <a:solidFill>
                            <a:schemeClr val="tx1"/>
                          </a:solidFill>
                        </a:rPr>
                        <a:t>contribuciones</a:t>
                      </a:r>
                      <a:r>
                        <a:rPr lang="en-US" sz="2000" b="0" dirty="0" smtClean="0">
                          <a:solidFill>
                            <a:schemeClr val="tx1"/>
                          </a:solidFill>
                        </a:rPr>
                        <a:t>, </a:t>
                      </a:r>
                    </a:p>
                    <a:p>
                      <a:pPr>
                        <a:buFont typeface="Wingdings" pitchFamily="2" charset="2"/>
                        <a:buNone/>
                      </a:pPr>
                      <a:endParaRPr lang="en-US" sz="2000" b="0" dirty="0" smtClean="0">
                        <a:solidFill>
                          <a:schemeClr val="tx1"/>
                        </a:solidFill>
                      </a:endParaRPr>
                    </a:p>
                    <a:p>
                      <a:pPr>
                        <a:buFont typeface="Wingdings" pitchFamily="2" charset="2"/>
                        <a:buChar char="Ø"/>
                      </a:pPr>
                      <a:r>
                        <a:rPr lang="en-US" sz="2000" b="0" baseline="0" dirty="0" smtClean="0">
                          <a:solidFill>
                            <a:schemeClr val="tx1"/>
                          </a:solidFill>
                        </a:rPr>
                        <a:t>                              se </a:t>
                      </a:r>
                      <a:r>
                        <a:rPr lang="en-US" sz="2000" b="0" baseline="0" dirty="0" err="1" smtClean="0">
                          <a:solidFill>
                            <a:schemeClr val="tx1"/>
                          </a:solidFill>
                        </a:rPr>
                        <a:t>maneja</a:t>
                      </a:r>
                      <a:r>
                        <a:rPr lang="en-US" sz="2000" b="0" baseline="0" dirty="0" smtClean="0">
                          <a:solidFill>
                            <a:schemeClr val="tx1"/>
                          </a:solidFill>
                        </a:rPr>
                        <a:t> en </a:t>
                      </a:r>
                      <a:r>
                        <a:rPr lang="en-US" sz="2000" b="0" baseline="0" dirty="0" err="1" smtClean="0">
                          <a:solidFill>
                            <a:schemeClr val="tx1"/>
                          </a:solidFill>
                        </a:rPr>
                        <a:t>una</a:t>
                      </a:r>
                      <a:r>
                        <a:rPr lang="en-US" sz="2000" b="0" baseline="0" dirty="0" smtClean="0">
                          <a:solidFill>
                            <a:schemeClr val="tx1"/>
                          </a:solidFill>
                        </a:rPr>
                        <a:t> </a:t>
                      </a:r>
                      <a:r>
                        <a:rPr lang="en-US" sz="2000" b="0" baseline="0" dirty="0" err="1" smtClean="0">
                          <a:solidFill>
                            <a:schemeClr val="tx1"/>
                          </a:solidFill>
                        </a:rPr>
                        <a:t>cuenta</a:t>
                      </a:r>
                      <a:r>
                        <a:rPr lang="en-US" sz="2000" b="0" baseline="0" dirty="0" smtClean="0">
                          <a:solidFill>
                            <a:schemeClr val="tx1"/>
                          </a:solidFill>
                        </a:rPr>
                        <a:t> </a:t>
                      </a:r>
                      <a:r>
                        <a:rPr lang="en-US" sz="2000" b="0" baseline="0" dirty="0" err="1" smtClean="0">
                          <a:solidFill>
                            <a:schemeClr val="tx1"/>
                          </a:solidFill>
                        </a:rPr>
                        <a:t>separada</a:t>
                      </a:r>
                      <a:r>
                        <a:rPr lang="en-US" sz="2000" b="0" baseline="0" dirty="0" smtClean="0">
                          <a:solidFill>
                            <a:schemeClr val="tx1"/>
                          </a:solidFill>
                        </a:rPr>
                        <a:t> del </a:t>
                      </a:r>
                      <a:r>
                        <a:rPr lang="en-US" sz="2000" b="0" baseline="0" dirty="0" err="1" smtClean="0">
                          <a:solidFill>
                            <a:schemeClr val="tx1"/>
                          </a:solidFill>
                        </a:rPr>
                        <a:t>presupuesto</a:t>
                      </a:r>
                      <a:r>
                        <a:rPr lang="en-US" sz="2000" b="0" baseline="0" dirty="0" smtClean="0">
                          <a:solidFill>
                            <a:schemeClr val="tx1"/>
                          </a:solidFill>
                        </a:rPr>
                        <a:t> federal</a:t>
                      </a:r>
                      <a:r>
                        <a:rPr lang="en-US" sz="2000" b="0" dirty="0" smtClean="0">
                          <a:solidFill>
                            <a:schemeClr val="tx1"/>
                          </a:solidFill>
                        </a:rPr>
                        <a:t> (el</a:t>
                      </a:r>
                      <a:r>
                        <a:rPr lang="en-US" sz="2000" b="0" baseline="0" dirty="0" smtClean="0">
                          <a:solidFill>
                            <a:schemeClr val="tx1"/>
                          </a:solidFill>
                        </a:rPr>
                        <a:t>    </a:t>
                      </a:r>
                    </a:p>
                    <a:p>
                      <a:pPr>
                        <a:buFont typeface="Wingdings" pitchFamily="2" charset="2"/>
                        <a:buNone/>
                      </a:pPr>
                      <a:r>
                        <a:rPr lang="en-US" sz="2000" b="0" baseline="0" dirty="0" smtClean="0">
                          <a:solidFill>
                            <a:schemeClr val="tx1"/>
                          </a:solidFill>
                        </a:rPr>
                        <a:t>           “</a:t>
                      </a:r>
                      <a:r>
                        <a:rPr lang="en-US" sz="2000" b="1" u="sng" baseline="0" dirty="0" err="1" smtClean="0">
                          <a:solidFill>
                            <a:schemeClr val="tx1"/>
                          </a:solidFill>
                        </a:rPr>
                        <a:t>Fondo</a:t>
                      </a:r>
                      <a:r>
                        <a:rPr lang="en-US" sz="2000" b="1" u="sng" baseline="0" dirty="0" smtClean="0">
                          <a:solidFill>
                            <a:schemeClr val="tx1"/>
                          </a:solidFill>
                        </a:rPr>
                        <a:t> </a:t>
                      </a:r>
                      <a:r>
                        <a:rPr lang="en-US" sz="2000" b="1" u="sng" baseline="0" dirty="0" err="1" smtClean="0">
                          <a:solidFill>
                            <a:schemeClr val="tx1"/>
                          </a:solidFill>
                        </a:rPr>
                        <a:t>Nacional</a:t>
                      </a:r>
                      <a:r>
                        <a:rPr lang="en-US" sz="2000" b="1" u="sng" baseline="0" dirty="0" smtClean="0">
                          <a:solidFill>
                            <a:schemeClr val="tx1"/>
                          </a:solidFill>
                        </a:rPr>
                        <a:t> de </a:t>
                      </a:r>
                      <a:r>
                        <a:rPr lang="en-US" sz="2000" b="1" u="sng" baseline="0" dirty="0" err="1" smtClean="0">
                          <a:solidFill>
                            <a:schemeClr val="tx1"/>
                          </a:solidFill>
                        </a:rPr>
                        <a:t>Aseguramiento</a:t>
                      </a:r>
                      <a:r>
                        <a:rPr lang="en-US" sz="2000" b="1" u="sng" baseline="0" dirty="0" smtClean="0">
                          <a:solidFill>
                            <a:schemeClr val="tx1"/>
                          </a:solidFill>
                        </a:rPr>
                        <a:t> Social</a:t>
                      </a:r>
                      <a:r>
                        <a:rPr lang="en-US" sz="2000" b="0" baseline="0" dirty="0" smtClean="0">
                          <a:solidFill>
                            <a:schemeClr val="tx1"/>
                          </a:solidFill>
                        </a:rPr>
                        <a:t>”), y</a:t>
                      </a:r>
                    </a:p>
                    <a:p>
                      <a:pPr>
                        <a:buFont typeface="Wingdings" pitchFamily="2" charset="2"/>
                        <a:buNone/>
                      </a:pPr>
                      <a:endParaRPr lang="en-US" sz="2000" b="0" baseline="0" dirty="0" smtClean="0">
                        <a:solidFill>
                          <a:schemeClr val="tx1"/>
                        </a:solidFill>
                      </a:endParaRPr>
                    </a:p>
                    <a:p>
                      <a:pPr>
                        <a:buFont typeface="Wingdings" pitchFamily="2" charset="2"/>
                        <a:buChar char="Ø"/>
                      </a:pPr>
                      <a:r>
                        <a:rPr lang="en-US" sz="2000" b="0" baseline="0" dirty="0" smtClean="0">
                          <a:solidFill>
                            <a:schemeClr val="tx1"/>
                          </a:solidFill>
                        </a:rPr>
                        <a:t>       se </a:t>
                      </a:r>
                      <a:r>
                        <a:rPr lang="en-US" sz="2000" b="0" baseline="0" dirty="0" err="1" smtClean="0">
                          <a:solidFill>
                            <a:schemeClr val="tx1"/>
                          </a:solidFill>
                        </a:rPr>
                        <a:t>establece</a:t>
                      </a:r>
                      <a:r>
                        <a:rPr lang="en-US" sz="2000" b="0" baseline="0" dirty="0" smtClean="0">
                          <a:solidFill>
                            <a:schemeClr val="tx1"/>
                          </a:solidFill>
                        </a:rPr>
                        <a:t> el </a:t>
                      </a:r>
                      <a:r>
                        <a:rPr lang="en-US" sz="2000" b="0" baseline="0" dirty="0" err="1" smtClean="0">
                          <a:solidFill>
                            <a:schemeClr val="tx1"/>
                          </a:solidFill>
                        </a:rPr>
                        <a:t>sustento</a:t>
                      </a:r>
                      <a:r>
                        <a:rPr lang="en-US" sz="2000" b="0" baseline="0" dirty="0" smtClean="0">
                          <a:solidFill>
                            <a:schemeClr val="tx1"/>
                          </a:solidFill>
                        </a:rPr>
                        <a:t> </a:t>
                      </a:r>
                      <a:r>
                        <a:rPr lang="en-US" sz="2000" b="0" baseline="0" dirty="0" err="1" smtClean="0">
                          <a:solidFill>
                            <a:schemeClr val="tx1"/>
                          </a:solidFill>
                        </a:rPr>
                        <a:t>jurídico-presupuestario</a:t>
                      </a:r>
                      <a:r>
                        <a:rPr lang="en-US" sz="2000" b="0" baseline="0" dirty="0" smtClean="0">
                          <a:solidFill>
                            <a:schemeClr val="tx1"/>
                          </a:solidFill>
                        </a:rPr>
                        <a:t> </a:t>
                      </a:r>
                      <a:r>
                        <a:rPr lang="en-US" sz="2000" b="0" baseline="0" dirty="0" err="1" smtClean="0">
                          <a:solidFill>
                            <a:schemeClr val="tx1"/>
                          </a:solidFill>
                        </a:rPr>
                        <a:t>para</a:t>
                      </a:r>
                      <a:r>
                        <a:rPr lang="en-US" sz="2000" b="0" baseline="0" dirty="0" smtClean="0">
                          <a:solidFill>
                            <a:schemeClr val="tx1"/>
                          </a:solidFill>
                        </a:rPr>
                        <a:t> </a:t>
                      </a:r>
                      <a:r>
                        <a:rPr lang="en-US" sz="2000" b="1" u="sng" baseline="0" dirty="0" err="1" smtClean="0">
                          <a:solidFill>
                            <a:schemeClr val="tx1"/>
                          </a:solidFill>
                        </a:rPr>
                        <a:t>hacer</a:t>
                      </a:r>
                      <a:r>
                        <a:rPr lang="en-US" sz="2000" b="1" u="sng" baseline="0" dirty="0" smtClean="0">
                          <a:solidFill>
                            <a:schemeClr val="tx1"/>
                          </a:solidFill>
                        </a:rPr>
                        <a:t> </a:t>
                      </a:r>
                      <a:r>
                        <a:rPr lang="en-US" sz="2000" b="1" u="sng" baseline="0" dirty="0" err="1" smtClean="0">
                          <a:solidFill>
                            <a:schemeClr val="tx1"/>
                          </a:solidFill>
                        </a:rPr>
                        <a:t>exigibles</a:t>
                      </a:r>
                      <a:r>
                        <a:rPr lang="en-US" sz="2000" b="1" u="sng" baseline="0" dirty="0" smtClean="0">
                          <a:solidFill>
                            <a:schemeClr val="tx1"/>
                          </a:solidFill>
                        </a:rPr>
                        <a:t> los</a:t>
                      </a:r>
                    </a:p>
                    <a:p>
                      <a:pPr>
                        <a:buFont typeface="Wingdings" pitchFamily="2" charset="2"/>
                        <a:buNone/>
                      </a:pPr>
                      <a:r>
                        <a:rPr lang="en-US" sz="2000" b="1" u="none" baseline="0" dirty="0" smtClean="0">
                          <a:solidFill>
                            <a:schemeClr val="tx1"/>
                          </a:solidFill>
                        </a:rPr>
                        <a:t>           </a:t>
                      </a:r>
                      <a:r>
                        <a:rPr lang="en-US" sz="2000" b="1" u="sng" baseline="0" dirty="0" err="1" smtClean="0">
                          <a:solidFill>
                            <a:schemeClr val="tx1"/>
                          </a:solidFill>
                        </a:rPr>
                        <a:t>derechos</a:t>
                      </a:r>
                      <a:r>
                        <a:rPr lang="en-US" sz="2000" b="1" u="sng" baseline="0" dirty="0" smtClean="0">
                          <a:solidFill>
                            <a:schemeClr val="tx1"/>
                          </a:solidFill>
                        </a:rPr>
                        <a:t> </a:t>
                      </a:r>
                      <a:r>
                        <a:rPr lang="en-US" sz="2000" b="1" u="sng" baseline="0" dirty="0" err="1" smtClean="0">
                          <a:solidFill>
                            <a:schemeClr val="tx1"/>
                          </a:solidFill>
                        </a:rPr>
                        <a:t>sociales</a:t>
                      </a:r>
                      <a:r>
                        <a:rPr lang="en-US" sz="2000" b="1" baseline="0" dirty="0" smtClean="0">
                          <a:solidFill>
                            <a:schemeClr val="tx1"/>
                          </a:solidFill>
                        </a:rPr>
                        <a:t>.</a:t>
                      </a:r>
                      <a:endParaRPr lang="en-US" sz="2400" b="1" dirty="0" smtClean="0">
                        <a:solidFill>
                          <a:schemeClr val="tx1"/>
                        </a:solidFill>
                      </a:endParaRPr>
                    </a:p>
                  </a:txBody>
                  <a:tcPr>
                    <a:solidFill>
                      <a:schemeClr val="bg1"/>
                    </a:solidFill>
                  </a:tcPr>
                </a:tc>
              </a:tr>
            </a:tbl>
          </a:graphicData>
        </a:graphic>
      </p:graphicFrame>
      <p:graphicFrame>
        <p:nvGraphicFramePr>
          <p:cNvPr id="3" name="Object 2"/>
          <p:cNvGraphicFramePr>
            <a:graphicFrameLocks noChangeAspect="1"/>
          </p:cNvGraphicFramePr>
          <p:nvPr/>
        </p:nvGraphicFramePr>
        <p:xfrm>
          <a:off x="914400" y="762000"/>
          <a:ext cx="5422900" cy="471488"/>
        </p:xfrm>
        <a:graphic>
          <a:graphicData uri="http://schemas.openxmlformats.org/presentationml/2006/ole">
            <p:oleObj spid="_x0000_s437250" name="Equation" r:id="rId3" imgW="2628720" imgH="228600" progId="Equation.DSMT4">
              <p:embed/>
            </p:oleObj>
          </a:graphicData>
        </a:graphic>
      </p:graphicFrame>
      <p:graphicFrame>
        <p:nvGraphicFramePr>
          <p:cNvPr id="4" name="Object 3"/>
          <p:cNvGraphicFramePr>
            <a:graphicFrameLocks noChangeAspect="1"/>
          </p:cNvGraphicFramePr>
          <p:nvPr/>
        </p:nvGraphicFramePr>
        <p:xfrm>
          <a:off x="1828800" y="76200"/>
          <a:ext cx="1089025" cy="458788"/>
        </p:xfrm>
        <a:graphic>
          <a:graphicData uri="http://schemas.openxmlformats.org/presentationml/2006/ole">
            <p:oleObj spid="_x0000_s437251" name="Equation" r:id="rId4" imgW="482400" imgH="203040" progId="Equation.DSMT4">
              <p:embed/>
            </p:oleObj>
          </a:graphicData>
        </a:graphic>
      </p:graphicFrame>
      <p:graphicFrame>
        <p:nvGraphicFramePr>
          <p:cNvPr id="5" name="Object 4"/>
          <p:cNvGraphicFramePr>
            <a:graphicFrameLocks noChangeAspect="1"/>
          </p:cNvGraphicFramePr>
          <p:nvPr/>
        </p:nvGraphicFramePr>
        <p:xfrm>
          <a:off x="1511300" y="1828800"/>
          <a:ext cx="7366000" cy="457200"/>
        </p:xfrm>
        <a:graphic>
          <a:graphicData uri="http://schemas.openxmlformats.org/presentationml/2006/ole">
            <p:oleObj spid="_x0000_s437252" name="Equation" r:id="rId5" imgW="3682800" imgH="228600" progId="Equation.DSMT4">
              <p:embed/>
            </p:oleObj>
          </a:graphicData>
        </a:graphic>
      </p:graphicFrame>
      <p:graphicFrame>
        <p:nvGraphicFramePr>
          <p:cNvPr id="6" name="Object 5"/>
          <p:cNvGraphicFramePr>
            <a:graphicFrameLocks noChangeAspect="1"/>
          </p:cNvGraphicFramePr>
          <p:nvPr/>
        </p:nvGraphicFramePr>
        <p:xfrm>
          <a:off x="1892300" y="2895600"/>
          <a:ext cx="3746500" cy="477837"/>
        </p:xfrm>
        <a:graphic>
          <a:graphicData uri="http://schemas.openxmlformats.org/presentationml/2006/ole">
            <p:oleObj spid="_x0000_s437253" name="Equation" r:id="rId6" imgW="1892160" imgH="241200" progId="Equation.DSMT4">
              <p:embed/>
            </p:oleObj>
          </a:graphicData>
        </a:graphic>
      </p:graphicFrame>
      <p:graphicFrame>
        <p:nvGraphicFramePr>
          <p:cNvPr id="7" name="Object 6"/>
          <p:cNvGraphicFramePr>
            <a:graphicFrameLocks noChangeAspect="1"/>
          </p:cNvGraphicFramePr>
          <p:nvPr/>
        </p:nvGraphicFramePr>
        <p:xfrm>
          <a:off x="690563" y="3581400"/>
          <a:ext cx="646112" cy="430212"/>
        </p:xfrm>
        <a:graphic>
          <a:graphicData uri="http://schemas.openxmlformats.org/presentationml/2006/ole">
            <p:oleObj spid="_x0000_s437254" name="Equation" r:id="rId7" imgW="304560" imgH="203040" progId="Equation.DSMT4">
              <p:embed/>
            </p:oleObj>
          </a:graphicData>
        </a:graphic>
      </p:graphicFrame>
      <p:graphicFrame>
        <p:nvGraphicFramePr>
          <p:cNvPr id="8" name="Object 7"/>
          <p:cNvGraphicFramePr>
            <a:graphicFrameLocks noChangeAspect="1"/>
          </p:cNvGraphicFramePr>
          <p:nvPr/>
        </p:nvGraphicFramePr>
        <p:xfrm>
          <a:off x="1828800" y="3581400"/>
          <a:ext cx="1093787" cy="460375"/>
        </p:xfrm>
        <a:graphic>
          <a:graphicData uri="http://schemas.openxmlformats.org/presentationml/2006/ole">
            <p:oleObj spid="_x0000_s437255" name="Equation" r:id="rId8" imgW="482400" imgH="203040" progId="Equation.DSMT4">
              <p:embed/>
            </p:oleObj>
          </a:graphicData>
        </a:graphic>
      </p:graphicFrame>
      <p:sp>
        <p:nvSpPr>
          <p:cNvPr id="9" name="Rectangle 8"/>
          <p:cNvSpPr/>
          <p:nvPr/>
        </p:nvSpPr>
        <p:spPr>
          <a:xfrm>
            <a:off x="1828800" y="2819400"/>
            <a:ext cx="3962400" cy="685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Object 9"/>
          <p:cNvGraphicFramePr>
            <a:graphicFrameLocks noChangeAspect="1"/>
          </p:cNvGraphicFramePr>
          <p:nvPr/>
        </p:nvGraphicFramePr>
        <p:xfrm>
          <a:off x="685800" y="5105400"/>
          <a:ext cx="1207821" cy="395287"/>
        </p:xfrm>
        <a:graphic>
          <a:graphicData uri="http://schemas.openxmlformats.org/presentationml/2006/ole">
            <p:oleObj spid="_x0000_s437256" name="Equation" r:id="rId9" imgW="698400" imgH="228600" progId="Equation.DSMT4">
              <p:embed/>
            </p:oleObj>
          </a:graphicData>
        </a:graphic>
      </p:graphicFrame>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endParaRPr lang="en-US" sz="2000" b="0" baseline="0" dirty="0" smtClean="0">
                        <a:solidFill>
                          <a:schemeClr val="tx2">
                            <a:lumMod val="75000"/>
                          </a:schemeClr>
                        </a:solidFill>
                      </a:endParaRPr>
                    </a:p>
                    <a:p>
                      <a:r>
                        <a:rPr lang="es-ES" sz="2400" b="0" baseline="0" dirty="0" smtClean="0">
                          <a:solidFill>
                            <a:schemeClr val="tx2">
                              <a:lumMod val="75000"/>
                            </a:schemeClr>
                          </a:solidFill>
                        </a:rPr>
                        <a:t> </a:t>
                      </a:r>
                    </a:p>
                    <a:p>
                      <a:endParaRPr lang="es-ES" sz="2400" b="0" baseline="0" dirty="0" smtClean="0">
                        <a:solidFill>
                          <a:schemeClr val="tx2">
                            <a:lumMod val="75000"/>
                          </a:schemeClr>
                        </a:solidFill>
                      </a:endParaRPr>
                    </a:p>
                    <a:p>
                      <a:endParaRPr lang="es-ES" sz="2400" b="0" baseline="0" dirty="0" smtClean="0">
                        <a:solidFill>
                          <a:schemeClr val="tx2">
                            <a:lumMod val="75000"/>
                          </a:schemeClr>
                        </a:solidFill>
                      </a:endParaRPr>
                    </a:p>
                    <a:p>
                      <a:endParaRPr lang="es-ES" sz="2400" b="0" baseline="0" dirty="0" smtClean="0">
                        <a:solidFill>
                          <a:schemeClr val="tx2">
                            <a:lumMod val="75000"/>
                          </a:schemeClr>
                        </a:solidFill>
                      </a:endParaRPr>
                    </a:p>
                    <a:p>
                      <a:endParaRPr lang="es-ES" sz="2400" b="0" baseline="0" dirty="0" smtClean="0">
                        <a:solidFill>
                          <a:schemeClr val="tx2">
                            <a:lumMod val="75000"/>
                          </a:schemeClr>
                        </a:solidFill>
                      </a:endParaRPr>
                    </a:p>
                    <a:p>
                      <a:r>
                        <a:rPr lang="es-ES" sz="2400" b="0" baseline="0" dirty="0" smtClean="0">
                          <a:solidFill>
                            <a:schemeClr val="tx2">
                              <a:lumMod val="75000"/>
                            </a:schemeClr>
                          </a:solidFill>
                        </a:rPr>
                        <a:t>Nótese que la condición                                                              sería la misma que se observaría en el caso hipotético que el ASC llegase a cubrir al 100% de los trabajadores, ya que hoy en día la Ley ya establece que los recursos del ASC sólo pueden ser destinados para ése propósito.  Lo anterior subraya que desde el punto de vista fiscal, </a:t>
                      </a:r>
                      <a:r>
                        <a:rPr lang="es-ES" sz="2400" b="1" u="sng" baseline="0" dirty="0" smtClean="0">
                          <a:solidFill>
                            <a:schemeClr val="tx2">
                              <a:lumMod val="75000"/>
                            </a:schemeClr>
                          </a:solidFill>
                        </a:rPr>
                        <a:t>lo único que cambia es</a:t>
                      </a:r>
                      <a:r>
                        <a:rPr lang="es-ES" sz="2400" b="0" baseline="0" dirty="0" smtClean="0">
                          <a:solidFill>
                            <a:schemeClr val="tx2">
                              <a:lumMod val="75000"/>
                            </a:schemeClr>
                          </a:solidFill>
                        </a:rPr>
                        <a:t>:</a:t>
                      </a:r>
                    </a:p>
                    <a:p>
                      <a:endParaRPr lang="es-ES" sz="2400" b="0" baseline="0" dirty="0" smtClean="0">
                        <a:solidFill>
                          <a:schemeClr val="tx2">
                            <a:lumMod val="75000"/>
                          </a:schemeClr>
                        </a:solidFill>
                      </a:endParaRPr>
                    </a:p>
                    <a:p>
                      <a:pPr>
                        <a:buFont typeface="Wingdings" pitchFamily="2" charset="2"/>
                        <a:buChar char="Ø"/>
                      </a:pPr>
                      <a:r>
                        <a:rPr lang="es-ES" sz="2400" b="0" baseline="0" dirty="0" smtClean="0">
                          <a:solidFill>
                            <a:schemeClr val="tx2">
                              <a:lumMod val="75000"/>
                            </a:schemeClr>
                          </a:solidFill>
                        </a:rPr>
                        <a:t> el punto donde se lleva a cabo el cobro de la contribución, y</a:t>
                      </a:r>
                    </a:p>
                    <a:p>
                      <a:pPr>
                        <a:buFont typeface="Wingdings" pitchFamily="2" charset="2"/>
                        <a:buChar char="Ø"/>
                      </a:pPr>
                      <a:r>
                        <a:rPr lang="es-ES" sz="2400" b="0" baseline="0" dirty="0" smtClean="0">
                          <a:solidFill>
                            <a:schemeClr val="tx2">
                              <a:lumMod val="75000"/>
                            </a:schemeClr>
                          </a:solidFill>
                        </a:rPr>
                        <a:t> el universo de trabajadores incluidos.</a:t>
                      </a:r>
                      <a:endParaRPr lang="en-US" sz="2200" b="0" dirty="0">
                        <a:solidFill>
                          <a:schemeClr val="tx2">
                            <a:lumMod val="75000"/>
                          </a:schemeClr>
                        </a:solidFill>
                      </a:endParaRPr>
                    </a:p>
                  </a:txBody>
                  <a:tcPr>
                    <a:solidFill>
                      <a:schemeClr val="bg1"/>
                    </a:solidFill>
                  </a:tcPr>
                </a:tc>
              </a:tr>
            </a:tbl>
          </a:graphicData>
        </a:graphic>
      </p:graphicFrame>
      <p:graphicFrame>
        <p:nvGraphicFramePr>
          <p:cNvPr id="524290" name="Object 2"/>
          <p:cNvGraphicFramePr>
            <a:graphicFrameLocks noChangeAspect="1"/>
          </p:cNvGraphicFramePr>
          <p:nvPr/>
        </p:nvGraphicFramePr>
        <p:xfrm>
          <a:off x="3416300" y="2057400"/>
          <a:ext cx="3746500" cy="477838"/>
        </p:xfrm>
        <a:graphic>
          <a:graphicData uri="http://schemas.openxmlformats.org/presentationml/2006/ole">
            <p:oleObj spid="_x0000_s524290" name="Equation" r:id="rId3" imgW="1892160" imgH="241200" progId="Equation.DSMT4">
              <p:embed/>
            </p:oleObj>
          </a:graphicData>
        </a:graphic>
      </p:graphicFrame>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990600"/>
          <a:ext cx="9144001" cy="5867400"/>
        </p:xfrm>
        <a:graphic>
          <a:graphicData uri="http://schemas.openxmlformats.org/drawingml/2006/table">
            <a:tbl>
              <a:tblPr firstRow="1" bandRow="1">
                <a:tableStyleId>{5C22544A-7EE6-4342-B048-85BDC9FD1C3A}</a:tableStyleId>
              </a:tblPr>
              <a:tblGrid>
                <a:gridCol w="2824976"/>
                <a:gridCol w="2007220"/>
                <a:gridCol w="2081561"/>
                <a:gridCol w="2001643"/>
                <a:gridCol w="228601"/>
              </a:tblGrid>
              <a:tr h="794327">
                <a:tc>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Calibrado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Reforma</a:t>
                      </a:r>
                      <a:r>
                        <a:rPr lang="en-US" dirty="0" smtClean="0">
                          <a:solidFill>
                            <a:schemeClr val="tx2">
                              <a:lumMod val="75000"/>
                            </a:schemeClr>
                          </a:solidFill>
                        </a:rPr>
                        <a:t> al IVA </a:t>
                      </a:r>
                    </a:p>
                    <a:p>
                      <a:pPr algn="ctr"/>
                      <a:r>
                        <a:rPr lang="en-US" dirty="0" err="1" smtClean="0">
                          <a:solidFill>
                            <a:schemeClr val="tx2">
                              <a:lumMod val="75000"/>
                            </a:schemeClr>
                          </a:solidFill>
                        </a:rPr>
                        <a:t>bajo</a:t>
                      </a:r>
                      <a:r>
                        <a:rPr lang="en-US" dirty="0" smtClean="0">
                          <a:solidFill>
                            <a:schemeClr val="tx2">
                              <a:lumMod val="75000"/>
                            </a:schemeClr>
                          </a:solidFill>
                        </a:rPr>
                        <a:t> ASC +</a:t>
                      </a:r>
                      <a:r>
                        <a:rPr lang="en-US" baseline="0" dirty="0" smtClean="0">
                          <a:solidFill>
                            <a:schemeClr val="tx2">
                              <a:lumMod val="75000"/>
                            </a:schemeClr>
                          </a:solidFill>
                        </a:rPr>
                        <a:t> ASNC</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Reforma</a:t>
                      </a:r>
                      <a:r>
                        <a:rPr lang="en-US" dirty="0" smtClean="0">
                          <a:solidFill>
                            <a:schemeClr val="tx2">
                              <a:lumMod val="75000"/>
                            </a:schemeClr>
                          </a:solidFill>
                        </a:rPr>
                        <a:t> al IVA </a:t>
                      </a:r>
                      <a:r>
                        <a:rPr lang="en-US" dirty="0" err="1" smtClean="0">
                          <a:solidFill>
                            <a:schemeClr val="tx2">
                              <a:lumMod val="75000"/>
                            </a:schemeClr>
                          </a:solidFill>
                        </a:rPr>
                        <a:t>bajo</a:t>
                      </a:r>
                      <a:r>
                        <a:rPr lang="en-US" dirty="0" smtClean="0">
                          <a:solidFill>
                            <a:schemeClr val="tx2">
                              <a:lumMod val="75000"/>
                            </a:schemeClr>
                          </a:solidFill>
                        </a:rPr>
                        <a:t> ASU</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8645">
                <a:tc>
                  <a:txBody>
                    <a:bodyPr/>
                    <a:lstStyle/>
                    <a:p>
                      <a:r>
                        <a:rPr lang="en-US" sz="1800" dirty="0" err="1" smtClean="0">
                          <a:solidFill>
                            <a:schemeClr val="tx2">
                              <a:lumMod val="75000"/>
                            </a:schemeClr>
                          </a:solidFill>
                        </a:rPr>
                        <a:t>Recaudación</a:t>
                      </a:r>
                      <a:r>
                        <a:rPr lang="en-US" sz="1800" dirty="0" smtClean="0">
                          <a:solidFill>
                            <a:schemeClr val="tx2">
                              <a:lumMod val="75000"/>
                            </a:schemeClr>
                          </a:solidFill>
                        </a:rPr>
                        <a:t> IVA</a:t>
                      </a:r>
                      <a:endParaRPr lang="en-US" sz="1800" baseline="0" dirty="0" smtClean="0">
                        <a:solidFill>
                          <a:schemeClr val="tx2">
                            <a:lumMod val="75000"/>
                          </a:schemeClr>
                        </a:solidFill>
                      </a:endParaRPr>
                    </a:p>
                    <a:p>
                      <a:r>
                        <a:rPr lang="en-US" sz="1800" baseline="0" dirty="0" smtClean="0">
                          <a:solidFill>
                            <a:schemeClr val="tx2">
                              <a:lumMod val="75000"/>
                            </a:schemeClr>
                          </a:solidFill>
                        </a:rPr>
                        <a:t>        </a:t>
                      </a:r>
                      <a:r>
                        <a:rPr lang="en-US" sz="1800" b="1" baseline="0" dirty="0" smtClean="0">
                          <a:solidFill>
                            <a:schemeClr val="tx2">
                              <a:lumMod val="75000"/>
                            </a:schemeClr>
                          </a:solidFill>
                        </a:rPr>
                        <a:t>(% PIB)</a:t>
                      </a:r>
                    </a:p>
                    <a:p>
                      <a:r>
                        <a:rPr lang="en-US" sz="1800" baseline="0" dirty="0" err="1" smtClean="0">
                          <a:solidFill>
                            <a:schemeClr val="tx2">
                              <a:lumMod val="75000"/>
                            </a:schemeClr>
                          </a:solidFill>
                        </a:rPr>
                        <a:t>Recaudación</a:t>
                      </a:r>
                      <a:r>
                        <a:rPr lang="en-US" sz="1800" baseline="0" dirty="0" smtClean="0">
                          <a:solidFill>
                            <a:schemeClr val="tx2">
                              <a:lumMod val="75000"/>
                            </a:schemeClr>
                          </a:solidFill>
                        </a:rPr>
                        <a:t> ISR</a:t>
                      </a:r>
                    </a:p>
                    <a:p>
                      <a:r>
                        <a:rPr lang="en-US" sz="1800" baseline="0" dirty="0" err="1" smtClean="0">
                          <a:solidFill>
                            <a:schemeClr val="tx2">
                              <a:lumMod val="75000"/>
                            </a:schemeClr>
                          </a:solidFill>
                        </a:rPr>
                        <a:t>Subsidios</a:t>
                      </a:r>
                      <a:r>
                        <a:rPr lang="en-US" sz="1800" baseline="0" dirty="0" smtClean="0">
                          <a:solidFill>
                            <a:schemeClr val="tx2">
                              <a:lumMod val="75000"/>
                            </a:schemeClr>
                          </a:solidFill>
                        </a:rPr>
                        <a:t> a ASC </a:t>
                      </a:r>
                    </a:p>
                    <a:p>
                      <a:r>
                        <a:rPr lang="en-US" sz="1800" baseline="0" dirty="0" err="1" smtClean="0">
                          <a:solidFill>
                            <a:schemeClr val="tx2">
                              <a:lumMod val="75000"/>
                            </a:schemeClr>
                          </a:solidFill>
                        </a:rPr>
                        <a:t>Subsidios</a:t>
                      </a:r>
                      <a:r>
                        <a:rPr lang="en-US" sz="1800" baseline="0" dirty="0" smtClean="0">
                          <a:solidFill>
                            <a:schemeClr val="tx2">
                              <a:lumMod val="75000"/>
                            </a:schemeClr>
                          </a:solidFill>
                        </a:rPr>
                        <a:t> a ASNC</a:t>
                      </a:r>
                    </a:p>
                    <a:p>
                      <a:r>
                        <a:rPr lang="en-US" sz="1800" baseline="0" dirty="0" err="1" smtClean="0">
                          <a:solidFill>
                            <a:schemeClr val="tx2">
                              <a:lumMod val="75000"/>
                            </a:schemeClr>
                          </a:solidFill>
                        </a:rPr>
                        <a:t>Subsidios</a:t>
                      </a:r>
                      <a:r>
                        <a:rPr lang="en-US" sz="1800" baseline="0" dirty="0" smtClean="0">
                          <a:solidFill>
                            <a:schemeClr val="tx2">
                              <a:lumMod val="75000"/>
                            </a:schemeClr>
                          </a:solidFill>
                        </a:rPr>
                        <a:t> a ASU</a:t>
                      </a:r>
                    </a:p>
                    <a:p>
                      <a:r>
                        <a:rPr lang="en-US" sz="1800" baseline="0" dirty="0" smtClean="0">
                          <a:solidFill>
                            <a:schemeClr val="tx2">
                              <a:lumMod val="75000"/>
                            </a:schemeClr>
                          </a:solidFill>
                        </a:rPr>
                        <a:t>Balance fiscal</a:t>
                      </a:r>
                    </a:p>
                    <a:p>
                      <a:r>
                        <a:rPr lang="en-US" sz="1800" b="1" baseline="0" dirty="0" smtClean="0">
                          <a:solidFill>
                            <a:schemeClr val="tx2">
                              <a:lumMod val="75000"/>
                            </a:schemeClr>
                          </a:solidFill>
                        </a:rPr>
                        <a:t>         (% PIB)</a:t>
                      </a:r>
                      <a:endParaRPr lang="en-US" sz="18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457.9</a:t>
                      </a:r>
                    </a:p>
                    <a:p>
                      <a:pPr algn="ctr"/>
                      <a:r>
                        <a:rPr lang="en-US" sz="1800" b="1" dirty="0" smtClean="0">
                          <a:solidFill>
                            <a:schemeClr val="tx2">
                              <a:lumMod val="75000"/>
                            </a:schemeClr>
                          </a:solidFill>
                        </a:rPr>
                        <a:t>3.76</a:t>
                      </a:r>
                    </a:p>
                    <a:p>
                      <a:pPr algn="ctr"/>
                      <a:r>
                        <a:rPr lang="en-US" sz="1800" dirty="0" smtClean="0">
                          <a:solidFill>
                            <a:schemeClr val="tx2">
                              <a:lumMod val="75000"/>
                            </a:schemeClr>
                          </a:solidFill>
                        </a:rPr>
                        <a:t>392.4</a:t>
                      </a:r>
                    </a:p>
                    <a:p>
                      <a:pPr algn="ctr"/>
                      <a:r>
                        <a:rPr lang="en-US" sz="1800" dirty="0" smtClean="0">
                          <a:solidFill>
                            <a:schemeClr val="tx2">
                              <a:lumMod val="75000"/>
                            </a:schemeClr>
                          </a:solidFill>
                        </a:rPr>
                        <a:t>62.2</a:t>
                      </a:r>
                    </a:p>
                    <a:p>
                      <a:pPr algn="ctr"/>
                      <a:r>
                        <a:rPr lang="en-US" sz="1800" dirty="0" smtClean="0">
                          <a:solidFill>
                            <a:schemeClr val="tx2">
                              <a:lumMod val="75000"/>
                            </a:schemeClr>
                          </a:solidFill>
                        </a:rPr>
                        <a:t>151.0</a:t>
                      </a:r>
                    </a:p>
                    <a:p>
                      <a:pPr algn="ctr"/>
                      <a:r>
                        <a:rPr lang="en-US" sz="1800" dirty="0" smtClean="0">
                          <a:solidFill>
                            <a:schemeClr val="tx2">
                              <a:lumMod val="75000"/>
                            </a:schemeClr>
                          </a:solidFill>
                        </a:rPr>
                        <a:t>0</a:t>
                      </a:r>
                    </a:p>
                    <a:p>
                      <a:pPr algn="ctr"/>
                      <a:r>
                        <a:rPr lang="en-US" sz="1800" dirty="0" smtClean="0">
                          <a:solidFill>
                            <a:schemeClr val="tx2">
                              <a:lumMod val="75000"/>
                            </a:schemeClr>
                          </a:solidFill>
                        </a:rPr>
                        <a:t>(-) 190.4</a:t>
                      </a:r>
                    </a:p>
                    <a:p>
                      <a:pPr algn="ctr"/>
                      <a:r>
                        <a:rPr lang="en-US" sz="1800" b="1" dirty="0" smtClean="0">
                          <a:solidFill>
                            <a:schemeClr val="tx2">
                              <a:lumMod val="75000"/>
                            </a:schemeClr>
                          </a:solidFill>
                        </a:rPr>
                        <a:t>(-) 1.56</a:t>
                      </a:r>
                      <a:endParaRPr lang="en-US" sz="18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824.2</a:t>
                      </a:r>
                    </a:p>
                    <a:p>
                      <a:pPr algn="ctr"/>
                      <a:r>
                        <a:rPr lang="en-US" sz="1800" b="1" dirty="0" smtClean="0">
                          <a:solidFill>
                            <a:schemeClr val="tx2">
                              <a:lumMod val="75000"/>
                            </a:schemeClr>
                          </a:solidFill>
                        </a:rPr>
                        <a:t>6.79</a:t>
                      </a:r>
                    </a:p>
                    <a:p>
                      <a:pPr algn="ctr"/>
                      <a:r>
                        <a:rPr lang="en-US" sz="1800" dirty="0" smtClean="0">
                          <a:solidFill>
                            <a:schemeClr val="tx2">
                              <a:lumMod val="75000"/>
                            </a:schemeClr>
                          </a:solidFill>
                        </a:rPr>
                        <a:t>377.3</a:t>
                      </a:r>
                    </a:p>
                    <a:p>
                      <a:pPr algn="ctr"/>
                      <a:r>
                        <a:rPr lang="en-US" sz="1800" dirty="0" smtClean="0">
                          <a:solidFill>
                            <a:schemeClr val="tx2">
                              <a:lumMod val="75000"/>
                            </a:schemeClr>
                          </a:solidFill>
                        </a:rPr>
                        <a:t>58.5</a:t>
                      </a:r>
                    </a:p>
                    <a:p>
                      <a:pPr algn="ctr"/>
                      <a:r>
                        <a:rPr lang="en-US" sz="1800" dirty="0" smtClean="0">
                          <a:solidFill>
                            <a:schemeClr val="tx2">
                              <a:lumMod val="75000"/>
                            </a:schemeClr>
                          </a:solidFill>
                        </a:rPr>
                        <a:t>154.6</a:t>
                      </a:r>
                    </a:p>
                    <a:p>
                      <a:pPr algn="ctr"/>
                      <a:r>
                        <a:rPr lang="en-US" sz="1800" dirty="0" smtClean="0">
                          <a:solidFill>
                            <a:schemeClr val="tx2">
                              <a:lumMod val="75000"/>
                            </a:schemeClr>
                          </a:solidFill>
                        </a:rPr>
                        <a:t>0</a:t>
                      </a:r>
                    </a:p>
                    <a:p>
                      <a:pPr algn="ctr"/>
                      <a:r>
                        <a:rPr lang="en-US" sz="1800" dirty="0" smtClean="0">
                          <a:solidFill>
                            <a:schemeClr val="tx2">
                              <a:lumMod val="75000"/>
                            </a:schemeClr>
                          </a:solidFill>
                        </a:rPr>
                        <a:t>160.7</a:t>
                      </a:r>
                    </a:p>
                    <a:p>
                      <a:pPr algn="ctr"/>
                      <a:r>
                        <a:rPr lang="en-US" sz="1800" b="1" dirty="0" smtClean="0">
                          <a:solidFill>
                            <a:schemeClr val="tx2">
                              <a:lumMod val="75000"/>
                            </a:schemeClr>
                          </a:solidFill>
                        </a:rPr>
                        <a:t>1.32</a:t>
                      </a:r>
                      <a:endParaRPr lang="en-US" sz="18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873.6</a:t>
                      </a:r>
                    </a:p>
                    <a:p>
                      <a:pPr algn="ctr"/>
                      <a:r>
                        <a:rPr lang="en-US" sz="1800" b="1" dirty="0" smtClean="0">
                          <a:solidFill>
                            <a:schemeClr val="tx2">
                              <a:lumMod val="75000"/>
                            </a:schemeClr>
                          </a:solidFill>
                        </a:rPr>
                        <a:t>7.1</a:t>
                      </a:r>
                    </a:p>
                    <a:p>
                      <a:pPr algn="ctr"/>
                      <a:r>
                        <a:rPr lang="en-US" sz="1800" dirty="0" smtClean="0">
                          <a:solidFill>
                            <a:schemeClr val="tx2">
                              <a:lumMod val="75000"/>
                            </a:schemeClr>
                          </a:solidFill>
                        </a:rPr>
                        <a:t>383.0</a:t>
                      </a:r>
                    </a:p>
                    <a:p>
                      <a:pPr algn="ctr"/>
                      <a:r>
                        <a:rPr lang="en-US" sz="1800" dirty="0" smtClean="0">
                          <a:solidFill>
                            <a:schemeClr val="tx2">
                              <a:lumMod val="75000"/>
                            </a:schemeClr>
                          </a:solidFill>
                        </a:rPr>
                        <a:t>0</a:t>
                      </a:r>
                    </a:p>
                    <a:p>
                      <a:pPr algn="ctr"/>
                      <a:r>
                        <a:rPr lang="en-US" sz="1800" dirty="0" smtClean="0">
                          <a:solidFill>
                            <a:schemeClr val="tx2">
                              <a:lumMod val="75000"/>
                            </a:schemeClr>
                          </a:solidFill>
                        </a:rPr>
                        <a:t>0</a:t>
                      </a:r>
                    </a:p>
                    <a:p>
                      <a:pPr algn="ctr"/>
                      <a:r>
                        <a:rPr lang="en-US" sz="1800" dirty="0" smtClean="0">
                          <a:solidFill>
                            <a:schemeClr val="tx2">
                              <a:lumMod val="75000"/>
                            </a:schemeClr>
                          </a:solidFill>
                        </a:rPr>
                        <a:t>559.3</a:t>
                      </a:r>
                    </a:p>
                    <a:p>
                      <a:pPr algn="ctr"/>
                      <a:r>
                        <a:rPr lang="en-US" sz="1800" dirty="0" smtClean="0">
                          <a:solidFill>
                            <a:schemeClr val="tx2">
                              <a:lumMod val="75000"/>
                            </a:schemeClr>
                          </a:solidFill>
                        </a:rPr>
                        <a:t>(-) 148.5</a:t>
                      </a:r>
                    </a:p>
                    <a:p>
                      <a:pPr algn="ctr"/>
                      <a:r>
                        <a:rPr lang="en-US" sz="1800" b="1" dirty="0" smtClean="0">
                          <a:solidFill>
                            <a:schemeClr val="tx2">
                              <a:lumMod val="75000"/>
                            </a:schemeClr>
                          </a:solidFill>
                        </a:rPr>
                        <a:t>(-) 1.21</a:t>
                      </a:r>
                      <a:endParaRPr lang="en-US" sz="18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39458">
                <a:tc>
                  <a:txBody>
                    <a:bodyPr/>
                    <a:lstStyle/>
                    <a:p>
                      <a:r>
                        <a:rPr lang="en-US" sz="1800" dirty="0" smtClean="0">
                          <a:solidFill>
                            <a:schemeClr val="tx2">
                              <a:lumMod val="75000"/>
                            </a:schemeClr>
                          </a:solidFill>
                        </a:rPr>
                        <a:t>IPC</a:t>
                      </a:r>
                    </a:p>
                    <a:p>
                      <a:r>
                        <a:rPr lang="en-US" sz="1800" b="1" dirty="0" err="1" smtClean="0">
                          <a:solidFill>
                            <a:schemeClr val="tx2">
                              <a:lumMod val="75000"/>
                            </a:schemeClr>
                          </a:solidFill>
                        </a:rPr>
                        <a:t>Salario</a:t>
                      </a:r>
                      <a:r>
                        <a:rPr lang="en-US" sz="1800" b="1" dirty="0" smtClean="0">
                          <a:solidFill>
                            <a:schemeClr val="tx2">
                              <a:lumMod val="75000"/>
                            </a:schemeClr>
                          </a:solidFill>
                        </a:rPr>
                        <a:t> real </a:t>
                      </a:r>
                    </a:p>
                    <a:p>
                      <a:r>
                        <a:rPr lang="en-US" sz="1800" dirty="0" err="1" smtClean="0">
                          <a:solidFill>
                            <a:schemeClr val="tx2">
                              <a:lumMod val="75000"/>
                            </a:schemeClr>
                          </a:solidFill>
                        </a:rPr>
                        <a:t>Utilidad</a:t>
                      </a:r>
                      <a:r>
                        <a:rPr lang="en-US" sz="1800" dirty="0" smtClean="0">
                          <a:solidFill>
                            <a:schemeClr val="tx2">
                              <a:lumMod val="75000"/>
                            </a:schemeClr>
                          </a:solidFill>
                        </a:rPr>
                        <a:t> de </a:t>
                      </a:r>
                      <a:r>
                        <a:rPr lang="en-US" sz="1800" dirty="0" err="1" smtClean="0">
                          <a:solidFill>
                            <a:schemeClr val="tx2">
                              <a:lumMod val="75000"/>
                            </a:schemeClr>
                          </a:solidFill>
                        </a:rPr>
                        <a:t>trabajadores</a:t>
                      </a:r>
                      <a:endParaRPr lang="en-US" sz="18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1.000</a:t>
                      </a:r>
                    </a:p>
                    <a:p>
                      <a:pPr algn="ctr"/>
                      <a:r>
                        <a:rPr lang="en-US" sz="1800" b="1" dirty="0" smtClean="0">
                          <a:solidFill>
                            <a:schemeClr val="tx2">
                              <a:lumMod val="75000"/>
                            </a:schemeClr>
                          </a:solidFill>
                        </a:rPr>
                        <a:t>1.000</a:t>
                      </a:r>
                    </a:p>
                    <a:p>
                      <a:pPr algn="ctr"/>
                      <a:r>
                        <a:rPr lang="en-US" sz="1800" dirty="0" smtClean="0">
                          <a:solidFill>
                            <a:schemeClr val="tx2">
                              <a:lumMod val="75000"/>
                            </a:schemeClr>
                          </a:solidFill>
                        </a:rPr>
                        <a:t>1.000</a:t>
                      </a:r>
                      <a:endParaRPr lang="en-US" sz="18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1.026</a:t>
                      </a:r>
                    </a:p>
                    <a:p>
                      <a:pPr algn="ctr"/>
                      <a:r>
                        <a:rPr lang="en-US" sz="1800" b="1" dirty="0" smtClean="0">
                          <a:solidFill>
                            <a:schemeClr val="tx2">
                              <a:lumMod val="75000"/>
                            </a:schemeClr>
                          </a:solidFill>
                        </a:rPr>
                        <a:t>0.965</a:t>
                      </a:r>
                    </a:p>
                    <a:p>
                      <a:pPr algn="ctr"/>
                      <a:r>
                        <a:rPr lang="en-US" sz="1800" dirty="0" smtClean="0">
                          <a:solidFill>
                            <a:schemeClr val="tx2">
                              <a:lumMod val="75000"/>
                            </a:schemeClr>
                          </a:solidFill>
                        </a:rPr>
                        <a:t>0.991</a:t>
                      </a:r>
                      <a:endParaRPr lang="en-US" sz="18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1.026</a:t>
                      </a:r>
                    </a:p>
                    <a:p>
                      <a:pPr algn="ctr"/>
                      <a:r>
                        <a:rPr lang="en-US" sz="1800" b="1" dirty="0" smtClean="0">
                          <a:solidFill>
                            <a:schemeClr val="tx2">
                              <a:lumMod val="75000"/>
                            </a:schemeClr>
                          </a:solidFill>
                        </a:rPr>
                        <a:t>1.15</a:t>
                      </a:r>
                    </a:p>
                    <a:p>
                      <a:pPr algn="ctr"/>
                      <a:r>
                        <a:rPr lang="en-US" sz="1800" b="1" dirty="0" smtClean="0">
                          <a:solidFill>
                            <a:schemeClr val="tx2">
                              <a:lumMod val="75000"/>
                            </a:schemeClr>
                          </a:solidFill>
                        </a:rPr>
                        <a:t>1.20</a:t>
                      </a:r>
                      <a:endParaRPr lang="en-US" sz="18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84970">
                <a:tc>
                  <a:txBody>
                    <a:bodyPr/>
                    <a:lstStyle/>
                    <a:p>
                      <a:r>
                        <a:rPr lang="en-US" sz="1800" dirty="0" smtClean="0">
                          <a:solidFill>
                            <a:schemeClr val="tx2">
                              <a:lumMod val="75000"/>
                            </a:schemeClr>
                          </a:solidFill>
                        </a:rPr>
                        <a:t>L</a:t>
                      </a:r>
                      <a:r>
                        <a:rPr lang="en-US" sz="1800" baseline="-25000" dirty="0" smtClean="0">
                          <a:solidFill>
                            <a:schemeClr val="tx2">
                              <a:lumMod val="75000"/>
                            </a:schemeClr>
                          </a:solidFill>
                        </a:rPr>
                        <a:t>1</a:t>
                      </a:r>
                    </a:p>
                    <a:p>
                      <a:r>
                        <a:rPr lang="en-US" sz="1800" dirty="0" smtClean="0">
                          <a:solidFill>
                            <a:schemeClr val="tx2">
                              <a:lumMod val="75000"/>
                            </a:schemeClr>
                          </a:solidFill>
                        </a:rPr>
                        <a:t>L</a:t>
                      </a:r>
                      <a:r>
                        <a:rPr lang="en-US" sz="1800" baseline="-25000" dirty="0" smtClean="0">
                          <a:solidFill>
                            <a:schemeClr val="tx2">
                              <a:lumMod val="75000"/>
                            </a:schemeClr>
                          </a:solidFill>
                        </a:rPr>
                        <a:t>2</a:t>
                      </a:r>
                    </a:p>
                    <a:p>
                      <a:r>
                        <a:rPr lang="en-US" sz="1800" dirty="0" smtClean="0">
                          <a:solidFill>
                            <a:schemeClr val="tx2">
                              <a:lumMod val="75000"/>
                            </a:schemeClr>
                          </a:solidFill>
                        </a:rPr>
                        <a:t>L</a:t>
                      </a:r>
                      <a:r>
                        <a:rPr lang="en-US" sz="1800" baseline="-25000" dirty="0" smtClean="0">
                          <a:solidFill>
                            <a:schemeClr val="tx2">
                              <a:lumMod val="75000"/>
                            </a:schemeClr>
                          </a:solidFill>
                        </a:rPr>
                        <a:t>A</a:t>
                      </a:r>
                    </a:p>
                    <a:p>
                      <a:r>
                        <a:rPr lang="en-US" sz="1800" b="1" dirty="0" err="1" smtClean="0">
                          <a:solidFill>
                            <a:schemeClr val="tx2">
                              <a:lumMod val="75000"/>
                            </a:schemeClr>
                          </a:solidFill>
                        </a:rPr>
                        <a:t>Empleo</a:t>
                      </a:r>
                      <a:r>
                        <a:rPr lang="en-US" sz="1800" b="1" dirty="0" smtClean="0">
                          <a:solidFill>
                            <a:schemeClr val="tx2">
                              <a:lumMod val="75000"/>
                            </a:schemeClr>
                          </a:solidFill>
                        </a:rPr>
                        <a:t> </a:t>
                      </a:r>
                      <a:r>
                        <a:rPr lang="en-US" sz="1800" b="1" dirty="0" err="1" smtClean="0">
                          <a:solidFill>
                            <a:schemeClr val="tx2">
                              <a:lumMod val="75000"/>
                            </a:schemeClr>
                          </a:solidFill>
                        </a:rPr>
                        <a:t>asalariado</a:t>
                      </a:r>
                      <a:r>
                        <a:rPr lang="en-US" sz="1800" b="1" dirty="0" smtClean="0">
                          <a:solidFill>
                            <a:schemeClr val="tx2">
                              <a:lumMod val="75000"/>
                            </a:schemeClr>
                          </a:solidFill>
                        </a:rPr>
                        <a:t> legal</a:t>
                      </a:r>
                    </a:p>
                    <a:p>
                      <a:r>
                        <a:rPr lang="en-US" sz="1800" b="1" dirty="0" err="1" smtClean="0">
                          <a:solidFill>
                            <a:schemeClr val="tx2">
                              <a:lumMod val="75000"/>
                            </a:schemeClr>
                          </a:solidFill>
                        </a:rPr>
                        <a:t>Empleo</a:t>
                      </a:r>
                      <a:r>
                        <a:rPr lang="en-US" sz="1800" b="1" dirty="0" smtClean="0">
                          <a:solidFill>
                            <a:schemeClr val="tx2">
                              <a:lumMod val="75000"/>
                            </a:schemeClr>
                          </a:solidFill>
                        </a:rPr>
                        <a:t> </a:t>
                      </a:r>
                      <a:r>
                        <a:rPr lang="en-US" sz="1800" b="1" dirty="0" err="1" smtClean="0">
                          <a:solidFill>
                            <a:schemeClr val="tx2">
                              <a:lumMod val="75000"/>
                            </a:schemeClr>
                          </a:solidFill>
                        </a:rPr>
                        <a:t>asalariado</a:t>
                      </a:r>
                      <a:r>
                        <a:rPr lang="en-US" sz="1800" b="1" dirty="0" smtClean="0">
                          <a:solidFill>
                            <a:schemeClr val="tx2">
                              <a:lumMod val="75000"/>
                            </a:schemeClr>
                          </a:solidFill>
                        </a:rPr>
                        <a:t> </a:t>
                      </a:r>
                      <a:r>
                        <a:rPr lang="en-US" sz="1800" b="1" dirty="0" err="1" smtClean="0">
                          <a:solidFill>
                            <a:schemeClr val="tx2">
                              <a:lumMod val="75000"/>
                            </a:schemeClr>
                          </a:solidFill>
                        </a:rPr>
                        <a:t>ilegal</a:t>
                      </a:r>
                      <a:endParaRPr lang="en-US" sz="1800" b="1" dirty="0" smtClean="0">
                        <a:solidFill>
                          <a:schemeClr val="tx2">
                            <a:lumMod val="75000"/>
                          </a:schemeClr>
                        </a:solidFill>
                      </a:endParaRPr>
                    </a:p>
                    <a:p>
                      <a:r>
                        <a:rPr lang="en-US" sz="1800" b="1" dirty="0" err="1" smtClean="0">
                          <a:solidFill>
                            <a:schemeClr val="tx2">
                              <a:lumMod val="75000"/>
                            </a:schemeClr>
                          </a:solidFill>
                        </a:rPr>
                        <a:t>Autoempleo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5.24</a:t>
                      </a:r>
                    </a:p>
                    <a:p>
                      <a:pPr algn="ctr"/>
                      <a:r>
                        <a:rPr lang="en-US" sz="1800" dirty="0" smtClean="0">
                          <a:solidFill>
                            <a:schemeClr val="tx2">
                              <a:lumMod val="75000"/>
                            </a:schemeClr>
                          </a:solidFill>
                        </a:rPr>
                        <a:t>14.86</a:t>
                      </a:r>
                    </a:p>
                    <a:p>
                      <a:pPr algn="ctr"/>
                      <a:r>
                        <a:rPr lang="en-US" sz="1800" dirty="0" smtClean="0">
                          <a:solidFill>
                            <a:schemeClr val="tx2">
                              <a:lumMod val="75000"/>
                            </a:schemeClr>
                          </a:solidFill>
                        </a:rPr>
                        <a:t>18.93</a:t>
                      </a:r>
                    </a:p>
                    <a:p>
                      <a:pPr algn="ctr"/>
                      <a:r>
                        <a:rPr lang="en-US" sz="1800" b="1" dirty="0" smtClean="0">
                          <a:solidFill>
                            <a:schemeClr val="tx2">
                              <a:lumMod val="75000"/>
                            </a:schemeClr>
                          </a:solidFill>
                        </a:rPr>
                        <a:t>12.29</a:t>
                      </a:r>
                    </a:p>
                    <a:p>
                      <a:pPr algn="ctr"/>
                      <a:r>
                        <a:rPr lang="en-US" sz="1800" b="1" dirty="0" smtClean="0">
                          <a:solidFill>
                            <a:schemeClr val="tx2">
                              <a:lumMod val="75000"/>
                            </a:schemeClr>
                          </a:solidFill>
                        </a:rPr>
                        <a:t>7.80</a:t>
                      </a:r>
                    </a:p>
                    <a:p>
                      <a:pPr algn="ctr"/>
                      <a:r>
                        <a:rPr lang="en-US" sz="1800" b="1" dirty="0" smtClean="0">
                          <a:solidFill>
                            <a:schemeClr val="tx2">
                              <a:lumMod val="75000"/>
                            </a:schemeClr>
                          </a:solidFill>
                        </a:rPr>
                        <a:t>18.93</a:t>
                      </a:r>
                      <a:endParaRPr lang="en-US" sz="18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4.63</a:t>
                      </a:r>
                    </a:p>
                    <a:p>
                      <a:pPr algn="ctr"/>
                      <a:r>
                        <a:rPr lang="en-US" sz="1800" dirty="0" smtClean="0">
                          <a:solidFill>
                            <a:schemeClr val="tx2">
                              <a:lumMod val="75000"/>
                            </a:schemeClr>
                          </a:solidFill>
                        </a:rPr>
                        <a:t>14.97</a:t>
                      </a:r>
                    </a:p>
                    <a:p>
                      <a:pPr algn="ctr"/>
                      <a:r>
                        <a:rPr lang="en-US" sz="1800" dirty="0" smtClean="0">
                          <a:solidFill>
                            <a:schemeClr val="tx2">
                              <a:lumMod val="75000"/>
                            </a:schemeClr>
                          </a:solidFill>
                        </a:rPr>
                        <a:t>19.42</a:t>
                      </a:r>
                    </a:p>
                    <a:p>
                      <a:pPr algn="ctr"/>
                      <a:r>
                        <a:rPr lang="en-US" sz="1800" b="1" dirty="0" smtClean="0">
                          <a:solidFill>
                            <a:schemeClr val="tx2">
                              <a:lumMod val="75000"/>
                            </a:schemeClr>
                          </a:solidFill>
                        </a:rPr>
                        <a:t>11.66</a:t>
                      </a:r>
                    </a:p>
                    <a:p>
                      <a:pPr algn="ctr"/>
                      <a:r>
                        <a:rPr lang="en-US" sz="1800" b="1" dirty="0" smtClean="0">
                          <a:solidFill>
                            <a:schemeClr val="tx2">
                              <a:lumMod val="75000"/>
                            </a:schemeClr>
                          </a:solidFill>
                        </a:rPr>
                        <a:t>7.94</a:t>
                      </a:r>
                    </a:p>
                    <a:p>
                      <a:pPr algn="ctr"/>
                      <a:r>
                        <a:rPr lang="en-US" sz="1800" b="1" dirty="0" smtClean="0">
                          <a:solidFill>
                            <a:schemeClr val="tx2">
                              <a:lumMod val="75000"/>
                            </a:schemeClr>
                          </a:solidFill>
                        </a:rPr>
                        <a:t>19.42</a:t>
                      </a:r>
                      <a:endParaRPr lang="en-US" sz="18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800" dirty="0" smtClean="0">
                          <a:solidFill>
                            <a:schemeClr val="tx2">
                              <a:lumMod val="75000"/>
                            </a:schemeClr>
                          </a:solidFill>
                        </a:rPr>
                        <a:t>6.05</a:t>
                      </a:r>
                    </a:p>
                    <a:p>
                      <a:pPr algn="ctr"/>
                      <a:r>
                        <a:rPr lang="en-US" sz="1800" dirty="0" smtClean="0">
                          <a:solidFill>
                            <a:schemeClr val="tx2">
                              <a:lumMod val="75000"/>
                            </a:schemeClr>
                          </a:solidFill>
                        </a:rPr>
                        <a:t>19.55</a:t>
                      </a:r>
                    </a:p>
                    <a:p>
                      <a:pPr algn="ctr"/>
                      <a:r>
                        <a:rPr lang="en-US" sz="1800" dirty="0" smtClean="0">
                          <a:solidFill>
                            <a:schemeClr val="tx2">
                              <a:lumMod val="75000"/>
                            </a:schemeClr>
                          </a:solidFill>
                        </a:rPr>
                        <a:t>13.41</a:t>
                      </a:r>
                    </a:p>
                    <a:p>
                      <a:pPr algn="ctr"/>
                      <a:r>
                        <a:rPr lang="en-US" sz="1800" b="1" dirty="0" smtClean="0">
                          <a:solidFill>
                            <a:schemeClr val="tx2">
                              <a:lumMod val="75000"/>
                            </a:schemeClr>
                          </a:solidFill>
                        </a:rPr>
                        <a:t>25.61</a:t>
                      </a:r>
                    </a:p>
                    <a:p>
                      <a:pPr algn="ctr"/>
                      <a:r>
                        <a:rPr lang="en-US" sz="1800" b="1" dirty="0" smtClean="0">
                          <a:solidFill>
                            <a:schemeClr val="tx2">
                              <a:lumMod val="75000"/>
                            </a:schemeClr>
                          </a:solidFill>
                        </a:rPr>
                        <a:t>0</a:t>
                      </a:r>
                    </a:p>
                    <a:p>
                      <a:pPr algn="ctr"/>
                      <a:r>
                        <a:rPr lang="en-US" sz="1800" b="1" dirty="0" smtClean="0">
                          <a:solidFill>
                            <a:schemeClr val="tx2">
                              <a:lumMod val="75000"/>
                            </a:schemeClr>
                          </a:solidFill>
                        </a:rPr>
                        <a:t>13.41</a:t>
                      </a:r>
                      <a:endParaRPr lang="en-US" sz="1800"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 name="Table 2"/>
          <p:cNvGraphicFramePr>
            <a:graphicFrameLocks noGrp="1"/>
          </p:cNvGraphicFramePr>
          <p:nvPr/>
        </p:nvGraphicFramePr>
        <p:xfrm>
          <a:off x="0" y="0"/>
          <a:ext cx="9144000" cy="1066800"/>
        </p:xfrm>
        <a:graphic>
          <a:graphicData uri="http://schemas.openxmlformats.org/drawingml/2006/table">
            <a:tbl>
              <a:tblPr firstRow="1" bandRow="1">
                <a:tableStyleId>{5C22544A-7EE6-4342-B048-85BDC9FD1C3A}</a:tableStyleId>
              </a:tblPr>
              <a:tblGrid>
                <a:gridCol w="9144000"/>
              </a:tblGrid>
              <a:tr h="1066800">
                <a:tc>
                  <a:txBody>
                    <a:bodyPr/>
                    <a:lstStyle/>
                    <a:p>
                      <a:r>
                        <a:rPr lang="en-US" sz="2800" b="0" u="none" dirty="0" smtClean="0">
                          <a:solidFill>
                            <a:schemeClr val="tx1"/>
                          </a:solidFill>
                        </a:rPr>
                        <a:t>                  Parte I:</a:t>
                      </a:r>
                      <a:r>
                        <a:rPr lang="en-US" sz="2800" b="0" u="none" baseline="0" dirty="0" smtClean="0">
                          <a:solidFill>
                            <a:schemeClr val="tx1"/>
                          </a:solidFill>
                        </a:rPr>
                        <a:t> </a:t>
                      </a:r>
                      <a:r>
                        <a:rPr lang="en-US" sz="2800" b="0" u="sng" dirty="0" err="1" smtClean="0">
                          <a:solidFill>
                            <a:schemeClr val="tx2">
                              <a:lumMod val="75000"/>
                            </a:schemeClr>
                          </a:solidFill>
                        </a:rPr>
                        <a:t>Reforma</a:t>
                      </a:r>
                      <a:r>
                        <a:rPr lang="en-US" sz="2800" b="0" u="sng" dirty="0" smtClean="0">
                          <a:solidFill>
                            <a:schemeClr val="tx2">
                              <a:lumMod val="75000"/>
                            </a:schemeClr>
                          </a:solidFill>
                        </a:rPr>
                        <a:t> Fiscal </a:t>
                      </a:r>
                      <a:r>
                        <a:rPr lang="en-US" sz="2800" b="0" u="sng" dirty="0" err="1" smtClean="0">
                          <a:solidFill>
                            <a:schemeClr val="tx2">
                              <a:lumMod val="75000"/>
                            </a:schemeClr>
                          </a:solidFill>
                        </a:rPr>
                        <a:t>para</a:t>
                      </a:r>
                      <a:r>
                        <a:rPr lang="en-US" sz="2800" b="0" u="sng" dirty="0" smtClean="0">
                          <a:solidFill>
                            <a:schemeClr val="tx2">
                              <a:lumMod val="75000"/>
                            </a:schemeClr>
                          </a:solidFill>
                        </a:rPr>
                        <a:t> ASU: </a:t>
                      </a:r>
                      <a:endParaRPr lang="en-US" sz="2800" b="0" u="sng" dirty="0">
                        <a:solidFill>
                          <a:schemeClr val="tx2">
                            <a:lumMod val="75000"/>
                          </a:schemeClr>
                        </a:solidFill>
                      </a:endParaRPr>
                    </a:p>
                  </a:txBody>
                  <a:tcPr>
                    <a:solidFill>
                      <a:schemeClr val="bg1"/>
                    </a:solidFill>
                  </a:tcPr>
                </a:tc>
              </a:tr>
            </a:tbl>
          </a:graphicData>
        </a:graphic>
      </p:graphicFrame>
      <p:graphicFrame>
        <p:nvGraphicFramePr>
          <p:cNvPr id="4" name="Object 3"/>
          <p:cNvGraphicFramePr>
            <a:graphicFrameLocks noChangeAspect="1"/>
          </p:cNvGraphicFramePr>
          <p:nvPr/>
        </p:nvGraphicFramePr>
        <p:xfrm>
          <a:off x="6464300" y="76200"/>
          <a:ext cx="2527300" cy="533400"/>
        </p:xfrm>
        <a:graphic>
          <a:graphicData uri="http://schemas.openxmlformats.org/presentationml/2006/ole">
            <p:oleObj spid="_x0000_s253954" name="Equation" r:id="rId3" imgW="1143000" imgH="241200" progId="Equation.DSMT4">
              <p:embed/>
            </p:oleObj>
          </a:graphicData>
        </a:graphic>
      </p:graphicFrame>
      <p:sp>
        <p:nvSpPr>
          <p:cNvPr id="5" name="Oval 4"/>
          <p:cNvSpPr/>
          <p:nvPr/>
        </p:nvSpPr>
        <p:spPr>
          <a:xfrm>
            <a:off x="3429000" y="3657600"/>
            <a:ext cx="8382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467600" y="3733800"/>
            <a:ext cx="8382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620000" y="4419600"/>
            <a:ext cx="6858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pPr algn="ctr"/>
                      <a:r>
                        <a:rPr lang="en-US" sz="2400" b="0" u="sng" dirty="0" err="1" smtClean="0">
                          <a:solidFill>
                            <a:schemeClr val="tx2">
                              <a:lumMod val="75000"/>
                            </a:schemeClr>
                          </a:solidFill>
                        </a:rPr>
                        <a:t>Observaciones</a:t>
                      </a:r>
                      <a:endParaRPr lang="en-US" sz="2400" b="0" u="sng" dirty="0" smtClean="0">
                        <a:solidFill>
                          <a:schemeClr val="tx2">
                            <a:lumMod val="75000"/>
                          </a:schemeClr>
                        </a:solidFill>
                      </a:endParaRPr>
                    </a:p>
                    <a:p>
                      <a:endParaRPr lang="en-US" dirty="0" smtClean="0">
                        <a:solidFill>
                          <a:schemeClr val="tx2">
                            <a:lumMod val="75000"/>
                          </a:schemeClr>
                        </a:solidFill>
                      </a:endParaRPr>
                    </a:p>
                    <a:p>
                      <a:r>
                        <a:rPr lang="en-US" sz="2400" b="0" dirty="0" smtClean="0">
                          <a:solidFill>
                            <a:schemeClr val="tx2">
                              <a:lumMod val="75000"/>
                            </a:schemeClr>
                          </a:solidFill>
                        </a:rPr>
                        <a:t>La </a:t>
                      </a:r>
                      <a:r>
                        <a:rPr lang="en-US" sz="2400" b="0" dirty="0" err="1" smtClean="0">
                          <a:solidFill>
                            <a:schemeClr val="tx2">
                              <a:lumMod val="75000"/>
                            </a:schemeClr>
                          </a:solidFill>
                        </a:rPr>
                        <a:t>reforma</a:t>
                      </a:r>
                      <a:r>
                        <a:rPr lang="en-US" sz="2400" b="0" baseline="0" dirty="0" smtClean="0">
                          <a:solidFill>
                            <a:schemeClr val="tx2">
                              <a:lumMod val="75000"/>
                            </a:schemeClr>
                          </a:solidFill>
                        </a:rPr>
                        <a:t> genera </a:t>
                      </a:r>
                      <a:r>
                        <a:rPr lang="en-US" sz="2400" b="1" baseline="0" dirty="0" err="1" smtClean="0">
                          <a:solidFill>
                            <a:schemeClr val="tx2">
                              <a:lumMod val="75000"/>
                            </a:schemeClr>
                          </a:solidFill>
                        </a:rPr>
                        <a:t>ahorros</a:t>
                      </a:r>
                      <a:r>
                        <a:rPr lang="en-US" sz="2400" b="1" baseline="0" dirty="0" smtClean="0">
                          <a:solidFill>
                            <a:schemeClr val="tx2">
                              <a:lumMod val="75000"/>
                            </a:schemeClr>
                          </a:solidFill>
                        </a:rPr>
                        <a:t> </a:t>
                      </a:r>
                      <a:r>
                        <a:rPr lang="en-US" sz="2400" b="0" baseline="0" dirty="0" smtClean="0">
                          <a:solidFill>
                            <a:schemeClr val="tx2">
                              <a:lumMod val="75000"/>
                            </a:schemeClr>
                          </a:solidFill>
                        </a:rPr>
                        <a:t>de </a:t>
                      </a:r>
                      <a:r>
                        <a:rPr lang="en-US" sz="2400" b="0" baseline="0" dirty="0" err="1" smtClean="0">
                          <a:solidFill>
                            <a:schemeClr val="tx2">
                              <a:lumMod val="75000"/>
                            </a:schemeClr>
                          </a:solidFill>
                        </a:rPr>
                        <a:t>alrededor</a:t>
                      </a:r>
                      <a:r>
                        <a:rPr lang="en-US" sz="2400" b="0" baseline="0" dirty="0" smtClean="0">
                          <a:solidFill>
                            <a:schemeClr val="tx2">
                              <a:lumMod val="75000"/>
                            </a:schemeClr>
                          </a:solidFill>
                        </a:rPr>
                        <a:t> de 44,000 mp.  </a:t>
                      </a:r>
                      <a:r>
                        <a:rPr lang="en-US" sz="2400" b="0" baseline="0" dirty="0" err="1" smtClean="0">
                          <a:solidFill>
                            <a:schemeClr val="tx2">
                              <a:lumMod val="75000"/>
                            </a:schemeClr>
                          </a:solidFill>
                        </a:rPr>
                        <a:t>Estos</a:t>
                      </a:r>
                      <a:r>
                        <a:rPr lang="en-US" sz="2400" b="0" baseline="0" dirty="0" smtClean="0">
                          <a:solidFill>
                            <a:schemeClr val="tx2">
                              <a:lumMod val="75000"/>
                            </a:schemeClr>
                          </a:solidFill>
                        </a:rPr>
                        <a:t> </a:t>
                      </a:r>
                      <a:r>
                        <a:rPr lang="en-US" sz="2400" b="0" baseline="0" dirty="0" err="1" smtClean="0">
                          <a:solidFill>
                            <a:schemeClr val="tx2">
                              <a:lumMod val="75000"/>
                            </a:schemeClr>
                          </a:solidFill>
                        </a:rPr>
                        <a:t>recursos</a:t>
                      </a:r>
                      <a:r>
                        <a:rPr lang="en-US" sz="2400" b="0" baseline="0" dirty="0" smtClean="0">
                          <a:solidFill>
                            <a:schemeClr val="tx2">
                              <a:lumMod val="75000"/>
                            </a:schemeClr>
                          </a:solidFill>
                        </a:rPr>
                        <a:t> </a:t>
                      </a:r>
                      <a:r>
                        <a:rPr lang="en-US" sz="2400" b="0" baseline="0" dirty="0" err="1" smtClean="0">
                          <a:solidFill>
                            <a:schemeClr val="tx2">
                              <a:lumMod val="75000"/>
                            </a:schemeClr>
                          </a:solidFill>
                        </a:rPr>
                        <a:t>ayudan</a:t>
                      </a:r>
                      <a:r>
                        <a:rPr lang="en-US" sz="2400" b="0" baseline="0" dirty="0" smtClean="0">
                          <a:solidFill>
                            <a:schemeClr val="tx2">
                              <a:lumMod val="75000"/>
                            </a:schemeClr>
                          </a:solidFill>
                        </a:rPr>
                        <a:t> a:</a:t>
                      </a:r>
                    </a:p>
                    <a:p>
                      <a:endParaRPr lang="en-US" sz="2400" b="0" baseline="0" dirty="0" smtClean="0">
                        <a:solidFill>
                          <a:schemeClr val="tx2">
                            <a:lumMod val="75000"/>
                          </a:schemeClr>
                        </a:solidFill>
                      </a:endParaRPr>
                    </a:p>
                    <a:p>
                      <a:pPr>
                        <a:buFont typeface="Arial" pitchFamily="34" charset="0"/>
                        <a:buChar char="•"/>
                      </a:pPr>
                      <a:r>
                        <a:rPr lang="en-US" sz="2400" b="0" baseline="0" dirty="0" smtClean="0">
                          <a:solidFill>
                            <a:schemeClr val="tx2">
                              <a:lumMod val="75000"/>
                            </a:schemeClr>
                          </a:solidFill>
                        </a:rPr>
                        <a:t>   </a:t>
                      </a:r>
                      <a:r>
                        <a:rPr lang="en-US" sz="2400" b="0" baseline="0" dirty="0" err="1" smtClean="0">
                          <a:solidFill>
                            <a:schemeClr val="tx2">
                              <a:lumMod val="75000"/>
                            </a:schemeClr>
                          </a:solidFill>
                        </a:rPr>
                        <a:t>compensar</a:t>
                      </a:r>
                      <a:r>
                        <a:rPr lang="en-US" sz="2400" b="0" baseline="0" dirty="0" smtClean="0">
                          <a:solidFill>
                            <a:schemeClr val="tx2">
                              <a:lumMod val="75000"/>
                            </a:schemeClr>
                          </a:solidFill>
                        </a:rPr>
                        <a:t> a las </a:t>
                      </a:r>
                      <a:r>
                        <a:rPr lang="en-US" sz="2400" b="0" baseline="0" dirty="0" err="1" smtClean="0">
                          <a:solidFill>
                            <a:schemeClr val="tx2">
                              <a:lumMod val="75000"/>
                            </a:schemeClr>
                          </a:solidFill>
                        </a:rPr>
                        <a:t>familias</a:t>
                      </a:r>
                      <a:r>
                        <a:rPr lang="en-US" sz="2400" b="0" baseline="0" dirty="0" smtClean="0">
                          <a:solidFill>
                            <a:schemeClr val="tx2">
                              <a:lumMod val="75000"/>
                            </a:schemeClr>
                          </a:solidFill>
                        </a:rPr>
                        <a:t> </a:t>
                      </a:r>
                      <a:r>
                        <a:rPr lang="en-US" sz="2400" b="0" baseline="0" dirty="0" err="1" smtClean="0">
                          <a:solidFill>
                            <a:schemeClr val="tx2">
                              <a:lumMod val="75000"/>
                            </a:schemeClr>
                          </a:solidFill>
                        </a:rPr>
                        <a:t>pobres</a:t>
                      </a:r>
                      <a:r>
                        <a:rPr lang="en-US" sz="2400" b="0" baseline="0" dirty="0" smtClean="0">
                          <a:solidFill>
                            <a:schemeClr val="tx2">
                              <a:lumMod val="75000"/>
                            </a:schemeClr>
                          </a:solidFill>
                        </a:rPr>
                        <a:t> </a:t>
                      </a:r>
                      <a:r>
                        <a:rPr lang="en-US" sz="2400" b="0" baseline="0" dirty="0" err="1" smtClean="0">
                          <a:solidFill>
                            <a:schemeClr val="tx2">
                              <a:lumMod val="75000"/>
                            </a:schemeClr>
                          </a:solidFill>
                        </a:rPr>
                        <a:t>por</a:t>
                      </a:r>
                      <a:r>
                        <a:rPr lang="en-US" sz="2400" b="0" baseline="0" dirty="0" smtClean="0">
                          <a:solidFill>
                            <a:schemeClr val="tx2">
                              <a:lumMod val="75000"/>
                            </a:schemeClr>
                          </a:solidFill>
                        </a:rPr>
                        <a:t> el </a:t>
                      </a:r>
                      <a:r>
                        <a:rPr lang="en-US" sz="2400" b="0" baseline="0" dirty="0" err="1" smtClean="0">
                          <a:solidFill>
                            <a:schemeClr val="tx2">
                              <a:lumMod val="75000"/>
                            </a:schemeClr>
                          </a:solidFill>
                        </a:rPr>
                        <a:t>aumento</a:t>
                      </a:r>
                      <a:r>
                        <a:rPr lang="en-US" sz="2400" b="0" baseline="0" dirty="0" smtClean="0">
                          <a:solidFill>
                            <a:schemeClr val="tx2">
                              <a:lumMod val="75000"/>
                            </a:schemeClr>
                          </a:solidFill>
                        </a:rPr>
                        <a:t> del IVA </a:t>
                      </a:r>
                      <a:r>
                        <a:rPr lang="en-US" sz="2400" b="0" baseline="0" dirty="0" err="1" smtClean="0">
                          <a:solidFill>
                            <a:schemeClr val="tx2">
                              <a:lumMod val="75000"/>
                            </a:schemeClr>
                          </a:solidFill>
                        </a:rPr>
                        <a:t>por</a:t>
                      </a:r>
                      <a:r>
                        <a:rPr lang="es-ES" sz="2400" b="0" baseline="0" dirty="0" smtClean="0">
                          <a:solidFill>
                            <a:schemeClr val="tx2">
                              <a:lumMod val="75000"/>
                            </a:schemeClr>
                          </a:solidFill>
                        </a:rPr>
                        <a:t> 29,000 </a:t>
                      </a:r>
                    </a:p>
                    <a:p>
                      <a:pPr>
                        <a:buFont typeface="Arial" pitchFamily="34" charset="0"/>
                        <a:buNone/>
                      </a:pPr>
                      <a:r>
                        <a:rPr lang="es-ES" sz="2400" b="0" baseline="0" dirty="0" smtClean="0">
                          <a:solidFill>
                            <a:schemeClr val="tx2">
                              <a:lumMod val="75000"/>
                            </a:schemeClr>
                          </a:solidFill>
                        </a:rPr>
                        <a:t>    </a:t>
                      </a:r>
                      <a:r>
                        <a:rPr lang="es-ES" sz="2400" b="0" baseline="0" dirty="0" err="1" smtClean="0">
                          <a:solidFill>
                            <a:schemeClr val="tx2">
                              <a:lumMod val="75000"/>
                            </a:schemeClr>
                          </a:solidFill>
                        </a:rPr>
                        <a:t>mp</a:t>
                      </a:r>
                      <a:r>
                        <a:rPr lang="es-ES" sz="2400" b="0" baseline="0" dirty="0" smtClean="0">
                          <a:solidFill>
                            <a:schemeClr val="tx2">
                              <a:lumMod val="75000"/>
                            </a:schemeClr>
                          </a:solidFill>
                        </a:rPr>
                        <a:t>;</a:t>
                      </a:r>
                    </a:p>
                    <a:p>
                      <a:pPr>
                        <a:buFont typeface="Arial" pitchFamily="34" charset="0"/>
                        <a:buNone/>
                      </a:pPr>
                      <a:endParaRPr lang="en-US" sz="2400" b="0" baseline="0" dirty="0" smtClean="0">
                        <a:solidFill>
                          <a:schemeClr val="tx2">
                            <a:lumMod val="75000"/>
                          </a:schemeClr>
                        </a:solidFill>
                      </a:endParaRPr>
                    </a:p>
                    <a:p>
                      <a:pPr>
                        <a:buFont typeface="Arial" pitchFamily="34" charset="0"/>
                        <a:buChar char="•"/>
                      </a:pPr>
                      <a:r>
                        <a:rPr lang="en-US" sz="2400" b="0" baseline="0" dirty="0" smtClean="0">
                          <a:solidFill>
                            <a:schemeClr val="tx2">
                              <a:lumMod val="75000"/>
                            </a:schemeClr>
                          </a:solidFill>
                        </a:rPr>
                        <a:t>   </a:t>
                      </a:r>
                      <a:r>
                        <a:rPr lang="en-US" sz="2400" b="0" baseline="0" dirty="0" err="1" smtClean="0">
                          <a:solidFill>
                            <a:schemeClr val="tx2">
                              <a:lumMod val="75000"/>
                            </a:schemeClr>
                          </a:solidFill>
                        </a:rPr>
                        <a:t>compensar</a:t>
                      </a:r>
                      <a:r>
                        <a:rPr lang="en-US" sz="2400" b="0" baseline="0" dirty="0" smtClean="0">
                          <a:solidFill>
                            <a:schemeClr val="tx2">
                              <a:lumMod val="75000"/>
                            </a:schemeClr>
                          </a:solidFill>
                        </a:rPr>
                        <a:t> a los </a:t>
                      </a:r>
                      <a:r>
                        <a:rPr lang="en-US" sz="2400" b="0" baseline="0" dirty="0" err="1" smtClean="0">
                          <a:solidFill>
                            <a:schemeClr val="tx2">
                              <a:lumMod val="75000"/>
                            </a:schemeClr>
                          </a:solidFill>
                        </a:rPr>
                        <a:t>estados</a:t>
                      </a:r>
                      <a:r>
                        <a:rPr lang="en-US" sz="2400" b="0" baseline="0" dirty="0" smtClean="0">
                          <a:solidFill>
                            <a:schemeClr val="tx2">
                              <a:lumMod val="75000"/>
                            </a:schemeClr>
                          </a:solidFill>
                        </a:rPr>
                        <a:t> </a:t>
                      </a:r>
                      <a:r>
                        <a:rPr lang="en-US" sz="2400" b="0" baseline="0" dirty="0" err="1" smtClean="0">
                          <a:solidFill>
                            <a:schemeClr val="tx2">
                              <a:lumMod val="75000"/>
                            </a:schemeClr>
                          </a:solidFill>
                        </a:rPr>
                        <a:t>por</a:t>
                      </a:r>
                      <a:r>
                        <a:rPr lang="en-US" sz="2400" b="0" baseline="0" dirty="0" smtClean="0">
                          <a:solidFill>
                            <a:schemeClr val="tx2">
                              <a:lumMod val="75000"/>
                            </a:schemeClr>
                          </a:solidFill>
                        </a:rPr>
                        <a:t> la </a:t>
                      </a:r>
                      <a:r>
                        <a:rPr lang="en-US" sz="2400" b="0" baseline="0" dirty="0" err="1" smtClean="0">
                          <a:solidFill>
                            <a:schemeClr val="tx2">
                              <a:lumMod val="75000"/>
                            </a:schemeClr>
                          </a:solidFill>
                        </a:rPr>
                        <a:t>pérdida</a:t>
                      </a:r>
                      <a:r>
                        <a:rPr lang="en-US" sz="2400" b="0" baseline="0" dirty="0" smtClean="0">
                          <a:solidFill>
                            <a:schemeClr val="tx2">
                              <a:lumMod val="75000"/>
                            </a:schemeClr>
                          </a:solidFill>
                        </a:rPr>
                        <a:t> del </a:t>
                      </a:r>
                      <a:r>
                        <a:rPr lang="en-US" sz="2400" b="0" baseline="0" dirty="0" err="1" smtClean="0">
                          <a:solidFill>
                            <a:schemeClr val="tx2">
                              <a:lumMod val="75000"/>
                            </a:schemeClr>
                          </a:solidFill>
                        </a:rPr>
                        <a:t>impuesto</a:t>
                      </a:r>
                      <a:r>
                        <a:rPr lang="en-US" sz="2400" b="0" baseline="0" dirty="0" smtClean="0">
                          <a:solidFill>
                            <a:schemeClr val="tx2">
                              <a:lumMod val="75000"/>
                            </a:schemeClr>
                          </a:solidFill>
                        </a:rPr>
                        <a:t> a la </a:t>
                      </a:r>
                      <a:r>
                        <a:rPr lang="en-US" sz="2400" b="0" baseline="0" dirty="0" err="1" smtClean="0">
                          <a:solidFill>
                            <a:schemeClr val="tx2">
                              <a:lumMod val="75000"/>
                            </a:schemeClr>
                          </a:solidFill>
                        </a:rPr>
                        <a:t>nómina</a:t>
                      </a:r>
                      <a:r>
                        <a:rPr lang="en-US" sz="2400" b="0" baseline="0" dirty="0" smtClean="0">
                          <a:solidFill>
                            <a:schemeClr val="tx2">
                              <a:lumMod val="75000"/>
                            </a:schemeClr>
                          </a:solidFill>
                        </a:rPr>
                        <a:t> </a:t>
                      </a:r>
                      <a:r>
                        <a:rPr lang="en-US" sz="2400" b="0" baseline="0" dirty="0" err="1" smtClean="0">
                          <a:solidFill>
                            <a:schemeClr val="tx2">
                              <a:lumMod val="75000"/>
                            </a:schemeClr>
                          </a:solidFill>
                        </a:rPr>
                        <a:t>por</a:t>
                      </a:r>
                      <a:r>
                        <a:rPr lang="en-US" sz="2400" b="0" baseline="0" dirty="0" smtClean="0">
                          <a:solidFill>
                            <a:schemeClr val="tx2">
                              <a:lumMod val="75000"/>
                            </a:schemeClr>
                          </a:solidFill>
                        </a:rPr>
                        <a:t> </a:t>
                      </a:r>
                    </a:p>
                    <a:p>
                      <a:pPr>
                        <a:buFont typeface="Arial" pitchFamily="34" charset="0"/>
                        <a:buNone/>
                      </a:pPr>
                      <a:r>
                        <a:rPr lang="en-US" sz="2400" b="0" baseline="0" dirty="0" smtClean="0">
                          <a:solidFill>
                            <a:schemeClr val="tx2">
                              <a:lumMod val="75000"/>
                            </a:schemeClr>
                          </a:solidFill>
                        </a:rPr>
                        <a:t>    26,000 mp;</a:t>
                      </a:r>
                    </a:p>
                    <a:p>
                      <a:pPr>
                        <a:buFont typeface="Arial" pitchFamily="34" charset="0"/>
                        <a:buChar char="•"/>
                      </a:pPr>
                      <a:endParaRPr lang="en-US" sz="2400" b="0" baseline="0" dirty="0" smtClean="0">
                        <a:solidFill>
                          <a:schemeClr val="tx2">
                            <a:lumMod val="75000"/>
                          </a:schemeClr>
                        </a:solidFill>
                      </a:endParaRPr>
                    </a:p>
                    <a:p>
                      <a:pPr>
                        <a:buFont typeface="Arial" pitchFamily="34" charset="0"/>
                        <a:buChar char="•"/>
                      </a:pPr>
                      <a:r>
                        <a:rPr lang="en-US" sz="2400" b="0" baseline="0" dirty="0" smtClean="0">
                          <a:solidFill>
                            <a:schemeClr val="tx2">
                              <a:lumMod val="75000"/>
                            </a:schemeClr>
                          </a:solidFill>
                        </a:rPr>
                        <a:t>   absorber el </a:t>
                      </a:r>
                      <a:r>
                        <a:rPr lang="en-US" sz="2400" b="0" baseline="0" dirty="0" err="1" smtClean="0">
                          <a:solidFill>
                            <a:schemeClr val="tx2">
                              <a:lumMod val="75000"/>
                            </a:schemeClr>
                          </a:solidFill>
                        </a:rPr>
                        <a:t>pasivo</a:t>
                      </a:r>
                      <a:r>
                        <a:rPr lang="en-US" sz="2400" b="0" baseline="0" dirty="0" smtClean="0">
                          <a:solidFill>
                            <a:schemeClr val="tx2">
                              <a:lumMod val="75000"/>
                            </a:schemeClr>
                          </a:solidFill>
                        </a:rPr>
                        <a:t> </a:t>
                      </a:r>
                      <a:r>
                        <a:rPr lang="en-US" sz="2400" b="0" baseline="0" dirty="0" err="1" smtClean="0">
                          <a:solidFill>
                            <a:schemeClr val="tx2">
                              <a:lumMod val="75000"/>
                            </a:schemeClr>
                          </a:solidFill>
                        </a:rPr>
                        <a:t>pensionario</a:t>
                      </a:r>
                      <a:r>
                        <a:rPr lang="en-US" sz="2400" b="0" baseline="0" dirty="0" smtClean="0">
                          <a:solidFill>
                            <a:schemeClr val="tx2">
                              <a:lumMod val="75000"/>
                            </a:schemeClr>
                          </a:solidFill>
                        </a:rPr>
                        <a:t> del RJP del IMSS </a:t>
                      </a:r>
                      <a:r>
                        <a:rPr lang="en-US" sz="2400" b="0" baseline="0" dirty="0" err="1" smtClean="0">
                          <a:solidFill>
                            <a:schemeClr val="tx2">
                              <a:lumMod val="75000"/>
                            </a:schemeClr>
                          </a:solidFill>
                        </a:rPr>
                        <a:t>por</a:t>
                      </a:r>
                      <a:r>
                        <a:rPr lang="en-US" sz="2400" b="0" baseline="0" dirty="0" smtClean="0">
                          <a:solidFill>
                            <a:schemeClr val="tx2">
                              <a:lumMod val="75000"/>
                            </a:schemeClr>
                          </a:solidFill>
                        </a:rPr>
                        <a:t> 27,000 mp.</a:t>
                      </a:r>
                    </a:p>
                    <a:p>
                      <a:pPr>
                        <a:buFont typeface="Arial" pitchFamily="34" charset="0"/>
                        <a:buChar char="•"/>
                      </a:pPr>
                      <a:endParaRPr lang="en-US" sz="2400" b="0" baseline="0" dirty="0" smtClean="0">
                        <a:solidFill>
                          <a:schemeClr val="tx2">
                            <a:lumMod val="75000"/>
                          </a:schemeClr>
                        </a:solidFill>
                      </a:endParaRPr>
                    </a:p>
                    <a:p>
                      <a:r>
                        <a:rPr lang="es-ES" sz="2400" b="0" baseline="0" dirty="0" smtClean="0">
                          <a:solidFill>
                            <a:schemeClr val="tx2">
                              <a:lumMod val="75000"/>
                            </a:schemeClr>
                          </a:solidFill>
                        </a:rPr>
                        <a:t>Al considerar estos elementos, la propuesta implica un </a:t>
                      </a:r>
                      <a:r>
                        <a:rPr lang="es-ES" sz="2400" b="1" baseline="0" dirty="0" smtClean="0">
                          <a:solidFill>
                            <a:schemeClr val="tx2">
                              <a:lumMod val="75000"/>
                            </a:schemeClr>
                          </a:solidFill>
                        </a:rPr>
                        <a:t>déficit de 38,000 </a:t>
                      </a:r>
                      <a:r>
                        <a:rPr lang="es-ES" sz="2400" b="1" baseline="0" dirty="0" err="1" smtClean="0">
                          <a:solidFill>
                            <a:schemeClr val="tx2">
                              <a:lumMod val="75000"/>
                            </a:schemeClr>
                          </a:solidFill>
                        </a:rPr>
                        <a:t>mp</a:t>
                      </a:r>
                      <a:r>
                        <a:rPr lang="es-ES" sz="2400" b="1" baseline="0" dirty="0" smtClean="0">
                          <a:solidFill>
                            <a:schemeClr val="tx2">
                              <a:lumMod val="75000"/>
                            </a:schemeClr>
                          </a:solidFill>
                        </a:rPr>
                        <a:t> </a:t>
                      </a:r>
                      <a:r>
                        <a:rPr lang="es-ES" sz="2400" b="0" baseline="0" dirty="0" smtClean="0">
                          <a:solidFill>
                            <a:schemeClr val="tx2">
                              <a:lumMod val="75000"/>
                            </a:schemeClr>
                          </a:solidFill>
                        </a:rPr>
                        <a:t>o (0.34% del PIB). </a:t>
                      </a:r>
                      <a:endParaRPr lang="en-US" sz="2400" b="0" dirty="0">
                        <a:solidFill>
                          <a:schemeClr val="tx2">
                            <a:lumMod val="75000"/>
                          </a:schemeClr>
                        </a:solidFill>
                      </a:endParaRPr>
                    </a:p>
                  </a:txBody>
                  <a:tcPr>
                    <a:solidFill>
                      <a:schemeClr val="bg1"/>
                    </a:solidFill>
                  </a:tcPr>
                </a:tc>
              </a:tr>
            </a:tbl>
          </a:graphicData>
        </a:graphic>
      </p:graphicFrame>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pPr algn="ctr"/>
                      <a:endParaRPr lang="en-US" sz="2400" b="0" baseline="0" dirty="0" smtClean="0">
                        <a:solidFill>
                          <a:schemeClr val="tx2">
                            <a:lumMod val="75000"/>
                          </a:schemeClr>
                        </a:solidFill>
                      </a:endParaRPr>
                    </a:p>
                    <a:p>
                      <a:pPr algn="ctr"/>
                      <a:endParaRPr lang="en-US" sz="2400" b="0" baseline="0" dirty="0" smtClean="0">
                        <a:solidFill>
                          <a:schemeClr val="tx2">
                            <a:lumMod val="75000"/>
                          </a:schemeClr>
                        </a:solidFill>
                      </a:endParaRPr>
                    </a:p>
                    <a:p>
                      <a:pPr algn="ctr"/>
                      <a:r>
                        <a:rPr lang="en-US" sz="2400" b="0" baseline="0" dirty="0" smtClean="0">
                          <a:solidFill>
                            <a:schemeClr val="tx2">
                              <a:lumMod val="75000"/>
                            </a:schemeClr>
                          </a:solidFill>
                        </a:rPr>
                        <a:t>Se </a:t>
                      </a:r>
                      <a:r>
                        <a:rPr lang="en-US" sz="2400" b="0" baseline="0" dirty="0" err="1" smtClean="0">
                          <a:solidFill>
                            <a:schemeClr val="tx2">
                              <a:lumMod val="75000"/>
                            </a:schemeClr>
                          </a:solidFill>
                        </a:rPr>
                        <a:t>necesita</a:t>
                      </a:r>
                      <a:r>
                        <a:rPr lang="en-US" sz="2400" b="0" baseline="0" dirty="0" smtClean="0">
                          <a:solidFill>
                            <a:schemeClr val="tx2">
                              <a:lumMod val="75000"/>
                            </a:schemeClr>
                          </a:solidFill>
                        </a:rPr>
                        <a:t> </a:t>
                      </a:r>
                      <a:r>
                        <a:rPr lang="en-US" sz="2400" b="0" baseline="0" dirty="0" err="1" smtClean="0">
                          <a:solidFill>
                            <a:schemeClr val="tx2">
                              <a:lumMod val="75000"/>
                            </a:schemeClr>
                          </a:solidFill>
                        </a:rPr>
                        <a:t>más</a:t>
                      </a:r>
                      <a:r>
                        <a:rPr lang="en-US" sz="2400" b="0" baseline="0" dirty="0" smtClean="0">
                          <a:solidFill>
                            <a:schemeClr val="tx2">
                              <a:lumMod val="75000"/>
                            </a:schemeClr>
                          </a:solidFill>
                        </a:rPr>
                        <a:t> </a:t>
                      </a:r>
                      <a:r>
                        <a:rPr lang="en-US" sz="2400" b="0" baseline="0" dirty="0" err="1" smtClean="0">
                          <a:solidFill>
                            <a:schemeClr val="tx2">
                              <a:lumMod val="75000"/>
                            </a:schemeClr>
                          </a:solidFill>
                        </a:rPr>
                        <a:t>trabajo</a:t>
                      </a:r>
                      <a:r>
                        <a:rPr lang="en-US" sz="2400" b="0" baseline="0" dirty="0" smtClean="0">
                          <a:solidFill>
                            <a:schemeClr val="tx2">
                              <a:lumMod val="75000"/>
                            </a:schemeClr>
                          </a:solidFill>
                        </a:rPr>
                        <a:t> </a:t>
                      </a:r>
                      <a:r>
                        <a:rPr lang="en-US" sz="2400" b="0" baseline="0" dirty="0" err="1" smtClean="0">
                          <a:solidFill>
                            <a:schemeClr val="tx2">
                              <a:lumMod val="75000"/>
                            </a:schemeClr>
                          </a:solidFill>
                        </a:rPr>
                        <a:t>detallado</a:t>
                      </a:r>
                      <a:r>
                        <a:rPr lang="en-US" sz="2400" b="0" baseline="0" dirty="0" smtClean="0">
                          <a:solidFill>
                            <a:schemeClr val="tx2">
                              <a:lumMod val="75000"/>
                            </a:schemeClr>
                          </a:solidFill>
                        </a:rPr>
                        <a:t>, </a:t>
                      </a:r>
                      <a:r>
                        <a:rPr lang="en-US" sz="2400" b="0" baseline="0" dirty="0" err="1" smtClean="0">
                          <a:solidFill>
                            <a:schemeClr val="tx2">
                              <a:lumMod val="75000"/>
                            </a:schemeClr>
                          </a:solidFill>
                        </a:rPr>
                        <a:t>pero</a:t>
                      </a:r>
                      <a:r>
                        <a:rPr lang="en-US" sz="2400" b="0" baseline="0" dirty="0" smtClean="0">
                          <a:solidFill>
                            <a:schemeClr val="tx2">
                              <a:lumMod val="75000"/>
                            </a:schemeClr>
                          </a:solidFill>
                        </a:rPr>
                        <a:t> el </a:t>
                      </a:r>
                      <a:r>
                        <a:rPr lang="en-US" sz="2400" b="0" baseline="0" dirty="0" err="1" smtClean="0">
                          <a:solidFill>
                            <a:schemeClr val="tx2">
                              <a:lumMod val="75000"/>
                            </a:schemeClr>
                          </a:solidFill>
                        </a:rPr>
                        <a:t>mensaje</a:t>
                      </a:r>
                      <a:r>
                        <a:rPr lang="en-US" sz="2400" b="0" baseline="0" dirty="0" smtClean="0">
                          <a:solidFill>
                            <a:schemeClr val="tx2">
                              <a:lumMod val="75000"/>
                            </a:schemeClr>
                          </a:solidFill>
                        </a:rPr>
                        <a:t> central </a:t>
                      </a:r>
                      <a:r>
                        <a:rPr lang="en-US" sz="2400" b="0" baseline="0" dirty="0" err="1" smtClean="0">
                          <a:solidFill>
                            <a:schemeClr val="tx2">
                              <a:lumMod val="75000"/>
                            </a:schemeClr>
                          </a:solidFill>
                        </a:rPr>
                        <a:t>es</a:t>
                      </a:r>
                      <a:r>
                        <a:rPr lang="en-US" sz="2400" b="0" baseline="0" dirty="0" smtClean="0">
                          <a:solidFill>
                            <a:schemeClr val="tx2">
                              <a:lumMod val="75000"/>
                            </a:schemeClr>
                          </a:solidFill>
                        </a:rPr>
                        <a:t> </a:t>
                      </a:r>
                      <a:r>
                        <a:rPr lang="en-US" sz="2400" b="0" baseline="0" dirty="0" err="1" smtClean="0">
                          <a:solidFill>
                            <a:schemeClr val="tx2">
                              <a:lumMod val="75000"/>
                            </a:schemeClr>
                          </a:solidFill>
                        </a:rPr>
                        <a:t>claro</a:t>
                      </a:r>
                      <a:r>
                        <a:rPr lang="en-US" sz="2400" b="0" baseline="0" dirty="0" smtClean="0">
                          <a:solidFill>
                            <a:schemeClr val="tx2">
                              <a:lumMod val="75000"/>
                            </a:schemeClr>
                          </a:solidFill>
                        </a:rPr>
                        <a:t>:</a:t>
                      </a:r>
                    </a:p>
                    <a:p>
                      <a:endParaRPr lang="en-US" sz="2000" b="0" baseline="0" dirty="0" smtClean="0">
                        <a:solidFill>
                          <a:schemeClr val="tx2">
                            <a:lumMod val="75000"/>
                          </a:schemeClr>
                        </a:solidFill>
                      </a:endParaRPr>
                    </a:p>
                    <a:p>
                      <a:r>
                        <a:rPr lang="en-US" sz="2200" b="1" dirty="0" smtClean="0">
                          <a:solidFill>
                            <a:schemeClr val="tx2">
                              <a:lumMod val="75000"/>
                            </a:schemeClr>
                          </a:solidFill>
                        </a:rPr>
                        <a:t>   </a:t>
                      </a:r>
                    </a:p>
                    <a:p>
                      <a:r>
                        <a:rPr lang="en-US" sz="2200" b="1" dirty="0" smtClean="0">
                          <a:solidFill>
                            <a:schemeClr val="tx2">
                              <a:lumMod val="75000"/>
                            </a:schemeClr>
                          </a:solidFill>
                        </a:rPr>
                        <a:t>   </a:t>
                      </a:r>
                      <a:r>
                        <a:rPr lang="en-US" sz="2200" b="1" dirty="0" err="1" smtClean="0">
                          <a:solidFill>
                            <a:schemeClr val="tx2">
                              <a:lumMod val="75000"/>
                            </a:schemeClr>
                          </a:solidFill>
                        </a:rPr>
                        <a:t>Una</a:t>
                      </a:r>
                      <a:r>
                        <a:rPr lang="en-US" sz="2200" b="1" dirty="0" smtClean="0">
                          <a:solidFill>
                            <a:schemeClr val="tx2">
                              <a:lumMod val="75000"/>
                            </a:schemeClr>
                          </a:solidFill>
                        </a:rPr>
                        <a:t> </a:t>
                      </a:r>
                      <a:r>
                        <a:rPr lang="en-US" sz="2200" b="1" dirty="0" err="1" smtClean="0">
                          <a:solidFill>
                            <a:schemeClr val="tx2">
                              <a:lumMod val="75000"/>
                            </a:schemeClr>
                          </a:solidFill>
                        </a:rPr>
                        <a:t>reforma</a:t>
                      </a:r>
                      <a:r>
                        <a:rPr lang="en-US" sz="2200" b="1" dirty="0" smtClean="0">
                          <a:solidFill>
                            <a:schemeClr val="tx2">
                              <a:lumMod val="75000"/>
                            </a:schemeClr>
                          </a:solidFill>
                        </a:rPr>
                        <a:t> fiscal </a:t>
                      </a:r>
                      <a:r>
                        <a:rPr lang="en-US" sz="2200" b="1" dirty="0" err="1" smtClean="0">
                          <a:solidFill>
                            <a:schemeClr val="tx2">
                              <a:lumMod val="75000"/>
                            </a:schemeClr>
                          </a:solidFill>
                        </a:rPr>
                        <a:t>que</a:t>
                      </a:r>
                      <a:r>
                        <a:rPr lang="en-US" sz="2200" b="1" dirty="0" smtClean="0">
                          <a:solidFill>
                            <a:schemeClr val="tx2">
                              <a:lumMod val="75000"/>
                            </a:schemeClr>
                          </a:solidFill>
                        </a:rPr>
                        <a:t> </a:t>
                      </a:r>
                      <a:r>
                        <a:rPr lang="en-US" sz="2200" b="1" dirty="0" err="1" smtClean="0">
                          <a:solidFill>
                            <a:schemeClr val="tx2">
                              <a:lumMod val="75000"/>
                            </a:schemeClr>
                          </a:solidFill>
                        </a:rPr>
                        <a:t>fije</a:t>
                      </a:r>
                      <a:r>
                        <a:rPr lang="en-US" sz="2200" b="1" dirty="0" smtClean="0">
                          <a:solidFill>
                            <a:schemeClr val="tx2">
                              <a:lumMod val="75000"/>
                            </a:schemeClr>
                          </a:solidFill>
                        </a:rPr>
                        <a:t> un IVA </a:t>
                      </a:r>
                      <a:r>
                        <a:rPr lang="en-US" sz="2200" b="1" dirty="0" err="1" smtClean="0">
                          <a:solidFill>
                            <a:schemeClr val="tx2">
                              <a:lumMod val="75000"/>
                            </a:schemeClr>
                          </a:solidFill>
                        </a:rPr>
                        <a:t>uniforme</a:t>
                      </a:r>
                      <a:r>
                        <a:rPr lang="en-US" sz="2200" b="1" dirty="0" smtClean="0">
                          <a:solidFill>
                            <a:schemeClr val="tx2">
                              <a:lumMod val="75000"/>
                            </a:schemeClr>
                          </a:solidFill>
                        </a:rPr>
                        <a:t> de 16% </a:t>
                      </a:r>
                      <a:r>
                        <a:rPr lang="en-US" sz="2200" b="1" dirty="0" err="1" smtClean="0">
                          <a:solidFill>
                            <a:schemeClr val="tx2">
                              <a:lumMod val="75000"/>
                            </a:schemeClr>
                          </a:solidFill>
                        </a:rPr>
                        <a:t>permite</a:t>
                      </a:r>
                      <a:r>
                        <a:rPr lang="en-US" sz="2200" b="1" dirty="0" smtClean="0">
                          <a:solidFill>
                            <a:schemeClr val="tx2">
                              <a:lumMod val="75000"/>
                            </a:schemeClr>
                          </a:solidFill>
                        </a:rPr>
                        <a:t>:</a:t>
                      </a:r>
                    </a:p>
                    <a:p>
                      <a:r>
                        <a:rPr lang="en-US" sz="2200" b="1" dirty="0" smtClean="0">
                          <a:solidFill>
                            <a:schemeClr val="tx2">
                              <a:lumMod val="75000"/>
                            </a:schemeClr>
                          </a:solidFill>
                        </a:rPr>
                        <a:t>  </a:t>
                      </a:r>
                    </a:p>
                    <a:p>
                      <a:r>
                        <a:rPr lang="en-US" sz="2200" b="1" dirty="0" smtClean="0">
                          <a:solidFill>
                            <a:schemeClr val="tx2">
                              <a:lumMod val="75000"/>
                            </a:schemeClr>
                          </a:solidFill>
                        </a:rPr>
                        <a:t>           extender a </a:t>
                      </a:r>
                      <a:r>
                        <a:rPr lang="en-US" sz="2200" b="1" dirty="0" err="1" smtClean="0">
                          <a:solidFill>
                            <a:schemeClr val="tx2">
                              <a:lumMod val="75000"/>
                            </a:schemeClr>
                          </a:solidFill>
                        </a:rPr>
                        <a:t>todos</a:t>
                      </a:r>
                      <a:r>
                        <a:rPr lang="en-US" sz="2200" b="1" dirty="0" smtClean="0">
                          <a:solidFill>
                            <a:schemeClr val="tx2">
                              <a:lumMod val="75000"/>
                            </a:schemeClr>
                          </a:solidFill>
                        </a:rPr>
                        <a:t> los </a:t>
                      </a:r>
                      <a:r>
                        <a:rPr lang="en-US" sz="2200" b="1" dirty="0" err="1" smtClean="0">
                          <a:solidFill>
                            <a:schemeClr val="tx2">
                              <a:lumMod val="75000"/>
                            </a:schemeClr>
                          </a:solidFill>
                        </a:rPr>
                        <a:t>trabajadores</a:t>
                      </a:r>
                      <a:r>
                        <a:rPr lang="en-US" sz="2200" b="1" dirty="0" smtClean="0">
                          <a:solidFill>
                            <a:schemeClr val="tx2">
                              <a:lumMod val="75000"/>
                            </a:schemeClr>
                          </a:solidFill>
                        </a:rPr>
                        <a:t> el </a:t>
                      </a:r>
                      <a:r>
                        <a:rPr lang="en-US" sz="2200" b="1" dirty="0" err="1" smtClean="0">
                          <a:solidFill>
                            <a:schemeClr val="tx2">
                              <a:lumMod val="75000"/>
                            </a:schemeClr>
                          </a:solidFill>
                        </a:rPr>
                        <a:t>mismo</a:t>
                      </a:r>
                      <a:r>
                        <a:rPr lang="en-US" sz="2200" b="1" dirty="0" smtClean="0">
                          <a:solidFill>
                            <a:schemeClr val="tx2">
                              <a:lumMod val="75000"/>
                            </a:schemeClr>
                          </a:solidFill>
                        </a:rPr>
                        <a:t> AS,</a:t>
                      </a:r>
                    </a:p>
                    <a:p>
                      <a:r>
                        <a:rPr lang="en-US" sz="2200" b="1" dirty="0" smtClean="0">
                          <a:solidFill>
                            <a:schemeClr val="tx2">
                              <a:lumMod val="75000"/>
                            </a:schemeClr>
                          </a:solidFill>
                        </a:rPr>
                        <a:t>           </a:t>
                      </a:r>
                      <a:r>
                        <a:rPr lang="en-US" sz="2200" b="1" dirty="0" err="1" smtClean="0">
                          <a:solidFill>
                            <a:schemeClr val="tx2">
                              <a:lumMod val="75000"/>
                            </a:schemeClr>
                          </a:solidFill>
                        </a:rPr>
                        <a:t>aumentar</a:t>
                      </a:r>
                      <a:r>
                        <a:rPr lang="en-US" sz="2200" b="1" dirty="0" smtClean="0">
                          <a:solidFill>
                            <a:schemeClr val="tx2">
                              <a:lumMod val="75000"/>
                            </a:schemeClr>
                          </a:solidFill>
                        </a:rPr>
                        <a:t> </a:t>
                      </a:r>
                      <a:r>
                        <a:rPr lang="en-US" sz="2200" b="1" dirty="0" err="1" smtClean="0">
                          <a:solidFill>
                            <a:schemeClr val="tx2">
                              <a:lumMod val="75000"/>
                            </a:schemeClr>
                          </a:solidFill>
                        </a:rPr>
                        <a:t>su</a:t>
                      </a:r>
                      <a:r>
                        <a:rPr lang="en-US" sz="2200" b="1" dirty="0" smtClean="0">
                          <a:solidFill>
                            <a:schemeClr val="tx2">
                              <a:lumMod val="75000"/>
                            </a:schemeClr>
                          </a:solidFill>
                        </a:rPr>
                        <a:t> </a:t>
                      </a:r>
                      <a:r>
                        <a:rPr lang="en-US" sz="2200" b="1" dirty="0" err="1" smtClean="0">
                          <a:solidFill>
                            <a:schemeClr val="tx2">
                              <a:lumMod val="75000"/>
                            </a:schemeClr>
                          </a:solidFill>
                        </a:rPr>
                        <a:t>salario</a:t>
                      </a:r>
                      <a:r>
                        <a:rPr lang="en-US" sz="2200" b="1" dirty="0" smtClean="0">
                          <a:solidFill>
                            <a:schemeClr val="tx2">
                              <a:lumMod val="75000"/>
                            </a:schemeClr>
                          </a:solidFill>
                        </a:rPr>
                        <a:t> real, </a:t>
                      </a:r>
                    </a:p>
                    <a:p>
                      <a:r>
                        <a:rPr lang="en-US" sz="2200" b="1" dirty="0" smtClean="0">
                          <a:solidFill>
                            <a:schemeClr val="tx2">
                              <a:lumMod val="75000"/>
                            </a:schemeClr>
                          </a:solidFill>
                        </a:rPr>
                        <a:t>           </a:t>
                      </a:r>
                      <a:r>
                        <a:rPr lang="en-US" sz="2200" b="1" baseline="0" dirty="0" err="1" smtClean="0">
                          <a:solidFill>
                            <a:schemeClr val="tx2">
                              <a:lumMod val="75000"/>
                            </a:schemeClr>
                          </a:solidFill>
                        </a:rPr>
                        <a:t>compensar</a:t>
                      </a:r>
                      <a:r>
                        <a:rPr lang="en-US" sz="2200" b="1" baseline="0" dirty="0" smtClean="0">
                          <a:solidFill>
                            <a:schemeClr val="tx2">
                              <a:lumMod val="75000"/>
                            </a:schemeClr>
                          </a:solidFill>
                        </a:rPr>
                        <a:t> a las </a:t>
                      </a:r>
                      <a:r>
                        <a:rPr lang="en-US" sz="2200" b="1" baseline="0" dirty="0" err="1" smtClean="0">
                          <a:solidFill>
                            <a:schemeClr val="tx2">
                              <a:lumMod val="75000"/>
                            </a:schemeClr>
                          </a:solidFill>
                        </a:rPr>
                        <a:t>familias</a:t>
                      </a:r>
                      <a:r>
                        <a:rPr lang="en-US" sz="2200" b="1" baseline="0" dirty="0" smtClean="0">
                          <a:solidFill>
                            <a:schemeClr val="tx2">
                              <a:lumMod val="75000"/>
                            </a:schemeClr>
                          </a:solidFill>
                        </a:rPr>
                        <a:t> </a:t>
                      </a:r>
                      <a:r>
                        <a:rPr lang="en-US" sz="2200" b="1" baseline="0" dirty="0" err="1" smtClean="0">
                          <a:solidFill>
                            <a:schemeClr val="tx2">
                              <a:lumMod val="75000"/>
                            </a:schemeClr>
                          </a:solidFill>
                        </a:rPr>
                        <a:t>pobres</a:t>
                      </a:r>
                      <a:endParaRPr lang="en-US" sz="2200" b="1" baseline="0" dirty="0" smtClean="0">
                        <a:solidFill>
                          <a:schemeClr val="tx2">
                            <a:lumMod val="75000"/>
                          </a:schemeClr>
                        </a:solidFill>
                      </a:endParaRPr>
                    </a:p>
                    <a:p>
                      <a:r>
                        <a:rPr lang="en-US" sz="2200" b="1" baseline="0" dirty="0" smtClean="0">
                          <a:solidFill>
                            <a:schemeClr val="tx2">
                              <a:lumMod val="75000"/>
                            </a:schemeClr>
                          </a:solidFill>
                        </a:rPr>
                        <a:t>           </a:t>
                      </a:r>
                      <a:r>
                        <a:rPr lang="en-US" sz="2200" b="1" baseline="0" dirty="0" err="1" smtClean="0">
                          <a:solidFill>
                            <a:schemeClr val="tx2">
                              <a:lumMod val="75000"/>
                            </a:schemeClr>
                          </a:solidFill>
                        </a:rPr>
                        <a:t>compensar</a:t>
                      </a:r>
                      <a:r>
                        <a:rPr lang="en-US" sz="2200" b="1" baseline="0" dirty="0" smtClean="0">
                          <a:solidFill>
                            <a:schemeClr val="tx2">
                              <a:lumMod val="75000"/>
                            </a:schemeClr>
                          </a:solidFill>
                        </a:rPr>
                        <a:t> a los </a:t>
                      </a:r>
                      <a:r>
                        <a:rPr lang="en-US" sz="2200" b="1" baseline="0" dirty="0" err="1" smtClean="0">
                          <a:solidFill>
                            <a:schemeClr val="tx2">
                              <a:lumMod val="75000"/>
                            </a:schemeClr>
                          </a:solidFill>
                        </a:rPr>
                        <a:t>gobiernos</a:t>
                      </a:r>
                      <a:r>
                        <a:rPr lang="en-US" sz="2200" b="1" baseline="0" dirty="0" smtClean="0">
                          <a:solidFill>
                            <a:schemeClr val="tx2">
                              <a:lumMod val="75000"/>
                            </a:schemeClr>
                          </a:solidFill>
                        </a:rPr>
                        <a:t> </a:t>
                      </a:r>
                      <a:r>
                        <a:rPr lang="en-US" sz="2200" b="1" baseline="0" dirty="0" err="1" smtClean="0">
                          <a:solidFill>
                            <a:schemeClr val="tx2">
                              <a:lumMod val="75000"/>
                            </a:schemeClr>
                          </a:solidFill>
                        </a:rPr>
                        <a:t>estatales</a:t>
                      </a:r>
                      <a:r>
                        <a:rPr lang="en-US" sz="2200" b="1" baseline="0" dirty="0" smtClean="0">
                          <a:solidFill>
                            <a:schemeClr val="tx2">
                              <a:lumMod val="75000"/>
                            </a:schemeClr>
                          </a:solidFill>
                        </a:rPr>
                        <a:t>, y</a:t>
                      </a:r>
                    </a:p>
                    <a:p>
                      <a:r>
                        <a:rPr lang="en-US" sz="2200" b="1" baseline="0" dirty="0" smtClean="0">
                          <a:solidFill>
                            <a:schemeClr val="tx2">
                              <a:lumMod val="75000"/>
                            </a:schemeClr>
                          </a:solidFill>
                        </a:rPr>
                        <a:t>           re-</a:t>
                      </a:r>
                      <a:r>
                        <a:rPr lang="en-US" sz="2200" b="1" baseline="0" dirty="0" err="1" smtClean="0">
                          <a:solidFill>
                            <a:schemeClr val="tx2">
                              <a:lumMod val="75000"/>
                            </a:schemeClr>
                          </a:solidFill>
                        </a:rPr>
                        <a:t>establecer</a:t>
                      </a:r>
                      <a:r>
                        <a:rPr lang="en-US" sz="2200" b="1" baseline="0" dirty="0" smtClean="0">
                          <a:solidFill>
                            <a:schemeClr val="tx2">
                              <a:lumMod val="75000"/>
                            </a:schemeClr>
                          </a:solidFill>
                        </a:rPr>
                        <a:t> la </a:t>
                      </a:r>
                      <a:r>
                        <a:rPr lang="en-US" sz="2200" b="1" baseline="0" dirty="0" err="1" smtClean="0">
                          <a:solidFill>
                            <a:schemeClr val="tx2">
                              <a:lumMod val="75000"/>
                            </a:schemeClr>
                          </a:solidFill>
                        </a:rPr>
                        <a:t>viabilidad</a:t>
                      </a:r>
                      <a:r>
                        <a:rPr lang="en-US" sz="2200" b="1" baseline="0" dirty="0" smtClean="0">
                          <a:solidFill>
                            <a:schemeClr val="tx2">
                              <a:lumMod val="75000"/>
                            </a:schemeClr>
                          </a:solidFill>
                        </a:rPr>
                        <a:t> </a:t>
                      </a:r>
                      <a:r>
                        <a:rPr lang="en-US" sz="2200" b="1" baseline="0" dirty="0" err="1" smtClean="0">
                          <a:solidFill>
                            <a:schemeClr val="tx2">
                              <a:lumMod val="75000"/>
                            </a:schemeClr>
                          </a:solidFill>
                        </a:rPr>
                        <a:t>financiera</a:t>
                      </a:r>
                      <a:r>
                        <a:rPr lang="en-US" sz="2200" b="1" baseline="0" dirty="0" smtClean="0">
                          <a:solidFill>
                            <a:schemeClr val="tx2">
                              <a:lumMod val="75000"/>
                            </a:schemeClr>
                          </a:solidFill>
                        </a:rPr>
                        <a:t> del IMSS.</a:t>
                      </a:r>
                    </a:p>
                    <a:p>
                      <a:r>
                        <a:rPr lang="en-US" sz="2200" b="1" baseline="0" dirty="0" smtClean="0">
                          <a:solidFill>
                            <a:schemeClr val="tx2">
                              <a:lumMod val="75000"/>
                            </a:schemeClr>
                          </a:solidFill>
                        </a:rPr>
                        <a:t>   </a:t>
                      </a:r>
                    </a:p>
                    <a:p>
                      <a:r>
                        <a:rPr lang="en-US" sz="2200" b="1" baseline="0" dirty="0" smtClean="0">
                          <a:solidFill>
                            <a:schemeClr val="tx2">
                              <a:lumMod val="75000"/>
                            </a:schemeClr>
                          </a:solidFill>
                        </a:rPr>
                        <a:t>   </a:t>
                      </a:r>
                      <a:r>
                        <a:rPr lang="en-US" sz="2200" b="1" baseline="0" dirty="0" err="1" smtClean="0">
                          <a:solidFill>
                            <a:schemeClr val="tx2">
                              <a:lumMod val="75000"/>
                            </a:schemeClr>
                          </a:solidFill>
                        </a:rPr>
                        <a:t>Ello</a:t>
                      </a:r>
                      <a:r>
                        <a:rPr lang="en-US" sz="2200" b="1" baseline="0" dirty="0" smtClean="0">
                          <a:solidFill>
                            <a:schemeClr val="tx2">
                              <a:lumMod val="75000"/>
                            </a:schemeClr>
                          </a:solidFill>
                        </a:rPr>
                        <a:t> genera un </a:t>
                      </a:r>
                      <a:r>
                        <a:rPr lang="en-US" sz="2200" b="1" baseline="0" dirty="0" err="1" smtClean="0">
                          <a:solidFill>
                            <a:schemeClr val="tx2">
                              <a:lumMod val="75000"/>
                            </a:schemeClr>
                          </a:solidFill>
                        </a:rPr>
                        <a:t>déficit</a:t>
                      </a:r>
                      <a:r>
                        <a:rPr lang="en-US" sz="2200" b="1" baseline="0" dirty="0" smtClean="0">
                          <a:solidFill>
                            <a:schemeClr val="tx2">
                              <a:lumMod val="75000"/>
                            </a:schemeClr>
                          </a:solidFill>
                        </a:rPr>
                        <a:t> de 0.34% del PIB. </a:t>
                      </a:r>
                    </a:p>
                    <a:p>
                      <a:r>
                        <a:rPr lang="en-US" sz="2200" b="1" baseline="0" dirty="0" smtClean="0">
                          <a:solidFill>
                            <a:schemeClr val="tx2">
                              <a:lumMod val="75000"/>
                            </a:schemeClr>
                          </a:solidFill>
                        </a:rPr>
                        <a:t>   </a:t>
                      </a:r>
                    </a:p>
                    <a:p>
                      <a:r>
                        <a:rPr lang="en-US" sz="2200" b="1" baseline="0" dirty="0" smtClean="0">
                          <a:solidFill>
                            <a:schemeClr val="tx2">
                              <a:lumMod val="75000"/>
                            </a:schemeClr>
                          </a:solidFill>
                        </a:rPr>
                        <a:t>   Para </a:t>
                      </a:r>
                      <a:r>
                        <a:rPr lang="en-US" sz="2200" b="1" baseline="0" dirty="0" err="1" smtClean="0">
                          <a:solidFill>
                            <a:schemeClr val="tx2">
                              <a:lumMod val="75000"/>
                            </a:schemeClr>
                          </a:solidFill>
                        </a:rPr>
                        <a:t>mantener</a:t>
                      </a:r>
                      <a:r>
                        <a:rPr lang="en-US" sz="2200" b="1" baseline="0" dirty="0" smtClean="0">
                          <a:solidFill>
                            <a:schemeClr val="tx2">
                              <a:lumMod val="75000"/>
                            </a:schemeClr>
                          </a:solidFill>
                        </a:rPr>
                        <a:t> el balance fiscal se </a:t>
                      </a:r>
                      <a:r>
                        <a:rPr lang="en-US" sz="2200" b="1" baseline="0" dirty="0" err="1" smtClean="0">
                          <a:solidFill>
                            <a:schemeClr val="tx2">
                              <a:lumMod val="75000"/>
                            </a:schemeClr>
                          </a:solidFill>
                        </a:rPr>
                        <a:t>requiere</a:t>
                      </a:r>
                      <a:r>
                        <a:rPr lang="en-US" sz="2200" b="1" baseline="0" dirty="0" smtClean="0">
                          <a:solidFill>
                            <a:schemeClr val="tx2">
                              <a:lumMod val="75000"/>
                            </a:schemeClr>
                          </a:solidFill>
                        </a:rPr>
                        <a:t> </a:t>
                      </a:r>
                      <a:r>
                        <a:rPr lang="en-US" sz="2200" b="1" baseline="0" dirty="0" err="1" smtClean="0">
                          <a:solidFill>
                            <a:schemeClr val="tx2">
                              <a:lumMod val="75000"/>
                            </a:schemeClr>
                          </a:solidFill>
                        </a:rPr>
                        <a:t>reducir</a:t>
                      </a:r>
                      <a:r>
                        <a:rPr lang="en-US" sz="2200" b="1" baseline="0" dirty="0" smtClean="0">
                          <a:solidFill>
                            <a:schemeClr val="tx2">
                              <a:lumMod val="75000"/>
                            </a:schemeClr>
                          </a:solidFill>
                        </a:rPr>
                        <a:t> </a:t>
                      </a:r>
                      <a:r>
                        <a:rPr lang="en-US" sz="2200" b="1" baseline="0" dirty="0" err="1" smtClean="0">
                          <a:solidFill>
                            <a:schemeClr val="tx2">
                              <a:lumMod val="75000"/>
                            </a:schemeClr>
                          </a:solidFill>
                        </a:rPr>
                        <a:t>otros</a:t>
                      </a:r>
                      <a:r>
                        <a:rPr lang="en-US" sz="2200" b="1" baseline="0" dirty="0" smtClean="0">
                          <a:solidFill>
                            <a:schemeClr val="tx2">
                              <a:lumMod val="75000"/>
                            </a:schemeClr>
                          </a:solidFill>
                        </a:rPr>
                        <a:t> </a:t>
                      </a:r>
                      <a:r>
                        <a:rPr lang="en-US" sz="2200" b="1" baseline="0" dirty="0" err="1" smtClean="0">
                          <a:solidFill>
                            <a:schemeClr val="tx2">
                              <a:lumMod val="75000"/>
                            </a:schemeClr>
                          </a:solidFill>
                        </a:rPr>
                        <a:t>gastos</a:t>
                      </a:r>
                      <a:r>
                        <a:rPr lang="en-US" sz="2200" b="1" baseline="0" dirty="0" smtClean="0">
                          <a:solidFill>
                            <a:schemeClr val="tx2">
                              <a:lumMod val="75000"/>
                            </a:schemeClr>
                          </a:solidFill>
                        </a:rPr>
                        <a:t>, </a:t>
                      </a:r>
                      <a:r>
                        <a:rPr lang="en-US" sz="2200" b="1" baseline="0" dirty="0" err="1" smtClean="0">
                          <a:solidFill>
                            <a:schemeClr val="tx2">
                              <a:lumMod val="75000"/>
                            </a:schemeClr>
                          </a:solidFill>
                        </a:rPr>
                        <a:t>fortalecer</a:t>
                      </a:r>
                      <a:endParaRPr lang="en-US" sz="2200" b="1" baseline="0" dirty="0" smtClean="0">
                        <a:solidFill>
                          <a:schemeClr val="tx2">
                            <a:lumMod val="75000"/>
                          </a:schemeClr>
                        </a:solidFill>
                      </a:endParaRPr>
                    </a:p>
                    <a:p>
                      <a:r>
                        <a:rPr lang="en-US" sz="2200" b="1" baseline="0" dirty="0" smtClean="0">
                          <a:solidFill>
                            <a:schemeClr val="tx2">
                              <a:lumMod val="75000"/>
                            </a:schemeClr>
                          </a:solidFill>
                        </a:rPr>
                        <a:t>   la </a:t>
                      </a:r>
                      <a:r>
                        <a:rPr lang="en-US" sz="2200" b="1" baseline="0" dirty="0" err="1" smtClean="0">
                          <a:solidFill>
                            <a:schemeClr val="tx2">
                              <a:lumMod val="75000"/>
                            </a:schemeClr>
                          </a:solidFill>
                        </a:rPr>
                        <a:t>fiscalización</a:t>
                      </a:r>
                      <a:r>
                        <a:rPr lang="en-US" sz="2200" b="1" baseline="0" dirty="0" smtClean="0">
                          <a:solidFill>
                            <a:schemeClr val="tx2">
                              <a:lumMod val="75000"/>
                            </a:schemeClr>
                          </a:solidFill>
                        </a:rPr>
                        <a:t>, o </a:t>
                      </a:r>
                      <a:r>
                        <a:rPr lang="en-US" sz="2200" b="1" baseline="0" dirty="0" err="1" smtClean="0">
                          <a:solidFill>
                            <a:schemeClr val="tx2">
                              <a:lumMod val="75000"/>
                            </a:schemeClr>
                          </a:solidFill>
                        </a:rPr>
                        <a:t>aumentar</a:t>
                      </a:r>
                      <a:r>
                        <a:rPr lang="en-US" sz="2200" b="1" baseline="0" dirty="0" smtClean="0">
                          <a:solidFill>
                            <a:schemeClr val="tx2">
                              <a:lumMod val="75000"/>
                            </a:schemeClr>
                          </a:solidFill>
                        </a:rPr>
                        <a:t> </a:t>
                      </a:r>
                      <a:r>
                        <a:rPr lang="en-US" sz="2200" b="1" baseline="0" dirty="0" err="1" smtClean="0">
                          <a:solidFill>
                            <a:schemeClr val="tx2">
                              <a:lumMod val="75000"/>
                            </a:schemeClr>
                          </a:solidFill>
                        </a:rPr>
                        <a:t>otros</a:t>
                      </a:r>
                      <a:r>
                        <a:rPr lang="en-US" sz="2200" b="1" baseline="0" dirty="0" smtClean="0">
                          <a:solidFill>
                            <a:schemeClr val="tx2">
                              <a:lumMod val="75000"/>
                            </a:schemeClr>
                          </a:solidFill>
                        </a:rPr>
                        <a:t> </a:t>
                      </a:r>
                      <a:r>
                        <a:rPr lang="en-US" sz="2200" b="1" baseline="0" dirty="0" err="1" smtClean="0">
                          <a:solidFill>
                            <a:schemeClr val="tx2">
                              <a:lumMod val="75000"/>
                            </a:schemeClr>
                          </a:solidFill>
                        </a:rPr>
                        <a:t>tributos</a:t>
                      </a:r>
                      <a:r>
                        <a:rPr lang="en-US" sz="2200" b="1" baseline="0" dirty="0" smtClean="0">
                          <a:solidFill>
                            <a:schemeClr val="tx2">
                              <a:lumMod val="75000"/>
                            </a:schemeClr>
                          </a:solidFill>
                        </a:rPr>
                        <a:t>.</a:t>
                      </a:r>
                      <a:endParaRPr lang="en-US" sz="2200" b="0" dirty="0">
                        <a:solidFill>
                          <a:schemeClr val="tx2">
                            <a:lumMod val="75000"/>
                          </a:schemeClr>
                        </a:solidFill>
                      </a:endParaRPr>
                    </a:p>
                  </a:txBody>
                  <a:tcPr>
                    <a:solidFill>
                      <a:schemeClr val="bg1"/>
                    </a:solidFill>
                  </a:tcPr>
                </a:tc>
              </a:tr>
            </a:tbl>
          </a:graphicData>
        </a:graphic>
      </p:graphicFrame>
      <p:sp>
        <p:nvSpPr>
          <p:cNvPr id="3" name="Rectangle 2"/>
          <p:cNvSpPr/>
          <p:nvPr/>
        </p:nvSpPr>
        <p:spPr>
          <a:xfrm>
            <a:off x="152400" y="1676400"/>
            <a:ext cx="8839200" cy="4191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8022324" cy="707886"/>
          </a:xfrm>
          <a:prstGeom prst="rect">
            <a:avLst/>
          </a:prstGeom>
          <a:noFill/>
        </p:spPr>
        <p:txBody>
          <a:bodyPr wrap="none" rtlCol="0">
            <a:spAutoFit/>
          </a:bodyPr>
          <a:lstStyle/>
          <a:p>
            <a:r>
              <a:rPr lang="en-US" sz="4000" b="1" dirty="0" err="1" smtClean="0">
                <a:solidFill>
                  <a:schemeClr val="bg1"/>
                </a:solidFill>
              </a:rPr>
              <a:t>Entonces</a:t>
            </a:r>
            <a:r>
              <a:rPr lang="en-US" sz="4000" b="1" dirty="0" smtClean="0">
                <a:solidFill>
                  <a:schemeClr val="bg1"/>
                </a:solidFill>
              </a:rPr>
              <a:t>, ¿el fin de la </a:t>
            </a:r>
            <a:r>
              <a:rPr lang="en-US" sz="4000" b="1" dirty="0" err="1" smtClean="0">
                <a:solidFill>
                  <a:schemeClr val="bg1"/>
                </a:solidFill>
              </a:rPr>
              <a:t>informalidad</a:t>
            </a:r>
            <a:r>
              <a:rPr lang="en-US" sz="4000" b="1" dirty="0" smtClean="0">
                <a:solidFill>
                  <a:schemeClr val="bg1"/>
                </a:solidFill>
              </a:rPr>
              <a:t>?</a:t>
            </a:r>
            <a:endParaRPr lang="en-US" sz="4000" b="1" dirty="0">
              <a:solidFill>
                <a:schemeClr val="bg1"/>
              </a:solidFill>
            </a:endParaRPr>
          </a:p>
        </p:txBody>
      </p:sp>
      <p:sp>
        <p:nvSpPr>
          <p:cNvPr id="3" name="TextBox 2"/>
          <p:cNvSpPr txBox="1"/>
          <p:nvPr/>
        </p:nvSpPr>
        <p:spPr>
          <a:xfrm>
            <a:off x="-1" y="1295400"/>
            <a:ext cx="9144001" cy="4524315"/>
          </a:xfrm>
          <a:prstGeom prst="rect">
            <a:avLst/>
          </a:prstGeom>
          <a:noFill/>
        </p:spPr>
        <p:txBody>
          <a:bodyPr wrap="square" rtlCol="0">
            <a:spAutoFit/>
          </a:bodyPr>
          <a:lstStyle/>
          <a:p>
            <a:r>
              <a:rPr lang="en-US" sz="2400" b="1" u="sng" dirty="0" err="1" smtClean="0">
                <a:solidFill>
                  <a:schemeClr val="tx2">
                    <a:lumMod val="75000"/>
                  </a:schemeClr>
                </a:solidFill>
              </a:rPr>
              <a:t>Sí</a:t>
            </a:r>
            <a:r>
              <a:rPr lang="en-US" sz="2400" dirty="0" smtClean="0">
                <a:solidFill>
                  <a:schemeClr val="tx2">
                    <a:lumMod val="75000"/>
                  </a:schemeClr>
                </a:solidFill>
              </a:rPr>
              <a:t>: </a:t>
            </a:r>
            <a:r>
              <a:rPr lang="en-US" sz="2400" dirty="0" err="1" smtClean="0">
                <a:solidFill>
                  <a:schemeClr val="tx2">
                    <a:lumMod val="75000"/>
                  </a:schemeClr>
                </a:solidFill>
              </a:rPr>
              <a:t>todos</a:t>
            </a:r>
            <a:r>
              <a:rPr lang="en-US" sz="2400" dirty="0" smtClean="0">
                <a:solidFill>
                  <a:schemeClr val="tx2">
                    <a:lumMod val="75000"/>
                  </a:schemeClr>
                </a:solidFill>
              </a:rPr>
              <a:t> los </a:t>
            </a:r>
            <a:r>
              <a:rPr lang="en-US" sz="2400" dirty="0" err="1" smtClean="0">
                <a:solidFill>
                  <a:schemeClr val="tx2">
                    <a:lumMod val="75000"/>
                  </a:schemeClr>
                </a:solidFill>
              </a:rPr>
              <a:t>trabajadores</a:t>
            </a:r>
            <a:r>
              <a:rPr lang="en-US" sz="2400" dirty="0" smtClean="0">
                <a:solidFill>
                  <a:schemeClr val="tx2">
                    <a:lumMod val="75000"/>
                  </a:schemeClr>
                </a:solidFill>
              </a:rPr>
              <a:t> </a:t>
            </a:r>
            <a:r>
              <a:rPr lang="en-US" sz="2400" dirty="0" err="1" smtClean="0">
                <a:solidFill>
                  <a:schemeClr val="tx2">
                    <a:lumMod val="75000"/>
                  </a:schemeClr>
                </a:solidFill>
              </a:rPr>
              <a:t>están</a:t>
            </a:r>
            <a:r>
              <a:rPr lang="en-US" sz="2400" dirty="0" smtClean="0">
                <a:solidFill>
                  <a:schemeClr val="tx2">
                    <a:lumMod val="75000"/>
                  </a:schemeClr>
                </a:solidFill>
              </a:rPr>
              <a:t> </a:t>
            </a:r>
            <a:r>
              <a:rPr lang="en-US" sz="2400" dirty="0" err="1" smtClean="0">
                <a:solidFill>
                  <a:schemeClr val="tx2">
                    <a:lumMod val="75000"/>
                  </a:schemeClr>
                </a:solidFill>
              </a:rPr>
              <a:t>cubiertos</a:t>
            </a:r>
            <a:r>
              <a:rPr lang="en-US" sz="2400" dirty="0" smtClean="0">
                <a:solidFill>
                  <a:schemeClr val="tx2">
                    <a:lumMod val="75000"/>
                  </a:schemeClr>
                </a:solidFill>
              </a:rPr>
              <a:t> </a:t>
            </a:r>
            <a:r>
              <a:rPr lang="en-US" sz="2400" dirty="0" err="1" smtClean="0">
                <a:solidFill>
                  <a:schemeClr val="tx2">
                    <a:lumMod val="75000"/>
                  </a:schemeClr>
                </a:solidFill>
              </a:rPr>
              <a:t>por</a:t>
            </a:r>
            <a:r>
              <a:rPr lang="en-US" sz="2400" dirty="0" smtClean="0">
                <a:solidFill>
                  <a:schemeClr val="tx2">
                    <a:lumMod val="75000"/>
                  </a:schemeClr>
                </a:solidFill>
              </a:rPr>
              <a:t> </a:t>
            </a:r>
            <a:r>
              <a:rPr lang="en-US" sz="2400" dirty="0" err="1" smtClean="0">
                <a:solidFill>
                  <a:schemeClr val="tx2">
                    <a:lumMod val="75000"/>
                  </a:schemeClr>
                </a:solidFill>
              </a:rPr>
              <a:t>las</a:t>
            </a:r>
            <a:r>
              <a:rPr lang="en-US" sz="2400" dirty="0" smtClean="0">
                <a:solidFill>
                  <a:schemeClr val="tx2">
                    <a:lumMod val="75000"/>
                  </a:schemeClr>
                </a:solidFill>
              </a:rPr>
              <a:t> </a:t>
            </a:r>
            <a:r>
              <a:rPr lang="en-US" sz="2400" dirty="0" err="1" smtClean="0">
                <a:solidFill>
                  <a:schemeClr val="tx2">
                    <a:lumMod val="75000"/>
                  </a:schemeClr>
                </a:solidFill>
              </a:rPr>
              <a:t>mismas</a:t>
            </a:r>
            <a:r>
              <a:rPr lang="en-US" sz="2400" dirty="0" smtClean="0">
                <a:solidFill>
                  <a:schemeClr val="tx2">
                    <a:lumMod val="75000"/>
                  </a:schemeClr>
                </a:solidFill>
              </a:rPr>
              <a:t> </a:t>
            </a:r>
            <a:r>
              <a:rPr lang="en-US" sz="2400" dirty="0" err="1" smtClean="0">
                <a:solidFill>
                  <a:schemeClr val="tx2">
                    <a:lumMod val="75000"/>
                  </a:schemeClr>
                </a:solidFill>
              </a:rPr>
              <a:t>regulaciones</a:t>
            </a:r>
            <a:r>
              <a:rPr lang="en-US" sz="2400" dirty="0" smtClean="0">
                <a:solidFill>
                  <a:schemeClr val="tx2">
                    <a:lumMod val="75000"/>
                  </a:schemeClr>
                </a:solidFill>
              </a:rPr>
              <a:t> </a:t>
            </a:r>
          </a:p>
          <a:p>
            <a:r>
              <a:rPr lang="en-US" sz="2400" dirty="0" smtClean="0">
                <a:solidFill>
                  <a:schemeClr val="tx2">
                    <a:lumMod val="75000"/>
                  </a:schemeClr>
                </a:solidFill>
              </a:rPr>
              <a:t>      en </a:t>
            </a:r>
            <a:r>
              <a:rPr lang="en-US" sz="2400" dirty="0" err="1" smtClean="0">
                <a:solidFill>
                  <a:schemeClr val="tx2">
                    <a:lumMod val="75000"/>
                  </a:schemeClr>
                </a:solidFill>
              </a:rPr>
              <a:t>materia</a:t>
            </a:r>
            <a:r>
              <a:rPr lang="en-US" sz="2400" dirty="0" smtClean="0">
                <a:solidFill>
                  <a:schemeClr val="tx2">
                    <a:lumMod val="75000"/>
                  </a:schemeClr>
                </a:solidFill>
              </a:rPr>
              <a:t> de </a:t>
            </a:r>
            <a:r>
              <a:rPr lang="en-US" sz="2400" dirty="0" err="1" smtClean="0">
                <a:solidFill>
                  <a:schemeClr val="tx2">
                    <a:lumMod val="75000"/>
                  </a:schemeClr>
                </a:solidFill>
              </a:rPr>
              <a:t>aseguramiento</a:t>
            </a:r>
            <a:r>
              <a:rPr lang="en-US" sz="2400" dirty="0" smtClean="0">
                <a:solidFill>
                  <a:schemeClr val="tx2">
                    <a:lumMod val="75000"/>
                  </a:schemeClr>
                </a:solidFill>
              </a:rPr>
              <a:t> social.</a:t>
            </a:r>
          </a:p>
          <a:p>
            <a:endParaRPr lang="en-US" sz="2400" dirty="0" smtClean="0">
              <a:solidFill>
                <a:schemeClr val="tx2">
                  <a:lumMod val="75000"/>
                </a:schemeClr>
              </a:solidFill>
            </a:endParaRPr>
          </a:p>
          <a:p>
            <a:r>
              <a:rPr lang="en-US" sz="2400" b="1" dirty="0" err="1" smtClean="0">
                <a:solidFill>
                  <a:schemeClr val="tx2">
                    <a:lumMod val="75000"/>
                  </a:schemeClr>
                </a:solidFill>
              </a:rPr>
              <a:t>Pero</a:t>
            </a:r>
            <a:r>
              <a:rPr lang="en-US" sz="2400" b="1" dirty="0" smtClean="0">
                <a:solidFill>
                  <a:schemeClr val="tx2">
                    <a:lumMod val="75000"/>
                  </a:schemeClr>
                </a:solidFill>
              </a:rPr>
              <a:t> no el </a:t>
            </a:r>
            <a:r>
              <a:rPr lang="es-ES" sz="2400" b="1" dirty="0" err="1" smtClean="0">
                <a:solidFill>
                  <a:schemeClr val="tx2">
                    <a:lumMod val="75000"/>
                  </a:schemeClr>
                </a:solidFill>
              </a:rPr>
              <a:t>fín</a:t>
            </a:r>
            <a:r>
              <a:rPr lang="en-US" sz="2400" b="1" dirty="0" smtClean="0">
                <a:solidFill>
                  <a:schemeClr val="tx2">
                    <a:lumMod val="75000"/>
                  </a:schemeClr>
                </a:solidFill>
              </a:rPr>
              <a:t> de la </a:t>
            </a:r>
            <a:r>
              <a:rPr lang="en-US" sz="2400" b="1" dirty="0" err="1" smtClean="0">
                <a:solidFill>
                  <a:schemeClr val="tx2">
                    <a:lumMod val="75000"/>
                  </a:schemeClr>
                </a:solidFill>
              </a:rPr>
              <a:t>ilegalidad</a:t>
            </a:r>
            <a:r>
              <a:rPr lang="en-US" sz="2400" dirty="0" smtClean="0">
                <a:solidFill>
                  <a:schemeClr val="tx2">
                    <a:lumMod val="75000"/>
                  </a:schemeClr>
                </a:solidFill>
              </a:rPr>
              <a:t>:</a:t>
            </a:r>
          </a:p>
          <a:p>
            <a:endParaRPr lang="en-US" sz="2400" dirty="0" smtClean="0">
              <a:solidFill>
                <a:schemeClr val="tx2">
                  <a:lumMod val="75000"/>
                </a:schemeClr>
              </a:solidFill>
            </a:endParaRPr>
          </a:p>
          <a:p>
            <a:pPr>
              <a:buFont typeface="Arial" pitchFamily="34" charset="0"/>
              <a:buChar char="•"/>
            </a:pPr>
            <a:r>
              <a:rPr lang="en-US" sz="2400" dirty="0" smtClean="0">
                <a:solidFill>
                  <a:schemeClr val="tx2">
                    <a:lumMod val="75000"/>
                  </a:schemeClr>
                </a:solidFill>
              </a:rPr>
              <a:t>  Las </a:t>
            </a:r>
            <a:r>
              <a:rPr lang="en-US" sz="2400" dirty="0" err="1" smtClean="0">
                <a:solidFill>
                  <a:schemeClr val="tx2">
                    <a:lumMod val="75000"/>
                  </a:schemeClr>
                </a:solidFill>
              </a:rPr>
              <a:t>empresas</a:t>
            </a:r>
            <a:r>
              <a:rPr lang="en-US" sz="2400" dirty="0" smtClean="0">
                <a:solidFill>
                  <a:schemeClr val="tx2">
                    <a:lumMod val="75000"/>
                  </a:schemeClr>
                </a:solidFill>
              </a:rPr>
              <a:t>  </a:t>
            </a:r>
            <a:r>
              <a:rPr lang="en-US" sz="2400" dirty="0" err="1" smtClean="0">
                <a:solidFill>
                  <a:schemeClr val="tx2">
                    <a:lumMod val="75000"/>
                  </a:schemeClr>
                </a:solidFill>
              </a:rPr>
              <a:t>continúan</a:t>
            </a:r>
            <a:r>
              <a:rPr lang="en-US" sz="2400" dirty="0" smtClean="0">
                <a:solidFill>
                  <a:schemeClr val="tx2">
                    <a:lumMod val="75000"/>
                  </a:schemeClr>
                </a:solidFill>
              </a:rPr>
              <a:t>  </a:t>
            </a:r>
            <a:r>
              <a:rPr lang="en-US" sz="2400" dirty="0" err="1" smtClean="0">
                <a:solidFill>
                  <a:schemeClr val="tx2">
                    <a:lumMod val="75000"/>
                  </a:schemeClr>
                </a:solidFill>
              </a:rPr>
              <a:t>evadiendo</a:t>
            </a:r>
            <a:r>
              <a:rPr lang="en-US" sz="2400" dirty="0" smtClean="0">
                <a:solidFill>
                  <a:schemeClr val="tx2">
                    <a:lumMod val="75000"/>
                  </a:schemeClr>
                </a:solidFill>
              </a:rPr>
              <a:t> el ISR y el IVA, </a:t>
            </a:r>
            <a:r>
              <a:rPr lang="en-US" sz="2400" dirty="0" err="1" smtClean="0">
                <a:solidFill>
                  <a:schemeClr val="tx2">
                    <a:lumMod val="75000"/>
                  </a:schemeClr>
                </a:solidFill>
              </a:rPr>
              <a:t>aunque</a:t>
            </a:r>
            <a:r>
              <a:rPr lang="en-US" sz="2400" dirty="0" smtClean="0">
                <a:solidFill>
                  <a:schemeClr val="tx2">
                    <a:lumMod val="75000"/>
                  </a:schemeClr>
                </a:solidFill>
              </a:rPr>
              <a:t> en </a:t>
            </a:r>
            <a:r>
              <a:rPr lang="en-US" sz="2400" dirty="0" err="1" smtClean="0">
                <a:solidFill>
                  <a:schemeClr val="tx2">
                    <a:lumMod val="75000"/>
                  </a:schemeClr>
                </a:solidFill>
              </a:rPr>
              <a:t>menor</a:t>
            </a:r>
            <a:endParaRPr lang="en-US" sz="2400" dirty="0" smtClean="0">
              <a:solidFill>
                <a:schemeClr val="tx2">
                  <a:lumMod val="75000"/>
                </a:schemeClr>
              </a:solidFill>
            </a:endParaRPr>
          </a:p>
          <a:p>
            <a:r>
              <a:rPr lang="en-US" sz="2400" dirty="0" smtClean="0">
                <a:solidFill>
                  <a:schemeClr val="tx2">
                    <a:lumMod val="75000"/>
                  </a:schemeClr>
                </a:solidFill>
              </a:rPr>
              <a:t>    </a:t>
            </a:r>
            <a:r>
              <a:rPr lang="en-US" sz="2400" dirty="0" err="1" smtClean="0">
                <a:solidFill>
                  <a:schemeClr val="tx2">
                    <a:lumMod val="75000"/>
                  </a:schemeClr>
                </a:solidFill>
              </a:rPr>
              <a:t>medida</a:t>
            </a:r>
            <a:r>
              <a:rPr lang="en-US" sz="2400" dirty="0" smtClean="0">
                <a:solidFill>
                  <a:schemeClr val="tx2">
                    <a:lumMod val="75000"/>
                  </a:schemeClr>
                </a:solidFill>
              </a:rPr>
              <a:t> vs. ASC + ASNC;</a:t>
            </a:r>
          </a:p>
          <a:p>
            <a:endParaRPr lang="en-US" sz="2400" dirty="0" smtClean="0">
              <a:solidFill>
                <a:schemeClr val="tx2">
                  <a:lumMod val="75000"/>
                </a:schemeClr>
              </a:solidFill>
            </a:endParaRPr>
          </a:p>
          <a:p>
            <a:pPr>
              <a:buFont typeface="Arial" pitchFamily="34" charset="0"/>
              <a:buChar char="•"/>
            </a:pPr>
            <a:r>
              <a:rPr lang="en-US" sz="2400" dirty="0" smtClean="0">
                <a:solidFill>
                  <a:schemeClr val="tx2">
                    <a:lumMod val="75000"/>
                  </a:schemeClr>
                </a:solidFill>
              </a:rPr>
              <a:t>  Las </a:t>
            </a:r>
            <a:r>
              <a:rPr lang="en-US" sz="2400" dirty="0" err="1" smtClean="0">
                <a:solidFill>
                  <a:schemeClr val="tx2">
                    <a:lumMod val="75000"/>
                  </a:schemeClr>
                </a:solidFill>
              </a:rPr>
              <a:t>empresas</a:t>
            </a:r>
            <a:r>
              <a:rPr lang="en-US" sz="2400" dirty="0" smtClean="0">
                <a:solidFill>
                  <a:schemeClr val="tx2">
                    <a:lumMod val="75000"/>
                  </a:schemeClr>
                </a:solidFill>
              </a:rPr>
              <a:t> </a:t>
            </a:r>
            <a:r>
              <a:rPr lang="en-US" sz="2400" dirty="0" err="1" smtClean="0">
                <a:solidFill>
                  <a:schemeClr val="tx2">
                    <a:lumMod val="75000"/>
                  </a:schemeClr>
                </a:solidFill>
              </a:rPr>
              <a:t>familiares</a:t>
            </a:r>
            <a:r>
              <a:rPr lang="en-US" sz="2400" dirty="0" smtClean="0">
                <a:solidFill>
                  <a:schemeClr val="tx2">
                    <a:lumMod val="75000"/>
                  </a:schemeClr>
                </a:solidFill>
              </a:rPr>
              <a:t> y los </a:t>
            </a:r>
            <a:r>
              <a:rPr lang="en-US" sz="2400" dirty="0" err="1" smtClean="0">
                <a:solidFill>
                  <a:schemeClr val="tx2">
                    <a:lumMod val="75000"/>
                  </a:schemeClr>
                </a:solidFill>
              </a:rPr>
              <a:t>autoempleados</a:t>
            </a:r>
            <a:r>
              <a:rPr lang="en-US" sz="2400" dirty="0" smtClean="0">
                <a:solidFill>
                  <a:schemeClr val="tx2">
                    <a:lumMod val="75000"/>
                  </a:schemeClr>
                </a:solidFill>
              </a:rPr>
              <a:t> </a:t>
            </a:r>
            <a:r>
              <a:rPr lang="en-US" sz="2400" dirty="0" err="1" smtClean="0">
                <a:solidFill>
                  <a:schemeClr val="tx2">
                    <a:lumMod val="75000"/>
                  </a:schemeClr>
                </a:solidFill>
              </a:rPr>
              <a:t>siguen</a:t>
            </a:r>
            <a:r>
              <a:rPr lang="en-US" sz="2400" dirty="0" smtClean="0">
                <a:solidFill>
                  <a:schemeClr val="tx2">
                    <a:lumMod val="75000"/>
                  </a:schemeClr>
                </a:solidFill>
              </a:rPr>
              <a:t> sin </a:t>
            </a:r>
            <a:r>
              <a:rPr lang="en-US" sz="2400" dirty="0" err="1" smtClean="0">
                <a:solidFill>
                  <a:schemeClr val="tx2">
                    <a:lumMod val="75000"/>
                  </a:schemeClr>
                </a:solidFill>
              </a:rPr>
              <a:t>pagar</a:t>
            </a:r>
            <a:endParaRPr lang="en-US" sz="2400" dirty="0" smtClean="0">
              <a:solidFill>
                <a:schemeClr val="tx2">
                  <a:lumMod val="75000"/>
                </a:schemeClr>
              </a:solidFill>
            </a:endParaRPr>
          </a:p>
          <a:p>
            <a:r>
              <a:rPr lang="en-US" sz="2400" dirty="0" smtClean="0">
                <a:solidFill>
                  <a:schemeClr val="tx2">
                    <a:lumMod val="75000"/>
                  </a:schemeClr>
                </a:solidFill>
              </a:rPr>
              <a:t>    </a:t>
            </a:r>
            <a:r>
              <a:rPr lang="en-US" sz="2400" dirty="0" err="1" smtClean="0">
                <a:solidFill>
                  <a:schemeClr val="tx2">
                    <a:lumMod val="75000"/>
                  </a:schemeClr>
                </a:solidFill>
              </a:rPr>
              <a:t>impuestos</a:t>
            </a:r>
            <a:r>
              <a:rPr lang="en-US" sz="2400" dirty="0" smtClean="0">
                <a:solidFill>
                  <a:schemeClr val="tx2">
                    <a:lumMod val="75000"/>
                  </a:schemeClr>
                </a:solidFill>
              </a:rPr>
              <a:t>, </a:t>
            </a:r>
            <a:r>
              <a:rPr lang="en-US" sz="2400" dirty="0" err="1" smtClean="0">
                <a:solidFill>
                  <a:schemeClr val="tx2">
                    <a:lumMod val="75000"/>
                  </a:schemeClr>
                </a:solidFill>
              </a:rPr>
              <a:t>pero</a:t>
            </a:r>
            <a:r>
              <a:rPr lang="en-US" sz="2400" dirty="0" smtClean="0">
                <a:solidFill>
                  <a:schemeClr val="tx2">
                    <a:lumMod val="75000"/>
                  </a:schemeClr>
                </a:solidFill>
              </a:rPr>
              <a:t> </a:t>
            </a:r>
            <a:r>
              <a:rPr lang="en-US" sz="2400" dirty="0" err="1" smtClean="0">
                <a:solidFill>
                  <a:schemeClr val="tx2">
                    <a:lumMod val="75000"/>
                  </a:schemeClr>
                </a:solidFill>
              </a:rPr>
              <a:t>ya</a:t>
            </a:r>
            <a:r>
              <a:rPr lang="en-US" sz="2400" dirty="0" smtClean="0">
                <a:solidFill>
                  <a:schemeClr val="tx2">
                    <a:lumMod val="75000"/>
                  </a:schemeClr>
                </a:solidFill>
              </a:rPr>
              <a:t> no se </a:t>
            </a:r>
            <a:r>
              <a:rPr lang="en-US" sz="2400" dirty="0" err="1" smtClean="0">
                <a:solidFill>
                  <a:schemeClr val="tx2">
                    <a:lumMod val="75000"/>
                  </a:schemeClr>
                </a:solidFill>
              </a:rPr>
              <a:t>subsidian</a:t>
            </a:r>
            <a:r>
              <a:rPr lang="en-US" sz="2400" dirty="0" smtClean="0">
                <a:solidFill>
                  <a:schemeClr val="tx2">
                    <a:lumMod val="75000"/>
                  </a:schemeClr>
                </a:solidFill>
              </a:rPr>
              <a:t> y el sector </a:t>
            </a:r>
            <a:r>
              <a:rPr lang="en-US" sz="2400" dirty="0" err="1" smtClean="0">
                <a:solidFill>
                  <a:schemeClr val="tx2">
                    <a:lumMod val="75000"/>
                  </a:schemeClr>
                </a:solidFill>
              </a:rPr>
              <a:t>es</a:t>
            </a:r>
            <a:r>
              <a:rPr lang="en-US" sz="2400" dirty="0" smtClean="0">
                <a:solidFill>
                  <a:schemeClr val="tx2">
                    <a:lumMod val="75000"/>
                  </a:schemeClr>
                </a:solidFill>
              </a:rPr>
              <a:t> 30% </a:t>
            </a:r>
            <a:r>
              <a:rPr lang="en-US" sz="2400" dirty="0" err="1" smtClean="0">
                <a:solidFill>
                  <a:schemeClr val="tx2">
                    <a:lumMod val="75000"/>
                  </a:schemeClr>
                </a:solidFill>
              </a:rPr>
              <a:t>más</a:t>
            </a:r>
            <a:r>
              <a:rPr lang="en-US" sz="2400" dirty="0" smtClean="0">
                <a:solidFill>
                  <a:schemeClr val="tx2">
                    <a:lumMod val="75000"/>
                  </a:schemeClr>
                </a:solidFill>
              </a:rPr>
              <a:t> </a:t>
            </a:r>
            <a:r>
              <a:rPr lang="en-US" sz="2400" dirty="0" err="1" smtClean="0">
                <a:solidFill>
                  <a:schemeClr val="tx2">
                    <a:lumMod val="75000"/>
                  </a:schemeClr>
                </a:solidFill>
              </a:rPr>
              <a:t>pequeño</a:t>
            </a:r>
            <a:r>
              <a:rPr lang="en-US" sz="2400" dirty="0" smtClean="0">
                <a:solidFill>
                  <a:schemeClr val="tx2">
                    <a:lumMod val="75000"/>
                  </a:schemeClr>
                </a:solidFill>
              </a:rPr>
              <a:t>.</a:t>
            </a:r>
          </a:p>
          <a:p>
            <a:endParaRPr lang="en-US" sz="2400" dirty="0" smtClean="0">
              <a:solidFill>
                <a:schemeClr val="tx2">
                  <a:lumMod val="75000"/>
                </a:schemeClr>
              </a:solidFill>
            </a:endParaRPr>
          </a:p>
          <a:p>
            <a:endParaRPr lang="en-US" sz="2400" dirty="0">
              <a:solidFill>
                <a:schemeClr val="tx2">
                  <a:lumMod val="75000"/>
                </a:schemeClr>
              </a:solidFill>
            </a:endParaRPr>
          </a:p>
        </p:txBody>
      </p:sp>
      <p:sp>
        <p:nvSpPr>
          <p:cNvPr id="4" name="TextBox 3"/>
          <p:cNvSpPr txBox="1"/>
          <p:nvPr/>
        </p:nvSpPr>
        <p:spPr>
          <a:xfrm>
            <a:off x="0" y="990600"/>
            <a:ext cx="9124614" cy="369332"/>
          </a:xfrm>
          <a:prstGeom prst="rect">
            <a:avLst/>
          </a:prstGeom>
          <a:solidFill>
            <a:schemeClr val="bg1"/>
          </a:solidFill>
        </p:spPr>
        <p:txBody>
          <a:bodyPr wrap="square" rtlCol="0">
            <a:spAutoFit/>
          </a:bodyPr>
          <a:lstStyle/>
          <a:p>
            <a:r>
              <a:rPr lang="en-US" dirty="0" smtClean="0"/>
              <a:t>                                                                                                                                                                         </a:t>
            </a:r>
            <a:endParaRPr lang="en-US" dirty="0"/>
          </a:p>
        </p:txBody>
      </p:sp>
      <p:graphicFrame>
        <p:nvGraphicFramePr>
          <p:cNvPr id="5" name="Table 4"/>
          <p:cNvGraphicFramePr>
            <a:graphicFrameLocks noGrp="1"/>
          </p:cNvGraphicFramePr>
          <p:nvPr/>
        </p:nvGraphicFramePr>
        <p:xfrm>
          <a:off x="0" y="5410200"/>
          <a:ext cx="9144000" cy="1676400"/>
        </p:xfrm>
        <a:graphic>
          <a:graphicData uri="http://schemas.openxmlformats.org/drawingml/2006/table">
            <a:tbl>
              <a:tblPr firstRow="1" bandRow="1">
                <a:tableStyleId>{5C22544A-7EE6-4342-B048-85BDC9FD1C3A}</a:tableStyleId>
              </a:tblPr>
              <a:tblGrid>
                <a:gridCol w="9144000"/>
              </a:tblGrid>
              <a:tr h="1676400">
                <a:tc>
                  <a:txBody>
                    <a:bodyPr/>
                    <a:lstStyle/>
                    <a:p>
                      <a:pPr algn="ctr"/>
                      <a:r>
                        <a:rPr lang="en-US" sz="2400" dirty="0" smtClean="0">
                          <a:solidFill>
                            <a:schemeClr val="tx1"/>
                          </a:solidFill>
                        </a:rPr>
                        <a:t>La</a:t>
                      </a:r>
                      <a:r>
                        <a:rPr lang="en-US" sz="2400" baseline="0" dirty="0" smtClean="0">
                          <a:solidFill>
                            <a:schemeClr val="tx1"/>
                          </a:solidFill>
                        </a:rPr>
                        <a:t> </a:t>
                      </a:r>
                      <a:r>
                        <a:rPr lang="en-US" sz="2400" baseline="0" dirty="0" err="1" smtClean="0">
                          <a:solidFill>
                            <a:schemeClr val="tx1"/>
                          </a:solidFill>
                        </a:rPr>
                        <a:t>economía</a:t>
                      </a:r>
                      <a:r>
                        <a:rPr lang="en-US" sz="2400" baseline="0" dirty="0" smtClean="0">
                          <a:solidFill>
                            <a:schemeClr val="tx1"/>
                          </a:solidFill>
                        </a:rPr>
                        <a:t> </a:t>
                      </a:r>
                      <a:r>
                        <a:rPr lang="en-US" sz="2400" baseline="0" dirty="0" smtClean="0">
                          <a:solidFill>
                            <a:srgbClr val="00B0F0"/>
                          </a:solidFill>
                        </a:rPr>
                        <a:t>AZUL</a:t>
                      </a:r>
                      <a:r>
                        <a:rPr lang="en-US" sz="2400" baseline="0" dirty="0" smtClean="0">
                          <a:solidFill>
                            <a:schemeClr val="tx1"/>
                          </a:solidFill>
                        </a:rPr>
                        <a:t> se </a:t>
                      </a:r>
                      <a:r>
                        <a:rPr lang="en-US" sz="2400" baseline="0" dirty="0" err="1" smtClean="0">
                          <a:solidFill>
                            <a:schemeClr val="tx1"/>
                          </a:solidFill>
                        </a:rPr>
                        <a:t>expande</a:t>
                      </a:r>
                      <a:r>
                        <a:rPr lang="en-US" sz="2400" baseline="0" dirty="0" smtClean="0">
                          <a:solidFill>
                            <a:schemeClr val="tx1"/>
                          </a:solidFill>
                        </a:rPr>
                        <a:t>, la </a:t>
                      </a:r>
                      <a:r>
                        <a:rPr lang="en-US" sz="2400" baseline="0" dirty="0" smtClean="0">
                          <a:solidFill>
                            <a:srgbClr val="FF0000"/>
                          </a:solidFill>
                        </a:rPr>
                        <a:t>ROJA </a:t>
                      </a:r>
                      <a:r>
                        <a:rPr lang="en-US" sz="2400" baseline="0" dirty="0" smtClean="0">
                          <a:solidFill>
                            <a:schemeClr val="tx1"/>
                          </a:solidFill>
                        </a:rPr>
                        <a:t>y la </a:t>
                      </a:r>
                      <a:r>
                        <a:rPr lang="en-US" sz="2400" baseline="0" dirty="0" smtClean="0">
                          <a:solidFill>
                            <a:srgbClr val="00B050"/>
                          </a:solidFill>
                        </a:rPr>
                        <a:t>VERDE</a:t>
                      </a:r>
                      <a:r>
                        <a:rPr lang="en-US" sz="2400" baseline="0" dirty="0" smtClean="0">
                          <a:solidFill>
                            <a:schemeClr val="tx1"/>
                          </a:solidFill>
                        </a:rPr>
                        <a:t> se </a:t>
                      </a:r>
                      <a:r>
                        <a:rPr lang="en-US" sz="2400" baseline="0" dirty="0" err="1" smtClean="0">
                          <a:solidFill>
                            <a:schemeClr val="tx1"/>
                          </a:solidFill>
                        </a:rPr>
                        <a:t>contrae</a:t>
                      </a:r>
                      <a:r>
                        <a:rPr lang="en-US" sz="2400" baseline="0" dirty="0" smtClean="0">
                          <a:solidFill>
                            <a:schemeClr val="tx1"/>
                          </a:solidFill>
                        </a:rPr>
                        <a:t>.</a:t>
                      </a:r>
                    </a:p>
                    <a:p>
                      <a:endParaRPr lang="en-US" baseline="0" dirty="0" smtClean="0">
                        <a:solidFill>
                          <a:schemeClr val="tx1"/>
                        </a:solidFill>
                      </a:endParaRPr>
                    </a:p>
                    <a:p>
                      <a:pPr marL="0" marR="0" indent="0" defTabSz="914400" eaLnBrk="1" fontAlgn="auto" latinLnBrk="0" hangingPunct="1">
                        <a:lnSpc>
                          <a:spcPct val="100000"/>
                        </a:lnSpc>
                        <a:spcBef>
                          <a:spcPts val="0"/>
                        </a:spcBef>
                        <a:spcAft>
                          <a:spcPts val="0"/>
                        </a:spcAft>
                        <a:buClrTx/>
                        <a:buSzTx/>
                        <a:buFontTx/>
                        <a:buNone/>
                        <a:tabLst/>
                        <a:defRPr/>
                      </a:pPr>
                      <a:r>
                        <a:rPr lang="en-US" sz="2000" b="0" dirty="0" smtClean="0">
                          <a:solidFill>
                            <a:schemeClr val="tx2">
                              <a:lumMod val="75000"/>
                            </a:schemeClr>
                          </a:solidFill>
                        </a:rPr>
                        <a:t>El </a:t>
                      </a:r>
                      <a:r>
                        <a:rPr lang="en-US" sz="2000" b="0" dirty="0" err="1" smtClean="0">
                          <a:solidFill>
                            <a:schemeClr val="tx2">
                              <a:lumMod val="75000"/>
                            </a:schemeClr>
                          </a:solidFill>
                        </a:rPr>
                        <a:t>equilibro</a:t>
                      </a:r>
                      <a:r>
                        <a:rPr lang="en-US" sz="2000" b="0" baseline="0" dirty="0" smtClean="0">
                          <a:solidFill>
                            <a:schemeClr val="tx2">
                              <a:lumMod val="75000"/>
                            </a:schemeClr>
                          </a:solidFill>
                        </a:rPr>
                        <a:t> de ASU + </a:t>
                      </a:r>
                      <a:r>
                        <a:rPr lang="en-US" sz="2000" b="0" baseline="0" dirty="0" err="1" smtClean="0">
                          <a:solidFill>
                            <a:schemeClr val="tx2">
                              <a:lumMod val="75000"/>
                            </a:schemeClr>
                          </a:solidFill>
                        </a:rPr>
                        <a:t>reforma</a:t>
                      </a:r>
                      <a:r>
                        <a:rPr lang="en-US" sz="2000" b="0" baseline="0" dirty="0" smtClean="0">
                          <a:solidFill>
                            <a:schemeClr val="tx2">
                              <a:lumMod val="75000"/>
                            </a:schemeClr>
                          </a:solidFill>
                        </a:rPr>
                        <a:t> fiscal </a:t>
                      </a:r>
                      <a:r>
                        <a:rPr lang="en-US" sz="2000" b="0" baseline="0" dirty="0" err="1" smtClean="0">
                          <a:solidFill>
                            <a:schemeClr val="tx2">
                              <a:lumMod val="75000"/>
                            </a:schemeClr>
                          </a:solidFill>
                        </a:rPr>
                        <a:t>es</a:t>
                      </a:r>
                      <a:r>
                        <a:rPr lang="en-US" sz="2000" b="0" baseline="0" dirty="0" smtClean="0">
                          <a:solidFill>
                            <a:schemeClr val="tx2">
                              <a:lumMod val="75000"/>
                            </a:schemeClr>
                          </a:solidFill>
                        </a:rPr>
                        <a:t> </a:t>
                      </a:r>
                      <a:r>
                        <a:rPr lang="en-US" sz="2000" b="0" baseline="0" dirty="0" err="1" smtClean="0">
                          <a:solidFill>
                            <a:schemeClr val="tx2">
                              <a:lumMod val="75000"/>
                            </a:schemeClr>
                          </a:solidFill>
                        </a:rPr>
                        <a:t>mejor</a:t>
                      </a:r>
                      <a:r>
                        <a:rPr lang="en-US" sz="2000" b="0" baseline="0" dirty="0" smtClean="0">
                          <a:solidFill>
                            <a:schemeClr val="tx2">
                              <a:lumMod val="75000"/>
                            </a:schemeClr>
                          </a:solidFill>
                        </a:rPr>
                        <a:t> </a:t>
                      </a:r>
                      <a:r>
                        <a:rPr lang="en-US" sz="2000" b="0" baseline="0" dirty="0" err="1" smtClean="0">
                          <a:solidFill>
                            <a:schemeClr val="tx2">
                              <a:lumMod val="75000"/>
                            </a:schemeClr>
                          </a:solidFill>
                        </a:rPr>
                        <a:t>que</a:t>
                      </a:r>
                      <a:r>
                        <a:rPr lang="en-US" sz="2000" b="0" baseline="0" dirty="0" smtClean="0">
                          <a:solidFill>
                            <a:schemeClr val="tx2">
                              <a:lumMod val="75000"/>
                            </a:schemeClr>
                          </a:solidFill>
                        </a:rPr>
                        <a:t> el de ASC + ASNC, </a:t>
                      </a:r>
                      <a:r>
                        <a:rPr lang="en-US" sz="2000" b="0" baseline="0" dirty="0" err="1" smtClean="0">
                          <a:solidFill>
                            <a:schemeClr val="tx2">
                              <a:lumMod val="75000"/>
                            </a:schemeClr>
                          </a:solidFill>
                        </a:rPr>
                        <a:t>pero</a:t>
                      </a:r>
                      <a:r>
                        <a:rPr lang="en-US" sz="2000" b="0" baseline="0" dirty="0" smtClean="0">
                          <a:solidFill>
                            <a:schemeClr val="tx2">
                              <a:lumMod val="75000"/>
                            </a:schemeClr>
                          </a:solidFill>
                        </a:rPr>
                        <a:t> no </a:t>
                      </a:r>
                      <a:r>
                        <a:rPr lang="en-US" sz="2000" b="0" baseline="0" dirty="0" err="1" smtClean="0">
                          <a:solidFill>
                            <a:schemeClr val="tx2">
                              <a:lumMod val="75000"/>
                            </a:schemeClr>
                          </a:solidFill>
                        </a:rPr>
                        <a:t>es</a:t>
                      </a:r>
                      <a:r>
                        <a:rPr lang="en-US" sz="2000" b="0" baseline="0" dirty="0" smtClean="0">
                          <a:solidFill>
                            <a:schemeClr val="tx2">
                              <a:lumMod val="75000"/>
                            </a:schemeClr>
                          </a:solidFill>
                        </a:rPr>
                        <a:t> perfecto.</a:t>
                      </a:r>
                      <a:endParaRPr lang="en-US" dirty="0">
                        <a:solidFill>
                          <a:schemeClr val="tx1"/>
                        </a:solidFill>
                      </a:endParaRPr>
                    </a:p>
                  </a:txBody>
                  <a:tcPr>
                    <a:solidFill>
                      <a:schemeClr val="bg1"/>
                    </a:solidFill>
                  </a:tcPr>
                </a:tc>
              </a:tr>
            </a:tbl>
          </a:graphicData>
        </a:graphic>
      </p:graphicFrame>
      <p:sp>
        <p:nvSpPr>
          <p:cNvPr id="6" name="Rectangle 5"/>
          <p:cNvSpPr/>
          <p:nvPr/>
        </p:nvSpPr>
        <p:spPr>
          <a:xfrm>
            <a:off x="609600" y="5334000"/>
            <a:ext cx="80010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1. Motivation</a:t>
            </a:r>
            <a:endParaRPr lang="en-US" b="1" dirty="0">
              <a:effectLst/>
            </a:endParaRPr>
          </a:p>
        </p:txBody>
      </p:sp>
      <p:sp>
        <p:nvSpPr>
          <p:cNvPr id="3" name="Content Placeholder 2"/>
          <p:cNvSpPr>
            <a:spLocks noGrp="1"/>
          </p:cNvSpPr>
          <p:nvPr>
            <p:ph idx="1"/>
          </p:nvPr>
        </p:nvSpPr>
        <p:spPr>
          <a:xfrm>
            <a:off x="0" y="0"/>
            <a:ext cx="9144000" cy="6858000"/>
          </a:xfrm>
        </p:spPr>
        <p:txBody>
          <a:bodyPr/>
          <a:lstStyle/>
          <a:p>
            <a:pPr algn="ctr">
              <a:buNone/>
            </a:pPr>
            <a:r>
              <a:rPr lang="en-US" sz="2400" dirty="0" smtClean="0"/>
              <a:t>	Parte II: </a:t>
            </a:r>
            <a:r>
              <a:rPr lang="en-US" sz="2400" u="sng" dirty="0" err="1" smtClean="0"/>
              <a:t>Riesgos</a:t>
            </a:r>
            <a:r>
              <a:rPr lang="en-US" sz="2400" u="sng" dirty="0" smtClean="0"/>
              <a:t> </a:t>
            </a:r>
            <a:r>
              <a:rPr lang="en-US" sz="2400" u="sng" dirty="0" err="1" smtClean="0"/>
              <a:t>específicos</a:t>
            </a:r>
            <a:r>
              <a:rPr lang="en-US" sz="2400" u="sng" dirty="0" smtClean="0"/>
              <a:t> al </a:t>
            </a:r>
            <a:r>
              <a:rPr lang="en-US" sz="2400" u="sng" dirty="0" err="1" smtClean="0"/>
              <a:t>trabajo</a:t>
            </a:r>
            <a:r>
              <a:rPr lang="en-US" sz="2400" u="sng" dirty="0" smtClean="0"/>
              <a:t> </a:t>
            </a:r>
            <a:r>
              <a:rPr lang="en-US" sz="2400" u="sng" dirty="0" err="1" smtClean="0"/>
              <a:t>asalariado</a:t>
            </a:r>
            <a:r>
              <a:rPr lang="en-US" sz="2400" u="sng" dirty="0" smtClean="0"/>
              <a:t> y </a:t>
            </a:r>
            <a:r>
              <a:rPr lang="en-US" sz="2400" u="sng" dirty="0" err="1" smtClean="0"/>
              <a:t>beneficios</a:t>
            </a:r>
            <a:r>
              <a:rPr lang="en-US" sz="2400" u="sng" dirty="0" smtClean="0"/>
              <a:t> </a:t>
            </a:r>
            <a:r>
              <a:rPr lang="en-US" sz="2400" u="sng" dirty="0" err="1" smtClean="0"/>
              <a:t>pensionarios</a:t>
            </a:r>
            <a:r>
              <a:rPr lang="en-US" sz="2400" u="sng" dirty="0" smtClean="0"/>
              <a:t> </a:t>
            </a:r>
            <a:r>
              <a:rPr lang="en-US" sz="2400" u="sng" dirty="0" err="1" smtClean="0"/>
              <a:t>complementarios</a:t>
            </a:r>
            <a:endParaRPr lang="en-US" sz="2400" u="sng" dirty="0" smtClean="0"/>
          </a:p>
          <a:p>
            <a:pPr>
              <a:buNone/>
            </a:pPr>
            <a:r>
              <a:rPr lang="en-US" sz="2400" dirty="0" smtClean="0"/>
              <a:t>                 </a:t>
            </a:r>
          </a:p>
          <a:p>
            <a:pPr>
              <a:buNone/>
            </a:pPr>
            <a:r>
              <a:rPr lang="es-ES" sz="2400" dirty="0" smtClean="0"/>
              <a:t>    Se establece una contribución patronal para trabajadores asalariados para:</a:t>
            </a:r>
          </a:p>
          <a:p>
            <a:pPr>
              <a:buNone/>
            </a:pPr>
            <a:endParaRPr lang="es-ES" sz="2400" dirty="0" smtClean="0"/>
          </a:p>
          <a:p>
            <a:pPr>
              <a:buFont typeface="Wingdings" pitchFamily="2" charset="2"/>
              <a:buChar char="Ø"/>
            </a:pPr>
            <a:r>
              <a:rPr lang="es-ES" sz="2400" dirty="0" smtClean="0"/>
              <a:t>    </a:t>
            </a:r>
            <a:r>
              <a:rPr lang="es-ES" sz="2000" dirty="0" smtClean="0"/>
              <a:t>beneficios pensionarios complementarios de retiro y de invalidez y vida, y</a:t>
            </a:r>
          </a:p>
          <a:p>
            <a:pPr>
              <a:buFont typeface="Wingdings" pitchFamily="2" charset="2"/>
              <a:buChar char="Ø"/>
            </a:pPr>
            <a:r>
              <a:rPr lang="es-ES" sz="2000" dirty="0" smtClean="0"/>
              <a:t>    un seguro de riesgos de trabajo.</a:t>
            </a:r>
            <a:endParaRPr lang="en-US" sz="2000" dirty="0" smtClean="0"/>
          </a:p>
          <a:p>
            <a:pPr>
              <a:buNone/>
            </a:pPr>
            <a:endParaRPr lang="es-ES" sz="1800" dirty="0" smtClean="0"/>
          </a:p>
          <a:p>
            <a:pPr>
              <a:buNone/>
            </a:pPr>
            <a:endParaRPr lang="en-US" sz="1800" dirty="0" smtClean="0"/>
          </a:p>
          <a:p>
            <a:pPr>
              <a:buNone/>
            </a:pPr>
            <a:r>
              <a:rPr lang="en-US" sz="2000" dirty="0" smtClean="0"/>
              <a:t>       </a:t>
            </a:r>
            <a:r>
              <a:rPr lang="en-US" sz="2000" b="1" dirty="0" smtClean="0"/>
              <a:t>Las </a:t>
            </a:r>
            <a:r>
              <a:rPr lang="en-US" sz="2000" b="1" dirty="0" err="1" smtClean="0"/>
              <a:t>contribuciones</a:t>
            </a:r>
            <a:r>
              <a:rPr lang="en-US" sz="2000" b="1" dirty="0" smtClean="0"/>
              <a:t> </a:t>
            </a:r>
            <a:r>
              <a:rPr lang="en-US" sz="2000" b="1" dirty="0" err="1" smtClean="0"/>
              <a:t>totales</a:t>
            </a:r>
            <a:r>
              <a:rPr lang="en-US" sz="2000" b="1" dirty="0" smtClean="0"/>
              <a:t> a </a:t>
            </a:r>
            <a:r>
              <a:rPr lang="en-US" sz="2000" b="1" dirty="0" err="1" smtClean="0"/>
              <a:t>las</a:t>
            </a:r>
            <a:r>
              <a:rPr lang="en-US" sz="2000" b="1" dirty="0" smtClean="0"/>
              <a:t> </a:t>
            </a:r>
            <a:r>
              <a:rPr lang="en-US" sz="2000" b="1" dirty="0" err="1" smtClean="0"/>
              <a:t>pensiones</a:t>
            </a:r>
            <a:r>
              <a:rPr lang="en-US" sz="2000" b="1" dirty="0" smtClean="0"/>
              <a:t> de los </a:t>
            </a:r>
            <a:r>
              <a:rPr lang="en-US" sz="2000" b="1" dirty="0" err="1" smtClean="0"/>
              <a:t>hoy</a:t>
            </a:r>
            <a:r>
              <a:rPr lang="en-US" sz="2000" b="1" dirty="0" smtClean="0"/>
              <a:t> </a:t>
            </a:r>
            <a:r>
              <a:rPr lang="en-US" sz="2000" b="1" dirty="0" err="1" smtClean="0"/>
              <a:t>formales</a:t>
            </a:r>
            <a:r>
              <a:rPr lang="en-US" sz="2000" b="1" dirty="0" smtClean="0"/>
              <a:t> se  </a:t>
            </a:r>
          </a:p>
          <a:p>
            <a:pPr>
              <a:buNone/>
            </a:pPr>
            <a:r>
              <a:rPr lang="en-US" sz="2000" b="1" dirty="0" smtClean="0"/>
              <a:t>       </a:t>
            </a:r>
            <a:r>
              <a:rPr lang="en-US" sz="2000" b="1" dirty="0" err="1" smtClean="0"/>
              <a:t>mantienen</a:t>
            </a:r>
            <a:r>
              <a:rPr lang="en-US" sz="2000" b="1" dirty="0" smtClean="0"/>
              <a:t> </a:t>
            </a:r>
            <a:r>
              <a:rPr lang="en-US" sz="2000" b="1" dirty="0" err="1" smtClean="0"/>
              <a:t>iguales</a:t>
            </a:r>
            <a:endParaRPr lang="en-US" sz="2000" b="1" dirty="0" smtClean="0"/>
          </a:p>
          <a:p>
            <a:pPr>
              <a:buNone/>
            </a:pPr>
            <a:r>
              <a:rPr lang="es-ES" sz="2000" b="1" dirty="0" smtClean="0"/>
              <a:t>              </a:t>
            </a:r>
            <a:r>
              <a:rPr lang="es-ES" sz="2000" dirty="0" smtClean="0"/>
              <a:t>(aunque muy probablemente sus pensiones serían más altas) </a:t>
            </a:r>
            <a:endParaRPr lang="en-US" sz="2000" b="1" dirty="0" smtClean="0"/>
          </a:p>
          <a:p>
            <a:pPr>
              <a:buNone/>
            </a:pPr>
            <a:endParaRPr lang="es-ES" sz="2400" dirty="0" smtClean="0"/>
          </a:p>
          <a:p>
            <a:pPr>
              <a:buNone/>
            </a:pPr>
            <a:r>
              <a:rPr lang="es-ES" sz="2400" dirty="0" smtClean="0"/>
              <a:t>           	(Un sistema pensionario de dos pilares.)</a:t>
            </a:r>
            <a:endParaRPr lang="en-US" sz="2400" dirty="0" smtClean="0"/>
          </a:p>
          <a:p>
            <a:pPr>
              <a:buNone/>
            </a:pPr>
            <a:endParaRPr lang="en-US" sz="2400" dirty="0" smtClean="0"/>
          </a:p>
          <a:p>
            <a:pPr>
              <a:buNone/>
            </a:pPr>
            <a:endParaRPr lang="en-US" sz="2400" dirty="0" smtClean="0"/>
          </a:p>
        </p:txBody>
      </p:sp>
      <p:sp>
        <p:nvSpPr>
          <p:cNvPr id="9" name="Rectangle 8"/>
          <p:cNvSpPr/>
          <p:nvPr/>
        </p:nvSpPr>
        <p:spPr>
          <a:xfrm>
            <a:off x="76200" y="4114800"/>
            <a:ext cx="8839200" cy="1447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buNone/>
                      </a:pPr>
                      <a:endParaRPr lang="es-ES" b="0" baseline="0" dirty="0" smtClean="0">
                        <a:solidFill>
                          <a:schemeClr val="tx2">
                            <a:lumMod val="75000"/>
                          </a:schemeClr>
                        </a:solidFill>
                      </a:endParaRPr>
                    </a:p>
                  </a:txBody>
                  <a:tcPr>
                    <a:solidFill>
                      <a:schemeClr val="bg1"/>
                    </a:solidFill>
                  </a:tcPr>
                </a:tc>
              </a:tr>
            </a:tbl>
          </a:graphicData>
        </a:graphic>
      </p:graphicFrame>
      <p:pic>
        <p:nvPicPr>
          <p:cNvPr id="4" name="Picture 3"/>
          <p:cNvPicPr>
            <a:picLocks noChangeAspect="1" noChangeArrowheads="1"/>
          </p:cNvPicPr>
          <p:nvPr/>
        </p:nvPicPr>
        <p:blipFill>
          <a:blip r:embed="rId2" cstate="print"/>
          <a:srcRect/>
          <a:stretch>
            <a:fillRect/>
          </a:stretch>
        </p:blipFill>
        <p:spPr bwMode="auto">
          <a:xfrm>
            <a:off x="533400" y="609600"/>
            <a:ext cx="8458200" cy="4343399"/>
          </a:xfrm>
          <a:prstGeom prst="rect">
            <a:avLst/>
          </a:prstGeom>
          <a:noFill/>
          <a:ln w="9525">
            <a:noFill/>
            <a:miter lim="800000"/>
            <a:headEnd/>
            <a:tailEnd/>
          </a:ln>
        </p:spPr>
      </p:pic>
      <p:sp>
        <p:nvSpPr>
          <p:cNvPr id="5" name="TextBox 4"/>
          <p:cNvSpPr txBox="1"/>
          <p:nvPr/>
        </p:nvSpPr>
        <p:spPr>
          <a:xfrm>
            <a:off x="76200" y="-228600"/>
            <a:ext cx="8991600" cy="954107"/>
          </a:xfrm>
          <a:prstGeom prst="rect">
            <a:avLst/>
          </a:prstGeom>
          <a:noFill/>
        </p:spPr>
        <p:txBody>
          <a:bodyPr wrap="square" rtlCol="0">
            <a:spAutoFit/>
          </a:bodyPr>
          <a:lstStyle/>
          <a:p>
            <a:pPr algn="ctr"/>
            <a:r>
              <a:rPr lang="es-ES" sz="2000" b="1" dirty="0" smtClean="0"/>
              <a:t>Pensiones de Retiro</a:t>
            </a:r>
          </a:p>
          <a:p>
            <a:pPr algn="ctr"/>
            <a:r>
              <a:rPr lang="es-ES" sz="2000" b="1" dirty="0" smtClean="0"/>
              <a:t>Contribuciones por Nivel de Salario, ASC vs. ASU</a:t>
            </a:r>
          </a:p>
          <a:p>
            <a:pPr algn="ctr"/>
            <a:r>
              <a:rPr lang="es-ES" sz="1600" dirty="0" smtClean="0"/>
              <a:t>(% del SBC)</a:t>
            </a:r>
          </a:p>
        </p:txBody>
      </p:sp>
      <p:pic>
        <p:nvPicPr>
          <p:cNvPr id="6" name="Picture 2"/>
          <p:cNvPicPr>
            <a:picLocks noChangeAspect="1" noChangeArrowheads="1"/>
          </p:cNvPicPr>
          <p:nvPr/>
        </p:nvPicPr>
        <p:blipFill>
          <a:blip r:embed="rId3" cstate="print"/>
          <a:srcRect/>
          <a:stretch>
            <a:fillRect/>
          </a:stretch>
        </p:blipFill>
        <p:spPr bwMode="auto">
          <a:xfrm>
            <a:off x="1447800" y="5334000"/>
            <a:ext cx="7467600" cy="762000"/>
          </a:xfrm>
          <a:prstGeom prst="rect">
            <a:avLst/>
          </a:prstGeom>
          <a:noFill/>
          <a:ln w="9525">
            <a:noFill/>
            <a:miter lim="800000"/>
            <a:headEnd/>
            <a:tailEnd/>
          </a:ln>
        </p:spPr>
      </p:pic>
      <p:sp>
        <p:nvSpPr>
          <p:cNvPr id="7" name="TextBox 6"/>
          <p:cNvSpPr txBox="1"/>
          <p:nvPr/>
        </p:nvSpPr>
        <p:spPr>
          <a:xfrm>
            <a:off x="7581266" y="4800600"/>
            <a:ext cx="1562734" cy="307777"/>
          </a:xfrm>
          <a:prstGeom prst="rect">
            <a:avLst/>
          </a:prstGeom>
          <a:noFill/>
        </p:spPr>
        <p:txBody>
          <a:bodyPr wrap="square" rtlCol="0">
            <a:spAutoFit/>
          </a:bodyPr>
          <a:lstStyle/>
          <a:p>
            <a:r>
              <a:rPr lang="es-ES" sz="1400" b="1" dirty="0" smtClean="0"/>
              <a:t>Salarios mínimos</a:t>
            </a:r>
          </a:p>
        </p:txBody>
      </p:sp>
      <p:sp>
        <p:nvSpPr>
          <p:cNvPr id="8" name="TextBox 7"/>
          <p:cNvSpPr txBox="1"/>
          <p:nvPr/>
        </p:nvSpPr>
        <p:spPr>
          <a:xfrm>
            <a:off x="-76200" y="5334000"/>
            <a:ext cx="1219200" cy="830997"/>
          </a:xfrm>
          <a:prstGeom prst="rect">
            <a:avLst/>
          </a:prstGeom>
          <a:noFill/>
        </p:spPr>
        <p:txBody>
          <a:bodyPr wrap="square" rtlCol="0">
            <a:spAutoFit/>
          </a:bodyPr>
          <a:lstStyle/>
          <a:p>
            <a:r>
              <a:rPr lang="es-ES" sz="1600" b="1" dirty="0" smtClean="0"/>
              <a:t>ASU</a:t>
            </a:r>
          </a:p>
          <a:p>
            <a:endParaRPr lang="es-ES" sz="1600" b="1" dirty="0" smtClean="0"/>
          </a:p>
          <a:p>
            <a:r>
              <a:rPr lang="es-ES" sz="1600" b="1" dirty="0" smtClean="0"/>
              <a:t>ASC</a:t>
            </a:r>
            <a:endParaRPr lang="en-US" sz="1600" b="1" dirty="0"/>
          </a:p>
        </p:txBody>
      </p:sp>
      <p:cxnSp>
        <p:nvCxnSpPr>
          <p:cNvPr id="10" name="Straight Connector 9"/>
          <p:cNvCxnSpPr/>
          <p:nvPr/>
        </p:nvCxnSpPr>
        <p:spPr>
          <a:xfrm>
            <a:off x="11201400" y="33528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5800" y="5486400"/>
            <a:ext cx="609600" cy="0"/>
          </a:xfrm>
          <a:prstGeom prst="line">
            <a:avLst/>
          </a:prstGeom>
          <a:ln w="317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14400" y="5943600"/>
            <a:ext cx="381000" cy="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13" name="Right Brace 12"/>
          <p:cNvSpPr/>
          <p:nvPr/>
        </p:nvSpPr>
        <p:spPr>
          <a:xfrm>
            <a:off x="5364481" y="2819400"/>
            <a:ext cx="426719" cy="14478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5935305" y="3352800"/>
            <a:ext cx="2446695" cy="369332"/>
          </a:xfrm>
          <a:prstGeom prst="rect">
            <a:avLst/>
          </a:prstGeom>
          <a:noFill/>
        </p:spPr>
        <p:txBody>
          <a:bodyPr wrap="none" rtlCol="0">
            <a:spAutoFit/>
          </a:bodyPr>
          <a:lstStyle/>
          <a:p>
            <a:r>
              <a:rPr lang="es-ES" dirty="0" smtClean="0"/>
              <a:t>Financiado por empresa</a:t>
            </a:r>
            <a:endParaRPr lang="en-US" dirty="0"/>
          </a:p>
        </p:txBody>
      </p:sp>
      <p:sp>
        <p:nvSpPr>
          <p:cNvPr id="16" name="Left Brace 15"/>
          <p:cNvSpPr/>
          <p:nvPr/>
        </p:nvSpPr>
        <p:spPr>
          <a:xfrm>
            <a:off x="3048000" y="2362200"/>
            <a:ext cx="76200" cy="76200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1524000" y="2514600"/>
            <a:ext cx="1404552" cy="646331"/>
          </a:xfrm>
          <a:prstGeom prst="rect">
            <a:avLst/>
          </a:prstGeom>
          <a:noFill/>
        </p:spPr>
        <p:txBody>
          <a:bodyPr wrap="none" rtlCol="0">
            <a:spAutoFit/>
          </a:bodyPr>
          <a:lstStyle/>
          <a:p>
            <a:r>
              <a:rPr lang="es-ES" dirty="0" smtClean="0"/>
              <a:t>Financiado</a:t>
            </a:r>
          </a:p>
          <a:p>
            <a:r>
              <a:rPr lang="es-ES" dirty="0" smtClean="0"/>
              <a:t>por gobierno</a:t>
            </a:r>
            <a:endParaRPr lang="en-US" dirty="0"/>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pPr marL="342900" indent="-342900" algn="ctr">
                        <a:buNone/>
                      </a:pPr>
                      <a:r>
                        <a:rPr lang="es-ES" b="0" baseline="0" dirty="0" smtClean="0">
                          <a:solidFill>
                            <a:schemeClr val="tx2">
                              <a:lumMod val="75000"/>
                            </a:schemeClr>
                          </a:solidFill>
                        </a:rPr>
                        <a:t>  </a:t>
                      </a:r>
                      <a:r>
                        <a:rPr lang="es-ES" sz="2800" b="1" baseline="0" dirty="0" smtClean="0">
                          <a:solidFill>
                            <a:schemeClr val="tx2">
                              <a:lumMod val="75000"/>
                            </a:schemeClr>
                          </a:solidFill>
                        </a:rPr>
                        <a:t>Fuentes y Usos de Recursos del ASU</a:t>
                      </a:r>
                    </a:p>
                    <a:p>
                      <a:pPr marL="342900" indent="-342900" algn="l">
                        <a:buNone/>
                      </a:pPr>
                      <a:r>
                        <a:rPr lang="es-ES" sz="2000" b="0" baseline="0" dirty="0" smtClean="0">
                          <a:solidFill>
                            <a:schemeClr val="tx2">
                              <a:lumMod val="75000"/>
                            </a:schemeClr>
                          </a:solidFill>
                        </a:rPr>
                        <a:t>                                                                    (% PIB)</a:t>
                      </a:r>
                    </a:p>
                  </a:txBody>
                  <a:tcPr>
                    <a:solidFill>
                      <a:schemeClr val="bg1"/>
                    </a:solidFill>
                  </a:tcPr>
                </a:tc>
              </a:tr>
            </a:tbl>
          </a:graphicData>
        </a:graphic>
      </p:graphicFrame>
      <p:cxnSp>
        <p:nvCxnSpPr>
          <p:cNvPr id="10" name="Straight Connector 9"/>
          <p:cNvCxnSpPr/>
          <p:nvPr/>
        </p:nvCxnSpPr>
        <p:spPr>
          <a:xfrm>
            <a:off x="11201400" y="3352800"/>
            <a:ext cx="914400" cy="91440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3" name="Table 12"/>
          <p:cNvGraphicFramePr>
            <a:graphicFrameLocks noGrp="1"/>
          </p:cNvGraphicFramePr>
          <p:nvPr/>
        </p:nvGraphicFramePr>
        <p:xfrm>
          <a:off x="152401" y="838200"/>
          <a:ext cx="8686800" cy="4923472"/>
        </p:xfrm>
        <a:graphic>
          <a:graphicData uri="http://schemas.openxmlformats.org/drawingml/2006/table">
            <a:tbl>
              <a:tblPr firstRow="1" bandRow="1">
                <a:tableStyleId>{5C22544A-7EE6-4342-B048-85BDC9FD1C3A}</a:tableStyleId>
              </a:tblPr>
              <a:tblGrid>
                <a:gridCol w="5181600"/>
                <a:gridCol w="3505200"/>
              </a:tblGrid>
              <a:tr h="446722">
                <a:tc>
                  <a:txBody>
                    <a:bodyPr/>
                    <a:lstStyle/>
                    <a:p>
                      <a:pPr algn="ctr"/>
                      <a:r>
                        <a:rPr lang="es-ES" dirty="0" smtClean="0">
                          <a:solidFill>
                            <a:schemeClr val="tx1"/>
                          </a:solidFill>
                        </a:rPr>
                        <a:t>Usos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solidFill>
                            <a:schemeClr val="tx1"/>
                          </a:solidFill>
                        </a:rPr>
                        <a:t>Fuentes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14525">
                <a:tc>
                  <a:txBody>
                    <a:bodyPr/>
                    <a:lstStyle/>
                    <a:p>
                      <a:r>
                        <a:rPr lang="es-ES" b="1" u="none" dirty="0" smtClean="0">
                          <a:solidFill>
                            <a:schemeClr val="tx1"/>
                          </a:solidFill>
                        </a:rPr>
                        <a:t>Parte I, ASU (todos)</a:t>
                      </a:r>
                    </a:p>
                    <a:p>
                      <a:r>
                        <a:rPr lang="es-ES" b="0" baseline="0" dirty="0" smtClean="0">
                          <a:solidFill>
                            <a:schemeClr val="tx1"/>
                          </a:solidFill>
                        </a:rPr>
                        <a:t>      Salud                                                                      3.3                                               </a:t>
                      </a:r>
                    </a:p>
                    <a:p>
                      <a:r>
                        <a:rPr lang="es-ES" b="0" baseline="0" dirty="0" smtClean="0">
                          <a:solidFill>
                            <a:schemeClr val="tx1"/>
                          </a:solidFill>
                        </a:rPr>
                        <a:t>      Pensiones de IV                                                    0.2</a:t>
                      </a:r>
                    </a:p>
                    <a:p>
                      <a:r>
                        <a:rPr lang="es-ES" b="0" baseline="0" dirty="0" smtClean="0">
                          <a:solidFill>
                            <a:schemeClr val="tx1"/>
                          </a:solidFill>
                        </a:rPr>
                        <a:t>      Pensiones de Retiro                                             1.1</a:t>
                      </a:r>
                    </a:p>
                    <a:p>
                      <a:endParaRPr lang="es-ES" b="0" baseline="0" dirty="0" smtClean="0">
                        <a:solidFill>
                          <a:schemeClr val="tx1"/>
                        </a:solidFill>
                      </a:endParaRPr>
                    </a:p>
                    <a:p>
                      <a:r>
                        <a:rPr lang="es-ES" b="1" u="none" baseline="0" dirty="0" smtClean="0">
                          <a:solidFill>
                            <a:schemeClr val="tx1"/>
                          </a:solidFill>
                        </a:rPr>
                        <a:t>Parte II, Pensiones complementarias  (asalariados)</a:t>
                      </a:r>
                    </a:p>
                    <a:p>
                      <a:r>
                        <a:rPr lang="es-ES" b="0" baseline="0" dirty="0" smtClean="0">
                          <a:solidFill>
                            <a:schemeClr val="tx1"/>
                          </a:solidFill>
                        </a:rPr>
                        <a:t>      Pensiones de RT y complemento</a:t>
                      </a:r>
                    </a:p>
                    <a:p>
                      <a:r>
                        <a:rPr lang="es-ES" b="0" baseline="0" dirty="0" smtClean="0">
                          <a:solidFill>
                            <a:schemeClr val="tx1"/>
                          </a:solidFill>
                        </a:rPr>
                        <a:t>      de pensiones de Retiro y de IV                           0.4</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dirty="0" smtClean="0">
                        <a:solidFill>
                          <a:schemeClr val="tx1"/>
                        </a:solidFill>
                      </a:endParaRPr>
                    </a:p>
                    <a:p>
                      <a:r>
                        <a:rPr lang="es-ES" dirty="0" smtClean="0">
                          <a:solidFill>
                            <a:schemeClr val="tx1"/>
                          </a:solidFill>
                        </a:rPr>
                        <a:t>Generalización IVA 16%          3.3</a:t>
                      </a:r>
                    </a:p>
                    <a:p>
                      <a:r>
                        <a:rPr lang="es-ES" dirty="0" smtClean="0">
                          <a:solidFill>
                            <a:schemeClr val="tx1"/>
                          </a:solidFill>
                        </a:rPr>
                        <a:t>Subsidios a ASC                         0.5</a:t>
                      </a:r>
                    </a:p>
                    <a:p>
                      <a:r>
                        <a:rPr lang="es-ES" dirty="0" smtClean="0">
                          <a:solidFill>
                            <a:schemeClr val="tx1"/>
                          </a:solidFill>
                        </a:rPr>
                        <a:t>Subsidios a ASNC                      1.2</a:t>
                      </a:r>
                    </a:p>
                    <a:p>
                      <a:endParaRPr lang="es-ES" dirty="0" smtClean="0">
                        <a:solidFill>
                          <a:schemeClr val="tx1"/>
                        </a:solidFill>
                      </a:endParaRPr>
                    </a:p>
                    <a:p>
                      <a:endParaRPr lang="es-ES" dirty="0" smtClean="0">
                        <a:solidFill>
                          <a:schemeClr val="tx1"/>
                        </a:solidFill>
                      </a:endParaRPr>
                    </a:p>
                    <a:p>
                      <a:r>
                        <a:rPr lang="es-ES" dirty="0" smtClean="0">
                          <a:solidFill>
                            <a:schemeClr val="tx1"/>
                          </a:solidFill>
                        </a:rPr>
                        <a:t>Contribución patronal</a:t>
                      </a:r>
                    </a:p>
                    <a:p>
                      <a:r>
                        <a:rPr lang="es-ES" dirty="0" smtClean="0">
                          <a:solidFill>
                            <a:schemeClr val="tx1"/>
                          </a:solidFill>
                        </a:rPr>
                        <a:t>sobre nómina                            0.4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76350">
                <a:tc>
                  <a:txBody>
                    <a:bodyPr/>
                    <a:lstStyle/>
                    <a:p>
                      <a:r>
                        <a:rPr lang="es-ES" dirty="0" smtClean="0">
                          <a:solidFill>
                            <a:schemeClr val="tx1"/>
                          </a:solidFill>
                        </a:rPr>
                        <a:t> </a:t>
                      </a:r>
                      <a:r>
                        <a:rPr lang="es-ES" b="1" dirty="0" smtClean="0">
                          <a:solidFill>
                            <a:schemeClr val="tx1"/>
                          </a:solidFill>
                        </a:rPr>
                        <a:t>Parte III, Compensaciones</a:t>
                      </a:r>
                    </a:p>
                    <a:p>
                      <a:r>
                        <a:rPr lang="es-ES" dirty="0" smtClean="0">
                          <a:solidFill>
                            <a:schemeClr val="tx1"/>
                          </a:solidFill>
                        </a:rPr>
                        <a:t>       Familias pobres por mayor IVA                          0.3</a:t>
                      </a:r>
                    </a:p>
                    <a:p>
                      <a:r>
                        <a:rPr lang="es-ES" dirty="0" smtClean="0">
                          <a:solidFill>
                            <a:schemeClr val="tx1"/>
                          </a:solidFill>
                        </a:rPr>
                        <a:t>       Absorción</a:t>
                      </a:r>
                      <a:r>
                        <a:rPr lang="es-ES" baseline="0" dirty="0" smtClean="0">
                          <a:solidFill>
                            <a:schemeClr val="tx1"/>
                          </a:solidFill>
                        </a:rPr>
                        <a:t> pasivo laboral IMSS (RJP)                 0.2</a:t>
                      </a:r>
                    </a:p>
                    <a:p>
                      <a:r>
                        <a:rPr lang="es-ES" baseline="0" dirty="0" smtClean="0">
                          <a:solidFill>
                            <a:schemeClr val="tx1"/>
                          </a:solidFill>
                        </a:rPr>
                        <a:t>       Reducción impuesto nómina estatal                 0.2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dirty="0" smtClean="0">
                        <a:solidFill>
                          <a:schemeClr val="tx1"/>
                        </a:solidFill>
                      </a:endParaRPr>
                    </a:p>
                    <a:p>
                      <a:r>
                        <a:rPr lang="es-ES" dirty="0" smtClean="0">
                          <a:solidFill>
                            <a:schemeClr val="tx1"/>
                          </a:solidFill>
                        </a:rPr>
                        <a:t>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91528">
                <a:tc>
                  <a:txBody>
                    <a:bodyPr/>
                    <a:lstStyle/>
                    <a:p>
                      <a:endParaRPr lang="es-ES" dirty="0" smtClean="0">
                        <a:solidFill>
                          <a:schemeClr val="tx1"/>
                        </a:solidFill>
                      </a:endParaRPr>
                    </a:p>
                    <a:p>
                      <a:r>
                        <a:rPr lang="es-ES" b="1" dirty="0" smtClean="0">
                          <a:solidFill>
                            <a:schemeClr val="tx1"/>
                          </a:solidFill>
                        </a:rPr>
                        <a:t>Total                                                                              5.7</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s-ES" dirty="0" smtClean="0">
                        <a:solidFill>
                          <a:schemeClr val="tx1"/>
                        </a:solidFill>
                      </a:endParaRPr>
                    </a:p>
                    <a:p>
                      <a:r>
                        <a:rPr lang="es-ES" b="1" dirty="0" smtClean="0">
                          <a:solidFill>
                            <a:schemeClr val="tx1"/>
                          </a:solidFill>
                        </a:rPr>
                        <a:t>Total                                           5.4</a:t>
                      </a:r>
                    </a:p>
                    <a:p>
                      <a:r>
                        <a:rPr lang="es-ES" b="1" dirty="0" smtClean="0">
                          <a:solidFill>
                            <a:schemeClr val="tx1"/>
                          </a:solidFill>
                        </a:rPr>
                        <a:t>Déficit por cubrir                      0.3</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Oval 5"/>
          <p:cNvSpPr/>
          <p:nvPr/>
        </p:nvSpPr>
        <p:spPr>
          <a:xfrm>
            <a:off x="7924800" y="5410200"/>
            <a:ext cx="762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8600" y="5867400"/>
            <a:ext cx="8709372" cy="923330"/>
          </a:xfrm>
          <a:prstGeom prst="rect">
            <a:avLst/>
          </a:prstGeom>
          <a:noFill/>
        </p:spPr>
        <p:txBody>
          <a:bodyPr wrap="none" rtlCol="0">
            <a:spAutoFit/>
          </a:bodyPr>
          <a:lstStyle/>
          <a:p>
            <a:r>
              <a:rPr lang="es-ES" dirty="0" smtClean="0"/>
              <a:t>Excluyendo las compensaciones, el gasto total en aseguramiento social sería de 5% del PIB,</a:t>
            </a:r>
          </a:p>
          <a:p>
            <a:r>
              <a:rPr lang="es-ES" dirty="0" smtClean="0"/>
              <a:t>Del cual 4.6% sería para todos financiado por el IVA, y 0.4% para asalariados financiado por</a:t>
            </a:r>
          </a:p>
          <a:p>
            <a:r>
              <a:rPr lang="es-ES" dirty="0" smtClean="0"/>
              <a:t>un </a:t>
            </a:r>
            <a:r>
              <a:rPr lang="es-ES" dirty="0" smtClean="0"/>
              <a:t>impuesto a la nómina.</a:t>
            </a:r>
            <a:endParaRPr lang="en-US" dirty="0"/>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1. Motivation</a:t>
            </a:r>
            <a:endParaRPr lang="en-US" b="1" dirty="0">
              <a:effectLst/>
            </a:endParaRPr>
          </a:p>
        </p:txBody>
      </p:sp>
      <p:sp>
        <p:nvSpPr>
          <p:cNvPr id="3" name="Content Placeholder 2"/>
          <p:cNvSpPr>
            <a:spLocks noGrp="1"/>
          </p:cNvSpPr>
          <p:nvPr>
            <p:ph idx="1"/>
          </p:nvPr>
        </p:nvSpPr>
        <p:spPr>
          <a:xfrm>
            <a:off x="0" y="0"/>
            <a:ext cx="9144000" cy="6858000"/>
          </a:xfrm>
        </p:spPr>
        <p:txBody>
          <a:bodyPr/>
          <a:lstStyle/>
          <a:p>
            <a:pPr algn="ctr">
              <a:buNone/>
            </a:pPr>
            <a:r>
              <a:rPr lang="en-US" sz="2400" b="1" dirty="0" smtClean="0"/>
              <a:t>¿Es </a:t>
            </a:r>
            <a:r>
              <a:rPr lang="en-US" sz="2400" b="1" dirty="0" err="1" smtClean="0"/>
              <a:t>factible</a:t>
            </a:r>
            <a:r>
              <a:rPr lang="en-US" sz="2400" b="1" dirty="0" smtClean="0"/>
              <a:t> </a:t>
            </a:r>
            <a:r>
              <a:rPr lang="en-US" sz="2400" b="1" dirty="0" err="1" smtClean="0"/>
              <a:t>alcanzar</a:t>
            </a:r>
            <a:r>
              <a:rPr lang="en-US" sz="2400" b="1" dirty="0" smtClean="0"/>
              <a:t> la </a:t>
            </a:r>
            <a:r>
              <a:rPr lang="en-US" sz="2400" b="1" dirty="0" err="1" smtClean="0"/>
              <a:t>recaudación</a:t>
            </a:r>
            <a:r>
              <a:rPr lang="en-US" sz="2400" b="1" dirty="0" smtClean="0"/>
              <a:t> de IVA </a:t>
            </a:r>
            <a:r>
              <a:rPr lang="en-US" sz="2400" b="1" dirty="0" err="1" smtClean="0"/>
              <a:t>pronosticada</a:t>
            </a:r>
            <a:r>
              <a:rPr lang="en-US" sz="2400" b="1" dirty="0" smtClean="0"/>
              <a:t>?</a:t>
            </a:r>
          </a:p>
          <a:p>
            <a:pPr algn="ctr">
              <a:buNone/>
            </a:pPr>
            <a:endParaRPr lang="en-US" sz="2800" b="1" dirty="0" smtClean="0"/>
          </a:p>
          <a:p>
            <a:pPr>
              <a:buNone/>
            </a:pPr>
            <a:endParaRPr lang="en-US" sz="2400" dirty="0" smtClean="0"/>
          </a:p>
          <a:p>
            <a:pPr>
              <a:buNone/>
            </a:pPr>
            <a:r>
              <a:rPr lang="en-US" sz="2400" dirty="0" smtClean="0"/>
              <a:t> </a:t>
            </a:r>
            <a:endParaRPr lang="en-US" sz="2400" dirty="0"/>
          </a:p>
        </p:txBody>
      </p:sp>
      <p:graphicFrame>
        <p:nvGraphicFramePr>
          <p:cNvPr id="4" name="Table 3"/>
          <p:cNvGraphicFramePr>
            <a:graphicFrameLocks noGrp="1"/>
          </p:cNvGraphicFramePr>
          <p:nvPr/>
        </p:nvGraphicFramePr>
        <p:xfrm>
          <a:off x="304800" y="838200"/>
          <a:ext cx="8382000" cy="4668520"/>
        </p:xfrm>
        <a:graphic>
          <a:graphicData uri="http://schemas.openxmlformats.org/drawingml/2006/table">
            <a:tbl>
              <a:tblPr firstRow="1" bandRow="1">
                <a:tableStyleId>{5C22544A-7EE6-4342-B048-85BDC9FD1C3A}</a:tableStyleId>
              </a:tblPr>
              <a:tblGrid>
                <a:gridCol w="2895600"/>
                <a:gridCol w="1524000"/>
                <a:gridCol w="2133600"/>
                <a:gridCol w="1828800"/>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err="1" smtClean="0">
                          <a:solidFill>
                            <a:schemeClr val="tx1"/>
                          </a:solidFill>
                        </a:rPr>
                        <a:t>Tasa</a:t>
                      </a:r>
                      <a:r>
                        <a:rPr lang="en-US" dirty="0" smtClean="0">
                          <a:solidFill>
                            <a:schemeClr val="tx1"/>
                          </a:solidFill>
                        </a:rPr>
                        <a:t> </a:t>
                      </a:r>
                      <a:r>
                        <a:rPr lang="en-US" dirty="0" err="1" smtClean="0">
                          <a:solidFill>
                            <a:schemeClr val="tx1"/>
                          </a:solidFill>
                        </a:rPr>
                        <a:t>básica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err="1" smtClean="0">
                          <a:solidFill>
                            <a:schemeClr val="tx1"/>
                          </a:solidFill>
                        </a:rPr>
                        <a:t>Recaudación</a:t>
                      </a:r>
                      <a:r>
                        <a:rPr lang="en-US" dirty="0" smtClean="0">
                          <a:solidFill>
                            <a:schemeClr val="tx1"/>
                          </a:solidFill>
                        </a:rPr>
                        <a:t>/PIB</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err="1" smtClean="0">
                          <a:solidFill>
                            <a:schemeClr val="tx1"/>
                          </a:solidFill>
                        </a:rPr>
                        <a:t>Productividad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1" dirty="0" smtClean="0"/>
                        <a:t>Mexico</a:t>
                      </a:r>
                    </a:p>
                    <a:p>
                      <a:r>
                        <a:rPr lang="en-US" dirty="0" smtClean="0"/>
                        <a:t>Status quo + ASC + ASNC</a:t>
                      </a:r>
                    </a:p>
                    <a:p>
                      <a:r>
                        <a:rPr lang="en-US" dirty="0" err="1" smtClean="0"/>
                        <a:t>Reforma</a:t>
                      </a:r>
                      <a:r>
                        <a:rPr lang="en-US" dirty="0" smtClean="0"/>
                        <a:t> fiscal + ASC + ASNC</a:t>
                      </a:r>
                    </a:p>
                    <a:p>
                      <a:r>
                        <a:rPr lang="en-US" dirty="0" err="1" smtClean="0"/>
                        <a:t>Reforma</a:t>
                      </a:r>
                      <a:r>
                        <a:rPr lang="en-US" dirty="0" smtClean="0"/>
                        <a:t> fiscal + ASU</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smtClean="0">
                        <a:solidFill>
                          <a:schemeClr val="tx1"/>
                        </a:solidFill>
                      </a:endParaRPr>
                    </a:p>
                    <a:p>
                      <a:pPr algn="ctr"/>
                      <a:r>
                        <a:rPr lang="en-US" dirty="0" smtClean="0">
                          <a:solidFill>
                            <a:schemeClr val="tx1"/>
                          </a:solidFill>
                        </a:rPr>
                        <a:t>15</a:t>
                      </a:r>
                    </a:p>
                    <a:p>
                      <a:pPr algn="ctr"/>
                      <a:r>
                        <a:rPr lang="en-US" dirty="0" smtClean="0">
                          <a:solidFill>
                            <a:schemeClr val="tx1"/>
                          </a:solidFill>
                        </a:rPr>
                        <a:t>16</a:t>
                      </a:r>
                    </a:p>
                    <a:p>
                      <a:pPr algn="ctr"/>
                      <a:r>
                        <a:rPr lang="en-US" dirty="0" smtClean="0">
                          <a:solidFill>
                            <a:schemeClr val="tx1"/>
                          </a:solidFill>
                        </a:rPr>
                        <a:t>16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smtClean="0">
                        <a:solidFill>
                          <a:schemeClr val="tx1"/>
                        </a:solidFill>
                      </a:endParaRPr>
                    </a:p>
                    <a:p>
                      <a:pPr algn="ctr"/>
                      <a:r>
                        <a:rPr lang="en-US" dirty="0" smtClean="0">
                          <a:solidFill>
                            <a:schemeClr val="tx1"/>
                          </a:solidFill>
                        </a:rPr>
                        <a:t>3.8</a:t>
                      </a:r>
                    </a:p>
                    <a:p>
                      <a:pPr algn="ctr"/>
                      <a:r>
                        <a:rPr lang="en-US" dirty="0" smtClean="0">
                          <a:solidFill>
                            <a:schemeClr val="tx1"/>
                          </a:solidFill>
                        </a:rPr>
                        <a:t>6.8</a:t>
                      </a:r>
                    </a:p>
                    <a:p>
                      <a:pPr algn="ctr"/>
                      <a:r>
                        <a:rPr lang="en-US" dirty="0" smtClean="0">
                          <a:solidFill>
                            <a:schemeClr val="tx1"/>
                          </a:solidFill>
                        </a:rPr>
                        <a:t>7.1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smtClean="0">
                        <a:solidFill>
                          <a:schemeClr val="tx1"/>
                        </a:solidFill>
                      </a:endParaRPr>
                    </a:p>
                    <a:p>
                      <a:pPr algn="ctr"/>
                      <a:r>
                        <a:rPr lang="en-US" dirty="0" smtClean="0">
                          <a:solidFill>
                            <a:schemeClr val="tx1"/>
                          </a:solidFill>
                        </a:rPr>
                        <a:t>0.25</a:t>
                      </a:r>
                    </a:p>
                    <a:p>
                      <a:pPr algn="ctr"/>
                      <a:r>
                        <a:rPr lang="en-US" dirty="0" smtClean="0">
                          <a:solidFill>
                            <a:schemeClr val="tx1"/>
                          </a:solidFill>
                        </a:rPr>
                        <a:t>0.42</a:t>
                      </a:r>
                    </a:p>
                    <a:p>
                      <a:pPr algn="ctr"/>
                      <a:r>
                        <a:rPr lang="en-US" dirty="0" smtClean="0">
                          <a:solidFill>
                            <a:schemeClr val="tx1"/>
                          </a:solidFill>
                        </a:rPr>
                        <a:t>0.44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b="1" dirty="0" smtClean="0"/>
                        <a:t>Uruguay</a:t>
                      </a:r>
                    </a:p>
                    <a:p>
                      <a:r>
                        <a:rPr lang="en-US" b="1" dirty="0" err="1" smtClean="0"/>
                        <a:t>Brasil</a:t>
                      </a:r>
                      <a:endParaRPr lang="en-US" b="1" dirty="0" smtClean="0"/>
                    </a:p>
                    <a:p>
                      <a:r>
                        <a:rPr lang="en-US" b="1" dirty="0" smtClean="0"/>
                        <a:t>Chile</a:t>
                      </a:r>
                    </a:p>
                    <a:p>
                      <a:r>
                        <a:rPr lang="en-US" b="1" dirty="0" smtClean="0"/>
                        <a:t>Nicaragua</a:t>
                      </a:r>
                    </a:p>
                    <a:p>
                      <a:r>
                        <a:rPr lang="en-US" b="1" dirty="0" smtClean="0"/>
                        <a:t>Argentina</a:t>
                      </a:r>
                    </a:p>
                    <a:p>
                      <a:r>
                        <a:rPr lang="en-US" b="1" dirty="0" smtClean="0"/>
                        <a:t>El Salvador</a:t>
                      </a:r>
                    </a:p>
                    <a:p>
                      <a:r>
                        <a:rPr lang="en-US" b="1" dirty="0" smtClean="0"/>
                        <a:t>Bolivia</a:t>
                      </a:r>
                    </a:p>
                    <a:p>
                      <a:r>
                        <a:rPr lang="en-US" b="1" dirty="0" smtClean="0"/>
                        <a:t>Venezuela</a:t>
                      </a:r>
                    </a:p>
                    <a:p>
                      <a:r>
                        <a:rPr lang="en-US" b="1" dirty="0" smtClean="0"/>
                        <a:t>Colombia</a:t>
                      </a:r>
                    </a:p>
                    <a:p>
                      <a:r>
                        <a:rPr lang="en-US" b="1" dirty="0" smtClean="0"/>
                        <a:t>Guatemala</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solidFill>
                            <a:schemeClr val="tx1"/>
                          </a:solidFill>
                        </a:rPr>
                        <a:t>22</a:t>
                      </a:r>
                    </a:p>
                    <a:p>
                      <a:pPr algn="ctr"/>
                      <a:r>
                        <a:rPr lang="en-US" dirty="0" smtClean="0">
                          <a:solidFill>
                            <a:schemeClr val="tx1"/>
                          </a:solidFill>
                        </a:rPr>
                        <a:t>17</a:t>
                      </a:r>
                    </a:p>
                    <a:p>
                      <a:pPr algn="ctr"/>
                      <a:r>
                        <a:rPr lang="en-US" dirty="0" smtClean="0">
                          <a:solidFill>
                            <a:schemeClr val="tx1"/>
                          </a:solidFill>
                        </a:rPr>
                        <a:t>19</a:t>
                      </a:r>
                    </a:p>
                    <a:p>
                      <a:pPr algn="ctr"/>
                      <a:r>
                        <a:rPr lang="en-US" dirty="0" smtClean="0">
                          <a:solidFill>
                            <a:schemeClr val="tx1"/>
                          </a:solidFill>
                        </a:rPr>
                        <a:t>15</a:t>
                      </a:r>
                    </a:p>
                    <a:p>
                      <a:pPr algn="ctr"/>
                      <a:r>
                        <a:rPr lang="en-US" dirty="0" smtClean="0">
                          <a:solidFill>
                            <a:schemeClr val="tx1"/>
                          </a:solidFill>
                        </a:rPr>
                        <a:t>21</a:t>
                      </a:r>
                    </a:p>
                    <a:p>
                      <a:pPr algn="ctr"/>
                      <a:r>
                        <a:rPr lang="en-US" dirty="0" smtClean="0">
                          <a:solidFill>
                            <a:schemeClr val="tx1"/>
                          </a:solidFill>
                        </a:rPr>
                        <a:t>13</a:t>
                      </a:r>
                    </a:p>
                    <a:p>
                      <a:pPr algn="ctr"/>
                      <a:r>
                        <a:rPr lang="en-US" dirty="0" smtClean="0">
                          <a:solidFill>
                            <a:schemeClr val="tx1"/>
                          </a:solidFill>
                        </a:rPr>
                        <a:t>13</a:t>
                      </a:r>
                    </a:p>
                    <a:p>
                      <a:pPr algn="ctr"/>
                      <a:r>
                        <a:rPr lang="en-US" dirty="0" smtClean="0">
                          <a:solidFill>
                            <a:schemeClr val="tx1"/>
                          </a:solidFill>
                        </a:rPr>
                        <a:t>12</a:t>
                      </a:r>
                    </a:p>
                    <a:p>
                      <a:pPr algn="ctr"/>
                      <a:r>
                        <a:rPr lang="en-US" dirty="0" smtClean="0">
                          <a:solidFill>
                            <a:schemeClr val="tx1"/>
                          </a:solidFill>
                        </a:rPr>
                        <a:t>16</a:t>
                      </a:r>
                    </a:p>
                    <a:p>
                      <a:pPr algn="ctr"/>
                      <a:r>
                        <a:rPr lang="en-US" dirty="0" smtClean="0">
                          <a:solidFill>
                            <a:schemeClr val="tx1"/>
                          </a:solidFill>
                        </a:rPr>
                        <a:t>12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solidFill>
                            <a:schemeClr val="tx1"/>
                          </a:solidFill>
                        </a:rPr>
                        <a:t>10.7</a:t>
                      </a:r>
                    </a:p>
                    <a:p>
                      <a:pPr algn="ctr"/>
                      <a:r>
                        <a:rPr lang="en-US" dirty="0" smtClean="0">
                          <a:solidFill>
                            <a:schemeClr val="tx1"/>
                          </a:solidFill>
                        </a:rPr>
                        <a:t>8.3</a:t>
                      </a:r>
                    </a:p>
                    <a:p>
                      <a:pPr algn="ctr"/>
                      <a:r>
                        <a:rPr lang="en-US" dirty="0" smtClean="0">
                          <a:solidFill>
                            <a:schemeClr val="tx1"/>
                          </a:solidFill>
                        </a:rPr>
                        <a:t>7.4</a:t>
                      </a:r>
                    </a:p>
                    <a:p>
                      <a:pPr algn="ctr"/>
                      <a:r>
                        <a:rPr lang="en-US" dirty="0" smtClean="0">
                          <a:solidFill>
                            <a:schemeClr val="tx1"/>
                          </a:solidFill>
                        </a:rPr>
                        <a:t>7.3</a:t>
                      </a:r>
                    </a:p>
                    <a:p>
                      <a:pPr algn="ctr"/>
                      <a:r>
                        <a:rPr lang="en-US" dirty="0" smtClean="0">
                          <a:solidFill>
                            <a:schemeClr val="tx1"/>
                          </a:solidFill>
                        </a:rPr>
                        <a:t>7.2</a:t>
                      </a:r>
                    </a:p>
                    <a:p>
                      <a:pPr algn="ctr"/>
                      <a:r>
                        <a:rPr lang="en-US" dirty="0" smtClean="0">
                          <a:solidFill>
                            <a:schemeClr val="tx1"/>
                          </a:solidFill>
                        </a:rPr>
                        <a:t>7.0</a:t>
                      </a:r>
                    </a:p>
                    <a:p>
                      <a:pPr algn="ctr"/>
                      <a:r>
                        <a:rPr lang="en-US" dirty="0" smtClean="0">
                          <a:solidFill>
                            <a:schemeClr val="tx1"/>
                          </a:solidFill>
                        </a:rPr>
                        <a:t>6.4</a:t>
                      </a:r>
                    </a:p>
                    <a:p>
                      <a:pPr algn="ctr"/>
                      <a:r>
                        <a:rPr lang="en-US" dirty="0" smtClean="0">
                          <a:solidFill>
                            <a:schemeClr val="tx1"/>
                          </a:solidFill>
                        </a:rPr>
                        <a:t>6.4</a:t>
                      </a:r>
                    </a:p>
                    <a:p>
                      <a:pPr algn="ctr"/>
                      <a:r>
                        <a:rPr lang="en-US" dirty="0" smtClean="0">
                          <a:solidFill>
                            <a:schemeClr val="tx1"/>
                          </a:solidFill>
                        </a:rPr>
                        <a:t>5.5</a:t>
                      </a:r>
                    </a:p>
                    <a:p>
                      <a:pPr algn="ctr"/>
                      <a:r>
                        <a:rPr lang="en-US" dirty="0" smtClean="0">
                          <a:solidFill>
                            <a:schemeClr val="tx1"/>
                          </a:solidFill>
                        </a:rPr>
                        <a:t>5.4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solidFill>
                            <a:schemeClr val="tx1"/>
                          </a:solidFill>
                        </a:rPr>
                        <a:t>0.48</a:t>
                      </a:r>
                    </a:p>
                    <a:p>
                      <a:pPr algn="ctr"/>
                      <a:r>
                        <a:rPr lang="en-US" dirty="0" smtClean="0">
                          <a:solidFill>
                            <a:schemeClr val="tx1"/>
                          </a:solidFill>
                        </a:rPr>
                        <a:t>0.48</a:t>
                      </a:r>
                    </a:p>
                    <a:p>
                      <a:pPr algn="ctr"/>
                      <a:r>
                        <a:rPr lang="en-US" dirty="0" smtClean="0">
                          <a:solidFill>
                            <a:schemeClr val="tx1"/>
                          </a:solidFill>
                        </a:rPr>
                        <a:t>0.39</a:t>
                      </a:r>
                    </a:p>
                    <a:p>
                      <a:pPr algn="ctr"/>
                      <a:r>
                        <a:rPr lang="en-US" dirty="0" smtClean="0">
                          <a:solidFill>
                            <a:schemeClr val="tx1"/>
                          </a:solidFill>
                        </a:rPr>
                        <a:t>0.48</a:t>
                      </a:r>
                    </a:p>
                    <a:p>
                      <a:pPr algn="ctr"/>
                      <a:r>
                        <a:rPr lang="en-US" dirty="0" smtClean="0">
                          <a:solidFill>
                            <a:schemeClr val="tx1"/>
                          </a:solidFill>
                        </a:rPr>
                        <a:t>0.34</a:t>
                      </a:r>
                    </a:p>
                    <a:p>
                      <a:pPr algn="ctr"/>
                      <a:r>
                        <a:rPr lang="en-US" dirty="0" smtClean="0">
                          <a:solidFill>
                            <a:schemeClr val="tx1"/>
                          </a:solidFill>
                        </a:rPr>
                        <a:t>0.54</a:t>
                      </a:r>
                    </a:p>
                    <a:p>
                      <a:pPr algn="ctr"/>
                      <a:r>
                        <a:rPr lang="en-US" dirty="0" smtClean="0">
                          <a:solidFill>
                            <a:schemeClr val="tx1"/>
                          </a:solidFill>
                        </a:rPr>
                        <a:t>0.49</a:t>
                      </a:r>
                    </a:p>
                    <a:p>
                      <a:pPr algn="ctr"/>
                      <a:r>
                        <a:rPr lang="en-US" dirty="0" smtClean="0">
                          <a:solidFill>
                            <a:schemeClr val="tx1"/>
                          </a:solidFill>
                        </a:rPr>
                        <a:t>0.53</a:t>
                      </a:r>
                    </a:p>
                    <a:p>
                      <a:pPr algn="ctr"/>
                      <a:r>
                        <a:rPr lang="en-US" dirty="0" smtClean="0">
                          <a:solidFill>
                            <a:schemeClr val="tx1"/>
                          </a:solidFill>
                        </a:rPr>
                        <a:t>0.34</a:t>
                      </a:r>
                    </a:p>
                    <a:p>
                      <a:pPr algn="ctr"/>
                      <a:r>
                        <a:rPr lang="en-US" dirty="0" smtClean="0">
                          <a:solidFill>
                            <a:schemeClr val="tx1"/>
                          </a:solidFill>
                        </a:rPr>
                        <a:t>0.45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TextBox 4"/>
          <p:cNvSpPr txBox="1"/>
          <p:nvPr/>
        </p:nvSpPr>
        <p:spPr>
          <a:xfrm>
            <a:off x="228600" y="6096000"/>
            <a:ext cx="9306458" cy="369332"/>
          </a:xfrm>
          <a:prstGeom prst="rect">
            <a:avLst/>
          </a:prstGeom>
          <a:noFill/>
        </p:spPr>
        <p:txBody>
          <a:bodyPr wrap="none" rtlCol="0">
            <a:spAutoFit/>
          </a:bodyPr>
          <a:lstStyle/>
          <a:p>
            <a:r>
              <a:rPr lang="es-ES_tradnl" dirty="0" smtClean="0"/>
              <a:t>Nota: IVA en Italia 20 %;  Suecia, 25;   Francia, 19;  Finlandia 22; </a:t>
            </a:r>
            <a:r>
              <a:rPr lang="es-ES_tradnl" dirty="0" smtClean="0"/>
              <a:t>Bélgica </a:t>
            </a:r>
            <a:r>
              <a:rPr lang="es-ES_tradnl" dirty="0" smtClean="0"/>
              <a:t>21; Reino Unido, 18.        </a:t>
            </a:r>
            <a:endParaRPr lang="en-US" dirty="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3" name="Content Placeholder 2"/>
          <p:cNvSpPr txBox="1">
            <a:spLocks noGrp="1"/>
          </p:cNvSpPr>
          <p:nvPr>
            <p:ph idx="1"/>
          </p:nvPr>
        </p:nvSpPr>
        <p:spPr>
          <a:xfrm>
            <a:off x="0" y="0"/>
            <a:ext cx="9144000" cy="6858000"/>
          </a:xfrm>
        </p:spPr>
        <p:txBody>
          <a:bodyPr/>
          <a:lstStyle/>
          <a:p>
            <a:pPr lvl="0">
              <a:buNone/>
            </a:pPr>
            <a:endParaRPr lang="en-US" sz="2400" dirty="0" smtClean="0"/>
          </a:p>
          <a:p>
            <a:pPr lvl="0" algn="ctr">
              <a:buNone/>
            </a:pPr>
            <a:r>
              <a:rPr lang="en-US" sz="2400" dirty="0" smtClean="0"/>
              <a:t>México se </a:t>
            </a:r>
            <a:r>
              <a:rPr lang="en-US" sz="2400" dirty="0" err="1" smtClean="0"/>
              <a:t>caracteriza</a:t>
            </a:r>
            <a:r>
              <a:rPr lang="en-US" sz="2400" dirty="0" smtClean="0"/>
              <a:t> </a:t>
            </a:r>
            <a:r>
              <a:rPr lang="en-US" sz="2400" dirty="0" err="1" smtClean="0"/>
              <a:t>por</a:t>
            </a:r>
            <a:r>
              <a:rPr lang="en-US" sz="2400" dirty="0" smtClean="0"/>
              <a:t> </a:t>
            </a:r>
            <a:r>
              <a:rPr lang="en-US" sz="2400" dirty="0" err="1" smtClean="0"/>
              <a:t>una</a:t>
            </a:r>
            <a:r>
              <a:rPr lang="en-US" sz="2400" dirty="0" smtClean="0"/>
              <a:t> </a:t>
            </a:r>
            <a:r>
              <a:rPr lang="en-US" sz="2400" dirty="0" err="1" smtClean="0"/>
              <a:t>seguridad</a:t>
            </a:r>
            <a:r>
              <a:rPr lang="en-US" sz="2400" dirty="0" smtClean="0"/>
              <a:t> social </a:t>
            </a:r>
            <a:r>
              <a:rPr lang="en-US" sz="2400" b="1" u="sng" dirty="0" err="1" smtClean="0"/>
              <a:t>truncada</a:t>
            </a:r>
            <a:r>
              <a:rPr lang="en-US" sz="2400" dirty="0" smtClean="0"/>
              <a:t>:</a:t>
            </a:r>
          </a:p>
          <a:p>
            <a:pPr lvl="0">
              <a:buNone/>
            </a:pPr>
            <a:endParaRPr lang="en-US" sz="2400" dirty="0" smtClean="0"/>
          </a:p>
          <a:p>
            <a:pPr lvl="0"/>
            <a:r>
              <a:rPr lang="en-US" sz="2400" dirty="0" err="1" smtClean="0"/>
              <a:t>aseguramiento</a:t>
            </a:r>
            <a:r>
              <a:rPr lang="en-US" sz="2400" dirty="0" smtClean="0"/>
              <a:t> social </a:t>
            </a:r>
            <a:r>
              <a:rPr lang="en-US" sz="2400" dirty="0" err="1" smtClean="0"/>
              <a:t>financiado</a:t>
            </a:r>
            <a:r>
              <a:rPr lang="en-US" sz="2400" dirty="0" smtClean="0"/>
              <a:t> con </a:t>
            </a:r>
            <a:r>
              <a:rPr lang="en-US" sz="2400" dirty="0" err="1" smtClean="0"/>
              <a:t>contribuciones</a:t>
            </a:r>
            <a:r>
              <a:rPr lang="en-US" sz="2400" dirty="0" smtClean="0"/>
              <a:t> </a:t>
            </a:r>
            <a:r>
              <a:rPr lang="en-US" sz="2400" dirty="0" err="1" smtClean="0"/>
              <a:t>basadas</a:t>
            </a:r>
            <a:r>
              <a:rPr lang="en-US" sz="2400" dirty="0" smtClean="0"/>
              <a:t> en la </a:t>
            </a:r>
            <a:r>
              <a:rPr lang="en-US" sz="2400" dirty="0" err="1" smtClean="0"/>
              <a:t>nómina</a:t>
            </a:r>
            <a:r>
              <a:rPr lang="en-US" sz="2400" dirty="0" smtClean="0"/>
              <a:t> </a:t>
            </a:r>
            <a:r>
              <a:rPr lang="en-US" sz="2400" dirty="0" err="1" smtClean="0"/>
              <a:t>limitada</a:t>
            </a:r>
            <a:r>
              <a:rPr lang="en-US" sz="2400" dirty="0" smtClean="0"/>
              <a:t> a los </a:t>
            </a:r>
            <a:r>
              <a:rPr lang="en-US" sz="2400" dirty="0" err="1" smtClean="0"/>
              <a:t>trabajadores</a:t>
            </a:r>
            <a:r>
              <a:rPr lang="en-US" sz="2400" dirty="0" smtClean="0"/>
              <a:t> </a:t>
            </a:r>
            <a:r>
              <a:rPr lang="en-US" sz="2400" dirty="0" err="1" smtClean="0"/>
              <a:t>formales</a:t>
            </a:r>
            <a:r>
              <a:rPr lang="en-US" sz="2400" dirty="0" smtClean="0"/>
              <a:t>.</a:t>
            </a:r>
          </a:p>
          <a:p>
            <a:pPr lvl="0">
              <a:buNone/>
            </a:pPr>
            <a:r>
              <a:rPr lang="en-US" sz="2400" dirty="0" smtClean="0"/>
              <a:t>           A </a:t>
            </a:r>
            <a:r>
              <a:rPr lang="en-US" sz="2400" dirty="0" err="1" smtClean="0"/>
              <a:t>esto</a:t>
            </a:r>
            <a:r>
              <a:rPr lang="en-US" sz="2400" dirty="0" smtClean="0"/>
              <a:t> se le </a:t>
            </a:r>
            <a:r>
              <a:rPr lang="en-US" sz="2400" dirty="0" err="1" smtClean="0"/>
              <a:t>denomina</a:t>
            </a:r>
            <a:r>
              <a:rPr lang="en-US" sz="2400" dirty="0" smtClean="0"/>
              <a:t> </a:t>
            </a:r>
            <a:r>
              <a:rPr lang="en-US" sz="2400" dirty="0" err="1" smtClean="0"/>
              <a:t>aseguramiento</a:t>
            </a:r>
            <a:r>
              <a:rPr lang="en-US" sz="2400" dirty="0" smtClean="0"/>
              <a:t> social </a:t>
            </a:r>
            <a:r>
              <a:rPr lang="en-US" sz="2400" b="1" u="sng" dirty="0" err="1" smtClean="0"/>
              <a:t>contributivo</a:t>
            </a:r>
            <a:endParaRPr lang="en-US" sz="2400" b="1" u="sng" dirty="0" smtClean="0"/>
          </a:p>
          <a:p>
            <a:pPr lvl="0">
              <a:buNone/>
            </a:pPr>
            <a:r>
              <a:rPr lang="en-US" sz="2400" dirty="0" smtClean="0"/>
              <a:t>           (ASC).</a:t>
            </a:r>
            <a:endParaRPr lang="en-US" sz="2400" dirty="0"/>
          </a:p>
          <a:p>
            <a:pPr lvl="0"/>
            <a:endParaRPr lang="en-US" sz="2400" dirty="0" smtClean="0"/>
          </a:p>
          <a:p>
            <a:pPr lvl="0"/>
            <a:endParaRPr lang="en-US" sz="2400" dirty="0" smtClean="0"/>
          </a:p>
          <a:p>
            <a:pPr lvl="0"/>
            <a:r>
              <a:rPr lang="en-US" sz="2400" dirty="0" err="1" smtClean="0"/>
              <a:t>programas</a:t>
            </a:r>
            <a:r>
              <a:rPr lang="en-US" sz="2400" dirty="0" smtClean="0"/>
              <a:t> </a:t>
            </a:r>
            <a:r>
              <a:rPr lang="en-US" sz="2400" dirty="0" err="1" smtClean="0"/>
              <a:t>dispersos</a:t>
            </a:r>
            <a:r>
              <a:rPr lang="en-US" sz="2400" dirty="0" smtClean="0"/>
              <a:t> de </a:t>
            </a:r>
            <a:r>
              <a:rPr lang="en-US" sz="2400" dirty="0" err="1" smtClean="0"/>
              <a:t>aseguramiento</a:t>
            </a:r>
            <a:r>
              <a:rPr lang="en-US" sz="2400" dirty="0" smtClean="0"/>
              <a:t> social </a:t>
            </a:r>
            <a:r>
              <a:rPr lang="en-US" sz="2400" dirty="0" err="1" smtClean="0"/>
              <a:t>para</a:t>
            </a:r>
            <a:r>
              <a:rPr lang="en-US" sz="2400" dirty="0" smtClean="0"/>
              <a:t> </a:t>
            </a:r>
            <a:r>
              <a:rPr lang="en-US" sz="2400" dirty="0" err="1" smtClean="0"/>
              <a:t>trabajadores</a:t>
            </a:r>
            <a:r>
              <a:rPr lang="en-US" sz="2400" dirty="0" smtClean="0"/>
              <a:t> </a:t>
            </a:r>
            <a:r>
              <a:rPr lang="en-US" sz="2400" dirty="0" err="1" smtClean="0"/>
              <a:t>informales</a:t>
            </a:r>
            <a:r>
              <a:rPr lang="en-US" sz="2400" dirty="0" smtClean="0"/>
              <a:t> </a:t>
            </a:r>
            <a:r>
              <a:rPr lang="en-US" sz="2400" dirty="0" err="1" smtClean="0"/>
              <a:t>financiados</a:t>
            </a:r>
            <a:r>
              <a:rPr lang="en-US" sz="2400" dirty="0" smtClean="0"/>
              <a:t> de la </a:t>
            </a:r>
            <a:r>
              <a:rPr lang="en-US" sz="2400" dirty="0" err="1" smtClean="0"/>
              <a:t>recaudación</a:t>
            </a:r>
            <a:r>
              <a:rPr lang="en-US" sz="2400" dirty="0" smtClean="0"/>
              <a:t> general.</a:t>
            </a:r>
          </a:p>
          <a:p>
            <a:pPr lvl="0">
              <a:buNone/>
            </a:pPr>
            <a:r>
              <a:rPr lang="en-US" sz="2400" dirty="0" smtClean="0"/>
              <a:t>             A </a:t>
            </a:r>
            <a:r>
              <a:rPr lang="en-US" sz="2400" dirty="0" err="1" smtClean="0"/>
              <a:t>esto</a:t>
            </a:r>
            <a:r>
              <a:rPr lang="en-US" sz="2400" dirty="0" smtClean="0"/>
              <a:t> se le </a:t>
            </a:r>
            <a:r>
              <a:rPr lang="en-US" sz="2400" dirty="0" err="1" smtClean="0"/>
              <a:t>denomina</a:t>
            </a:r>
            <a:r>
              <a:rPr lang="en-US" sz="2400" dirty="0" smtClean="0"/>
              <a:t> </a:t>
            </a:r>
            <a:r>
              <a:rPr lang="en-US" sz="2400" dirty="0" err="1" smtClean="0"/>
              <a:t>aseguramiento</a:t>
            </a:r>
            <a:r>
              <a:rPr lang="en-US" sz="2400" dirty="0" smtClean="0"/>
              <a:t> social </a:t>
            </a:r>
            <a:r>
              <a:rPr lang="en-US" sz="2400" b="1" u="sng" dirty="0" smtClean="0"/>
              <a:t>no</a:t>
            </a:r>
          </a:p>
          <a:p>
            <a:pPr lvl="0">
              <a:buNone/>
            </a:pPr>
            <a:r>
              <a:rPr lang="en-US" sz="2400" b="1" dirty="0" smtClean="0"/>
              <a:t>             </a:t>
            </a:r>
            <a:r>
              <a:rPr lang="en-US" sz="2400" b="1" u="sng" dirty="0" err="1" smtClean="0"/>
              <a:t>contributivo</a:t>
            </a:r>
            <a:r>
              <a:rPr lang="en-US" sz="2400" dirty="0" smtClean="0"/>
              <a:t> (ASNC). </a:t>
            </a:r>
          </a:p>
          <a:p>
            <a:pPr lvl="0">
              <a:buNone/>
            </a:pPr>
            <a:endParaRPr lang="en-US" sz="2400" dirty="0"/>
          </a:p>
          <a:p>
            <a:pPr lvl="0">
              <a:buNone/>
            </a:pPr>
            <a:endParaRPr lang="en-US" sz="2400" dirty="0"/>
          </a:p>
          <a:p>
            <a:pPr lvl="0">
              <a:buNone/>
            </a:pPr>
            <a:endParaRPr lang="en-US" sz="2400" dirty="0"/>
          </a:p>
        </p:txBody>
      </p:sp>
      <p:cxnSp>
        <p:nvCxnSpPr>
          <p:cNvPr id="5" name="Straight Arrow Connector 4"/>
          <p:cNvCxnSpPr/>
          <p:nvPr/>
        </p:nvCxnSpPr>
        <p:spPr>
          <a:xfrm>
            <a:off x="457200" y="2438400"/>
            <a:ext cx="457200"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33400" y="5486400"/>
            <a:ext cx="533400"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A495CD9-6B7B-4528-83B0-4A8640E2797A}"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40</a:t>
            </a:fld>
            <a:endParaRPr lang="en-US" sz="1400" b="0" i="0" u="none" strike="noStrike" kern="1200" cap="none" spc="0" baseline="0">
              <a:solidFill>
                <a:srgbClr val="1A2C3E"/>
              </a:solidFill>
              <a:uFillTx/>
              <a:latin typeface="Arial"/>
              <a:cs typeface="Arial"/>
            </a:endParaRPr>
          </a:p>
        </p:txBody>
      </p:sp>
      <p:sp>
        <p:nvSpPr>
          <p:cNvPr id="3" name="Rectangle 3"/>
          <p:cNvSpPr txBox="1">
            <a:spLocks noGrp="1"/>
          </p:cNvSpPr>
          <p:nvPr>
            <p:ph type="subTitle" idx="4294967295"/>
          </p:nvPr>
        </p:nvSpPr>
        <p:spPr>
          <a:xfrm>
            <a:off x="838201" y="2338385"/>
            <a:ext cx="7315200" cy="1784351"/>
          </a:xfrm>
        </p:spPr>
        <p:txBody>
          <a:bodyPr anchorCtr="1"/>
          <a:lstStyle/>
          <a:p>
            <a:pPr marL="0" lvl="0" indent="0" algn="ctr">
              <a:spcBef>
                <a:spcPts val="700"/>
              </a:spcBef>
              <a:buNone/>
            </a:pPr>
            <a:endParaRPr lang="en-US" sz="2800" b="1" dirty="0">
              <a:solidFill>
                <a:srgbClr val="0A4C94"/>
              </a:solidFill>
              <a:effectLst>
                <a:outerShdw dist="38096" dir="2700000">
                  <a:srgbClr val="C0C0C0"/>
                </a:outerShdw>
              </a:effectLst>
            </a:endParaRPr>
          </a:p>
          <a:p>
            <a:pPr marL="0" lvl="0" indent="0" algn="ctr">
              <a:spcBef>
                <a:spcPts val="700"/>
              </a:spcBef>
              <a:buNone/>
            </a:pPr>
            <a:r>
              <a:rPr lang="en-US" sz="2800" b="1" dirty="0" smtClean="0">
                <a:solidFill>
                  <a:schemeClr val="tx2">
                    <a:lumMod val="75000"/>
                  </a:schemeClr>
                </a:solidFill>
              </a:rPr>
              <a:t>8. </a:t>
            </a:r>
            <a:r>
              <a:rPr lang="en-US" sz="2800" b="1" dirty="0" err="1" smtClean="0">
                <a:solidFill>
                  <a:schemeClr val="tx2">
                    <a:lumMod val="75000"/>
                  </a:schemeClr>
                </a:solidFill>
              </a:rPr>
              <a:t>Impacto</a:t>
            </a:r>
            <a:r>
              <a:rPr lang="en-US" sz="2800" b="1" dirty="0" smtClean="0">
                <a:solidFill>
                  <a:schemeClr val="tx2">
                    <a:lumMod val="75000"/>
                  </a:schemeClr>
                </a:solidFill>
              </a:rPr>
              <a:t> del </a:t>
            </a:r>
            <a:r>
              <a:rPr lang="en-US" sz="2800" b="1" dirty="0" err="1" smtClean="0">
                <a:solidFill>
                  <a:schemeClr val="tx2">
                    <a:lumMod val="75000"/>
                  </a:schemeClr>
                </a:solidFill>
              </a:rPr>
              <a:t>Aseguramiento</a:t>
            </a:r>
            <a:r>
              <a:rPr lang="en-US" sz="2800" b="1" dirty="0" smtClean="0">
                <a:solidFill>
                  <a:schemeClr val="tx2">
                    <a:lumMod val="75000"/>
                  </a:schemeClr>
                </a:solidFill>
              </a:rPr>
              <a:t> Universal</a:t>
            </a:r>
          </a:p>
          <a:p>
            <a:pPr marL="0" lvl="0" indent="0" algn="ctr">
              <a:spcBef>
                <a:spcPts val="700"/>
              </a:spcBef>
              <a:buNone/>
            </a:pPr>
            <a:r>
              <a:rPr lang="en-US" sz="2800" b="1" dirty="0" smtClean="0">
                <a:solidFill>
                  <a:schemeClr val="tx2">
                    <a:lumMod val="75000"/>
                  </a:schemeClr>
                </a:solidFill>
              </a:rPr>
              <a:t>   </a:t>
            </a:r>
            <a:r>
              <a:rPr lang="en-US" sz="2800" b="1" dirty="0" err="1" smtClean="0">
                <a:solidFill>
                  <a:schemeClr val="tx2">
                    <a:lumMod val="75000"/>
                  </a:schemeClr>
                </a:solidFill>
              </a:rPr>
              <a:t>sobre</a:t>
            </a:r>
            <a:r>
              <a:rPr lang="en-US" sz="2800" b="1" dirty="0" smtClean="0">
                <a:solidFill>
                  <a:schemeClr val="tx2">
                    <a:lumMod val="75000"/>
                  </a:schemeClr>
                </a:solidFill>
              </a:rPr>
              <a:t> la </a:t>
            </a:r>
            <a:r>
              <a:rPr lang="en-US" sz="2800" b="1" dirty="0" err="1" smtClean="0">
                <a:solidFill>
                  <a:schemeClr val="tx2">
                    <a:lumMod val="75000"/>
                  </a:schemeClr>
                </a:solidFill>
              </a:rPr>
              <a:t>Pobreza</a:t>
            </a:r>
            <a:r>
              <a:rPr lang="en-US" sz="2800" b="1" dirty="0" smtClean="0">
                <a:solidFill>
                  <a:schemeClr val="tx2">
                    <a:lumMod val="75000"/>
                  </a:schemeClr>
                </a:solidFill>
              </a:rPr>
              <a:t> y la </a:t>
            </a:r>
            <a:r>
              <a:rPr lang="en-US" sz="2800" b="1" dirty="0" err="1" smtClean="0">
                <a:solidFill>
                  <a:schemeClr val="tx2">
                    <a:lumMod val="75000"/>
                  </a:schemeClr>
                </a:solidFill>
              </a:rPr>
              <a:t>Desigualdad</a:t>
            </a:r>
            <a:endParaRPr lang="en-US" sz="2800" b="1" dirty="0">
              <a:solidFill>
                <a:schemeClr val="tx2">
                  <a:lumMod val="75000"/>
                </a:schemeClr>
              </a:solidFill>
            </a:endParaRP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609600"/>
          <a:ext cx="9144000" cy="7467600"/>
        </p:xfrm>
        <a:graphic>
          <a:graphicData uri="http://schemas.openxmlformats.org/drawingml/2006/table">
            <a:tbl>
              <a:tblPr firstRow="1" bandRow="1">
                <a:tableStyleId>{5C22544A-7EE6-4342-B048-85BDC9FD1C3A}</a:tableStyleId>
              </a:tblPr>
              <a:tblGrid>
                <a:gridCol w="9144000"/>
              </a:tblGrid>
              <a:tr h="7467600">
                <a:tc>
                  <a:txBody>
                    <a:bodyPr/>
                    <a:lstStyle/>
                    <a:p>
                      <a:pPr marL="342900" indent="-342900" algn="ctr">
                        <a:buNone/>
                      </a:pPr>
                      <a:r>
                        <a:rPr lang="en-US" sz="2400" baseline="0" dirty="0" smtClean="0">
                          <a:solidFill>
                            <a:schemeClr val="tx2">
                              <a:lumMod val="75000"/>
                            </a:schemeClr>
                          </a:solidFill>
                        </a:rPr>
                        <a:t> </a:t>
                      </a:r>
                    </a:p>
                    <a:p>
                      <a:pPr marL="342900" indent="-342900" algn="ctr">
                        <a:buNone/>
                      </a:pPr>
                      <a:endParaRPr lang="en-US" sz="2000" u="sng" baseline="0" dirty="0" smtClean="0">
                        <a:solidFill>
                          <a:schemeClr val="tx2">
                            <a:lumMod val="75000"/>
                          </a:schemeClr>
                        </a:solidFill>
                      </a:endParaRPr>
                    </a:p>
                    <a:p>
                      <a:pPr marL="342900" indent="-342900" algn="ctr">
                        <a:buNone/>
                      </a:pPr>
                      <a:r>
                        <a:rPr lang="en-US" sz="2400" u="sng" baseline="0" dirty="0" err="1" smtClean="0">
                          <a:solidFill>
                            <a:schemeClr val="tx2">
                              <a:lumMod val="75000"/>
                            </a:schemeClr>
                          </a:solidFill>
                        </a:rPr>
                        <a:t>Tres</a:t>
                      </a:r>
                      <a:r>
                        <a:rPr lang="en-US" sz="2400" u="sng" baseline="0" dirty="0" smtClean="0">
                          <a:solidFill>
                            <a:schemeClr val="tx2">
                              <a:lumMod val="75000"/>
                            </a:schemeClr>
                          </a:solidFill>
                        </a:rPr>
                        <a:t> </a:t>
                      </a:r>
                      <a:r>
                        <a:rPr lang="en-US" sz="2400" u="sng" baseline="0" dirty="0" err="1" smtClean="0">
                          <a:solidFill>
                            <a:schemeClr val="tx2">
                              <a:lumMod val="75000"/>
                            </a:schemeClr>
                          </a:solidFill>
                        </a:rPr>
                        <a:t>implicaciones</a:t>
                      </a:r>
                      <a:r>
                        <a:rPr lang="en-US" sz="2400" u="sng" baseline="0" dirty="0" smtClean="0">
                          <a:solidFill>
                            <a:schemeClr val="tx2">
                              <a:lumMod val="75000"/>
                            </a:schemeClr>
                          </a:solidFill>
                        </a:rPr>
                        <a:t> </a:t>
                      </a:r>
                      <a:r>
                        <a:rPr lang="en-US" sz="2400" u="sng" baseline="0" dirty="0" err="1" smtClean="0">
                          <a:solidFill>
                            <a:schemeClr val="tx2">
                              <a:lumMod val="75000"/>
                            </a:schemeClr>
                          </a:solidFill>
                        </a:rPr>
                        <a:t>sobre</a:t>
                      </a:r>
                      <a:r>
                        <a:rPr lang="en-US" sz="2400" u="sng" baseline="0" dirty="0" smtClean="0">
                          <a:solidFill>
                            <a:schemeClr val="tx2">
                              <a:lumMod val="75000"/>
                            </a:schemeClr>
                          </a:solidFill>
                        </a:rPr>
                        <a:t> las </a:t>
                      </a:r>
                      <a:r>
                        <a:rPr lang="en-US" sz="2400" u="sng" baseline="0" dirty="0" err="1" smtClean="0">
                          <a:solidFill>
                            <a:schemeClr val="tx2">
                              <a:lumMod val="75000"/>
                            </a:schemeClr>
                          </a:solidFill>
                        </a:rPr>
                        <a:t>familias</a:t>
                      </a:r>
                      <a:r>
                        <a:rPr lang="en-US" sz="2400" u="sng" baseline="0" dirty="0" smtClean="0">
                          <a:solidFill>
                            <a:schemeClr val="tx2">
                              <a:lumMod val="75000"/>
                            </a:schemeClr>
                          </a:solidFill>
                        </a:rPr>
                        <a:t> </a:t>
                      </a:r>
                      <a:r>
                        <a:rPr lang="en-US" sz="2400" u="sng" baseline="0" dirty="0" err="1" smtClean="0">
                          <a:solidFill>
                            <a:schemeClr val="tx2">
                              <a:lumMod val="75000"/>
                            </a:schemeClr>
                          </a:solidFill>
                        </a:rPr>
                        <a:t>pobres</a:t>
                      </a:r>
                      <a:endParaRPr lang="en-US" sz="2400" baseline="0" dirty="0" smtClean="0">
                        <a:solidFill>
                          <a:schemeClr val="tx2">
                            <a:lumMod val="75000"/>
                          </a:schemeClr>
                        </a:solidFill>
                      </a:endParaRPr>
                    </a:p>
                    <a:p>
                      <a:pPr marL="342900" indent="-342900">
                        <a:buNone/>
                      </a:pPr>
                      <a:endParaRPr lang="es-ES" baseline="0" dirty="0" smtClean="0">
                        <a:solidFill>
                          <a:schemeClr val="tx2">
                            <a:lumMod val="75000"/>
                          </a:schemeClr>
                        </a:solidFill>
                      </a:endParaRPr>
                    </a:p>
                    <a:p>
                      <a:pPr marL="342900" indent="-342900">
                        <a:buNone/>
                      </a:pPr>
                      <a:endParaRPr lang="es-ES" baseline="0" dirty="0" smtClean="0">
                        <a:solidFill>
                          <a:schemeClr val="tx2">
                            <a:lumMod val="75000"/>
                          </a:schemeClr>
                        </a:solidFill>
                      </a:endParaRPr>
                    </a:p>
                    <a:p>
                      <a:pPr marL="342900" indent="-342900">
                        <a:buFont typeface="Wingdings" pitchFamily="2" charset="2"/>
                        <a:buChar char="Ø"/>
                      </a:pPr>
                      <a:r>
                        <a:rPr lang="es-ES" sz="2000" b="0" baseline="0" dirty="0" smtClean="0">
                          <a:solidFill>
                            <a:schemeClr val="tx2">
                              <a:lumMod val="75000"/>
                            </a:schemeClr>
                          </a:solidFill>
                        </a:rPr>
                        <a:t>Un impacto negativo dado el aumento en la tasa del IVA para alimentos y medicinas;</a:t>
                      </a: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Char char="Ø"/>
                      </a:pPr>
                      <a:r>
                        <a:rPr lang="es-ES" sz="2000" b="0" baseline="0" dirty="0" smtClean="0">
                          <a:solidFill>
                            <a:schemeClr val="tx2">
                              <a:lumMod val="75000"/>
                            </a:schemeClr>
                          </a:solidFill>
                        </a:rPr>
                        <a:t>Un impacto positivo por el acceso a beneficios de aseguramiento social de mayor calidad y alcance más amplio y por la protección que el AS ofrece contra riesgos idiosincráticos; y,</a:t>
                      </a: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Char char="Ø"/>
                      </a:pPr>
                      <a:r>
                        <a:rPr lang="es-ES" sz="2000" b="0" baseline="0" dirty="0" smtClean="0">
                          <a:solidFill>
                            <a:schemeClr val="tx2">
                              <a:lumMod val="75000"/>
                            </a:schemeClr>
                          </a:solidFill>
                        </a:rPr>
                        <a:t>Un impacto positivo al eliminarse el impuesto a la formalidad y el subsidio a la informalidad en el mercado de trabajo, lo que permite alcanzar mayores salarios reales.</a:t>
                      </a:r>
                    </a:p>
                    <a:p>
                      <a:pPr marL="342900" indent="-342900">
                        <a:buNone/>
                      </a:pPr>
                      <a:endParaRPr lang="es-ES" sz="2000" b="0" baseline="0" dirty="0" smtClean="0">
                        <a:solidFill>
                          <a:schemeClr val="tx2">
                            <a:lumMod val="75000"/>
                          </a:schemeClr>
                        </a:solidFill>
                      </a:endParaRPr>
                    </a:p>
                    <a:p>
                      <a:pPr marL="342900" indent="-342900">
                        <a:buNone/>
                      </a:pPr>
                      <a:r>
                        <a:rPr lang="es-ES" sz="2000" b="1" baseline="0" dirty="0" smtClean="0">
                          <a:solidFill>
                            <a:schemeClr val="tx2">
                              <a:lumMod val="75000"/>
                            </a:schemeClr>
                          </a:solidFill>
                        </a:rPr>
                        <a:t>      Como parte integral de la reforma se propone compensar a las familias pobres por el primer impacto, de forma tal que el impacto neto de la propuesta sobre esas familias sea, sin duda alguna, claramente positivo.</a:t>
                      </a:r>
                      <a:endParaRPr lang="es-ES" sz="2000" b="0" baseline="0" dirty="0" smtClean="0">
                        <a:solidFill>
                          <a:schemeClr val="tx2">
                            <a:lumMod val="75000"/>
                          </a:schemeClr>
                        </a:solidFill>
                      </a:endParaRPr>
                    </a:p>
                  </a:txBody>
                  <a:tcPr>
                    <a:solidFill>
                      <a:schemeClr val="bg1"/>
                    </a:solidFill>
                  </a:tcPr>
                </a:tc>
              </a:tr>
            </a:tbl>
          </a:graphicData>
        </a:graphic>
      </p:graphicFrame>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0"/>
          <a:ext cx="9144000" cy="7162800"/>
        </p:xfrm>
        <a:graphic>
          <a:graphicData uri="http://schemas.openxmlformats.org/drawingml/2006/table">
            <a:tbl>
              <a:tblPr firstRow="1" bandRow="1">
                <a:tableStyleId>{5C22544A-7EE6-4342-B048-85BDC9FD1C3A}</a:tableStyleId>
              </a:tblPr>
              <a:tblGrid>
                <a:gridCol w="9144000"/>
              </a:tblGrid>
              <a:tr h="6858000">
                <a:tc>
                  <a:txBody>
                    <a:bodyPr/>
                    <a:lstStyle/>
                    <a:p>
                      <a:pPr marL="342900" indent="-342900">
                        <a:buNone/>
                      </a:pPr>
                      <a:r>
                        <a:rPr lang="es-ES" b="0" u="sng" dirty="0" smtClean="0">
                          <a:solidFill>
                            <a:schemeClr val="tx2">
                              <a:lumMod val="75000"/>
                            </a:schemeClr>
                          </a:solidFill>
                        </a:rPr>
                        <a:t>1. Compensaciones directas</a:t>
                      </a:r>
                    </a:p>
                    <a:p>
                      <a:pPr marL="342900" marR="0" indent="-342900" defTabSz="914400" eaLnBrk="1" fontAlgn="auto" latinLnBrk="0" hangingPunct="1">
                        <a:lnSpc>
                          <a:spcPct val="100000"/>
                        </a:lnSpc>
                        <a:spcBef>
                          <a:spcPts val="0"/>
                        </a:spcBef>
                        <a:spcAft>
                          <a:spcPts val="0"/>
                        </a:spcAft>
                        <a:buClrTx/>
                        <a:buSzTx/>
                        <a:buFontTx/>
                        <a:buNone/>
                        <a:tabLst/>
                        <a:defRPr/>
                      </a:pPr>
                      <a:r>
                        <a:rPr lang="es-ES" b="0" dirty="0" smtClean="0">
                          <a:solidFill>
                            <a:schemeClr val="tx2">
                              <a:lumMod val="75000"/>
                            </a:schemeClr>
                          </a:solidFill>
                        </a:rPr>
                        <a:t>       </a:t>
                      </a:r>
                      <a:endParaRPr lang="es-ES" b="0" u="none" dirty="0" smtClean="0">
                        <a:solidFill>
                          <a:schemeClr val="tx2">
                            <a:lumMod val="75000"/>
                          </a:schemeClr>
                        </a:solidFill>
                      </a:endParaRPr>
                    </a:p>
                    <a:p>
                      <a:pPr marL="342900" indent="-342900" algn="ctr">
                        <a:buNone/>
                      </a:pPr>
                      <a:r>
                        <a:rPr lang="es-ES" b="0" u="none" dirty="0" smtClean="0">
                          <a:solidFill>
                            <a:schemeClr val="tx2">
                              <a:lumMod val="75000"/>
                            </a:schemeClr>
                          </a:solidFill>
                        </a:rPr>
                        <a:t>Distribución</a:t>
                      </a:r>
                      <a:r>
                        <a:rPr lang="es-ES" b="0" u="none" baseline="0" dirty="0" smtClean="0">
                          <a:solidFill>
                            <a:schemeClr val="tx2">
                              <a:lumMod val="75000"/>
                            </a:schemeClr>
                          </a:solidFill>
                        </a:rPr>
                        <a:t> del Consumo, ENIGH-2008</a:t>
                      </a:r>
                      <a:endParaRPr lang="es-ES" b="0" u="none"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r>
                        <a:rPr lang="es-ES" b="0" dirty="0" smtClean="0">
                          <a:solidFill>
                            <a:schemeClr val="tx2">
                              <a:lumMod val="75000"/>
                            </a:schemeClr>
                          </a:solidFill>
                        </a:rPr>
                        <a:t> </a:t>
                      </a: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None/>
                      </a:pPr>
                      <a:endParaRPr lang="es-ES" b="0" dirty="0" smtClean="0">
                        <a:solidFill>
                          <a:schemeClr val="tx2">
                            <a:lumMod val="75000"/>
                          </a:schemeClr>
                        </a:solidFill>
                      </a:endParaRPr>
                    </a:p>
                    <a:p>
                      <a:pPr marL="342900" indent="-342900">
                        <a:buFont typeface="Wingdings" pitchFamily="2" charset="2"/>
                        <a:buChar char="Ø"/>
                      </a:pPr>
                      <a:r>
                        <a:rPr lang="es-ES" sz="2000" b="0" baseline="0" dirty="0" smtClean="0">
                          <a:solidFill>
                            <a:schemeClr val="tx2">
                              <a:lumMod val="75000"/>
                            </a:schemeClr>
                          </a:solidFill>
                        </a:rPr>
                        <a:t>El aumento en el IVA genera recursos adicionales por 418.4 </a:t>
                      </a:r>
                      <a:r>
                        <a:rPr lang="es-ES" sz="2000" b="0" baseline="0" dirty="0" err="1" smtClean="0">
                          <a:solidFill>
                            <a:schemeClr val="tx2">
                              <a:lumMod val="75000"/>
                            </a:schemeClr>
                          </a:solidFill>
                        </a:rPr>
                        <a:t>mmp</a:t>
                      </a:r>
                      <a:r>
                        <a:rPr lang="es-ES" sz="2000" b="0" baseline="0" dirty="0" smtClean="0">
                          <a:solidFill>
                            <a:schemeClr val="tx2">
                              <a:lumMod val="75000"/>
                            </a:schemeClr>
                          </a:solidFill>
                        </a:rPr>
                        <a:t>.</a:t>
                      </a: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Char char="Ø"/>
                      </a:pPr>
                      <a:r>
                        <a:rPr lang="es-ES" sz="2000" b="0" baseline="0" dirty="0" smtClean="0">
                          <a:solidFill>
                            <a:schemeClr val="tx2">
                              <a:lumMod val="75000"/>
                            </a:schemeClr>
                          </a:solidFill>
                        </a:rPr>
                        <a:t>Los hogares en el primer quintil de la distribución representan el 6.9% del consumo total.</a:t>
                      </a:r>
                    </a:p>
                    <a:p>
                      <a:pPr marL="342900" indent="-342900">
                        <a:buFont typeface="Wingdings" pitchFamily="2" charset="2"/>
                        <a:buNone/>
                      </a:pPr>
                      <a:endParaRPr lang="es-ES" sz="2000" b="0" baseline="0" dirty="0" smtClean="0">
                        <a:solidFill>
                          <a:schemeClr val="tx2">
                            <a:lumMod val="75000"/>
                          </a:schemeClr>
                        </a:solidFill>
                      </a:endParaRPr>
                    </a:p>
                    <a:p>
                      <a:pPr marL="342900" indent="-342900">
                        <a:buFont typeface="Wingdings" pitchFamily="2" charset="2"/>
                        <a:buChar char="Ø"/>
                      </a:pPr>
                      <a:r>
                        <a:rPr lang="es-ES" sz="2000" b="1" baseline="0" dirty="0" smtClean="0">
                          <a:solidFill>
                            <a:schemeClr val="tx2">
                              <a:lumMod val="75000"/>
                            </a:schemeClr>
                          </a:solidFill>
                        </a:rPr>
                        <a:t>Se propone canalizar 28.8 </a:t>
                      </a:r>
                      <a:r>
                        <a:rPr lang="es-ES" sz="2000" b="1" baseline="0" dirty="0" err="1" smtClean="0">
                          <a:solidFill>
                            <a:schemeClr val="tx2">
                              <a:lumMod val="75000"/>
                            </a:schemeClr>
                          </a:solidFill>
                        </a:rPr>
                        <a:t>mmp</a:t>
                      </a:r>
                      <a:r>
                        <a:rPr lang="es-ES" sz="2000" b="1" baseline="0" dirty="0" smtClean="0">
                          <a:solidFill>
                            <a:schemeClr val="tx2">
                              <a:lumMod val="75000"/>
                            </a:schemeClr>
                          </a:solidFill>
                        </a:rPr>
                        <a:t> (</a:t>
                      </a:r>
                      <a:r>
                        <a:rPr lang="en-US" sz="2000" b="1" baseline="0" dirty="0" smtClean="0">
                          <a:solidFill>
                            <a:schemeClr val="tx2">
                              <a:lumMod val="75000"/>
                            </a:schemeClr>
                          </a:solidFill>
                        </a:rPr>
                        <a:t>= </a:t>
                      </a:r>
                      <a:r>
                        <a:rPr lang="es-ES" sz="2000" b="1" baseline="0" dirty="0" smtClean="0">
                          <a:solidFill>
                            <a:schemeClr val="tx2">
                              <a:lumMod val="75000"/>
                            </a:schemeClr>
                          </a:solidFill>
                        </a:rPr>
                        <a:t>418.4</a:t>
                      </a:r>
                      <a:r>
                        <a:rPr lang="en-US" sz="2000" b="1" baseline="0" dirty="0" smtClean="0">
                          <a:solidFill>
                            <a:schemeClr val="tx2">
                              <a:lumMod val="75000"/>
                            </a:schemeClr>
                          </a:solidFill>
                        </a:rPr>
                        <a:t>*0.069) </a:t>
                      </a:r>
                      <a:r>
                        <a:rPr lang="es-ES" sz="2000" b="1" baseline="0" dirty="0" smtClean="0">
                          <a:solidFill>
                            <a:schemeClr val="tx2">
                              <a:lumMod val="75000"/>
                            </a:schemeClr>
                          </a:solidFill>
                        </a:rPr>
                        <a:t>a esos hogares a través de subsidios monetarios directos</a:t>
                      </a:r>
                      <a:r>
                        <a:rPr lang="es-ES" sz="2000" b="0" baseline="0" dirty="0" smtClean="0">
                          <a:solidFill>
                            <a:schemeClr val="tx2">
                              <a:lumMod val="75000"/>
                            </a:schemeClr>
                          </a:solidFill>
                        </a:rPr>
                        <a:t>.</a:t>
                      </a:r>
                      <a:endParaRPr lang="en-US" sz="2000" b="0" dirty="0">
                        <a:solidFill>
                          <a:schemeClr val="tx2">
                            <a:lumMod val="75000"/>
                          </a:schemeClr>
                        </a:solidFill>
                      </a:endParaRPr>
                    </a:p>
                  </a:txBody>
                  <a:tcPr>
                    <a:solidFill>
                      <a:schemeClr val="bg1"/>
                    </a:solidFill>
                  </a:tcPr>
                </a:tc>
              </a:tr>
            </a:tbl>
          </a:graphicData>
        </a:graphic>
      </p:graphicFrame>
      <p:grpSp>
        <p:nvGrpSpPr>
          <p:cNvPr id="5" name="Group 210"/>
          <p:cNvGrpSpPr>
            <a:grpSpLocks/>
          </p:cNvGrpSpPr>
          <p:nvPr/>
        </p:nvGrpSpPr>
        <p:grpSpPr bwMode="auto">
          <a:xfrm>
            <a:off x="1600200" y="838200"/>
            <a:ext cx="5830888" cy="4084498"/>
            <a:chOff x="960" y="960"/>
            <a:chExt cx="3834" cy="2820"/>
          </a:xfrm>
        </p:grpSpPr>
        <p:sp>
          <p:nvSpPr>
            <p:cNvPr id="6" name="AutoShape 211"/>
            <p:cNvSpPr>
              <a:spLocks noChangeAspect="1" noChangeArrowheads="1" noTextEdit="1"/>
            </p:cNvSpPr>
            <p:nvPr/>
          </p:nvSpPr>
          <p:spPr bwMode="auto">
            <a:xfrm>
              <a:off x="966" y="1302"/>
              <a:ext cx="3828" cy="2442"/>
            </a:xfrm>
            <a:prstGeom prst="rect">
              <a:avLst/>
            </a:prstGeom>
            <a:noFill/>
            <a:ln w="9525">
              <a:noFill/>
              <a:miter lim="800000"/>
              <a:headEnd/>
              <a:tailEnd/>
            </a:ln>
          </p:spPr>
          <p:txBody>
            <a:bodyPr/>
            <a:lstStyle/>
            <a:p>
              <a:endParaRPr lang="en-US"/>
            </a:p>
          </p:txBody>
        </p:sp>
        <p:sp>
          <p:nvSpPr>
            <p:cNvPr id="7" name="Line 212"/>
            <p:cNvSpPr>
              <a:spLocks noChangeShapeType="1"/>
            </p:cNvSpPr>
            <p:nvPr/>
          </p:nvSpPr>
          <p:spPr bwMode="auto">
            <a:xfrm>
              <a:off x="1308" y="1422"/>
              <a:ext cx="0" cy="1986"/>
            </a:xfrm>
            <a:prstGeom prst="line">
              <a:avLst/>
            </a:prstGeom>
            <a:noFill/>
            <a:ln w="0">
              <a:solidFill>
                <a:srgbClr val="000000"/>
              </a:solidFill>
              <a:round/>
              <a:headEnd/>
              <a:tailEnd/>
            </a:ln>
          </p:spPr>
          <p:txBody>
            <a:bodyPr/>
            <a:lstStyle/>
            <a:p>
              <a:endParaRPr lang="en-US"/>
            </a:p>
          </p:txBody>
        </p:sp>
        <p:sp>
          <p:nvSpPr>
            <p:cNvPr id="8" name="Line 213"/>
            <p:cNvSpPr>
              <a:spLocks noChangeShapeType="1"/>
            </p:cNvSpPr>
            <p:nvPr/>
          </p:nvSpPr>
          <p:spPr bwMode="auto">
            <a:xfrm>
              <a:off x="1284" y="3408"/>
              <a:ext cx="24" cy="0"/>
            </a:xfrm>
            <a:prstGeom prst="line">
              <a:avLst/>
            </a:prstGeom>
            <a:noFill/>
            <a:ln w="0">
              <a:solidFill>
                <a:srgbClr val="000000"/>
              </a:solidFill>
              <a:round/>
              <a:headEnd/>
              <a:tailEnd/>
            </a:ln>
          </p:spPr>
          <p:txBody>
            <a:bodyPr/>
            <a:lstStyle/>
            <a:p>
              <a:endParaRPr lang="en-US"/>
            </a:p>
          </p:txBody>
        </p:sp>
        <p:sp>
          <p:nvSpPr>
            <p:cNvPr id="9" name="Line 214"/>
            <p:cNvSpPr>
              <a:spLocks noChangeShapeType="1"/>
            </p:cNvSpPr>
            <p:nvPr/>
          </p:nvSpPr>
          <p:spPr bwMode="auto">
            <a:xfrm>
              <a:off x="1284" y="3210"/>
              <a:ext cx="24" cy="0"/>
            </a:xfrm>
            <a:prstGeom prst="line">
              <a:avLst/>
            </a:prstGeom>
            <a:noFill/>
            <a:ln w="0">
              <a:solidFill>
                <a:srgbClr val="000000"/>
              </a:solidFill>
              <a:round/>
              <a:headEnd/>
              <a:tailEnd/>
            </a:ln>
          </p:spPr>
          <p:txBody>
            <a:bodyPr/>
            <a:lstStyle/>
            <a:p>
              <a:endParaRPr lang="en-US"/>
            </a:p>
          </p:txBody>
        </p:sp>
        <p:sp>
          <p:nvSpPr>
            <p:cNvPr id="10" name="Line 215"/>
            <p:cNvSpPr>
              <a:spLocks noChangeShapeType="1"/>
            </p:cNvSpPr>
            <p:nvPr/>
          </p:nvSpPr>
          <p:spPr bwMode="auto">
            <a:xfrm>
              <a:off x="1284" y="3012"/>
              <a:ext cx="24" cy="0"/>
            </a:xfrm>
            <a:prstGeom prst="line">
              <a:avLst/>
            </a:prstGeom>
            <a:noFill/>
            <a:ln w="0">
              <a:solidFill>
                <a:srgbClr val="000000"/>
              </a:solidFill>
              <a:round/>
              <a:headEnd/>
              <a:tailEnd/>
            </a:ln>
          </p:spPr>
          <p:txBody>
            <a:bodyPr/>
            <a:lstStyle/>
            <a:p>
              <a:endParaRPr lang="en-US"/>
            </a:p>
          </p:txBody>
        </p:sp>
        <p:sp>
          <p:nvSpPr>
            <p:cNvPr id="11" name="Line 216"/>
            <p:cNvSpPr>
              <a:spLocks noChangeShapeType="1"/>
            </p:cNvSpPr>
            <p:nvPr/>
          </p:nvSpPr>
          <p:spPr bwMode="auto">
            <a:xfrm>
              <a:off x="1284" y="2814"/>
              <a:ext cx="24" cy="0"/>
            </a:xfrm>
            <a:prstGeom prst="line">
              <a:avLst/>
            </a:prstGeom>
            <a:noFill/>
            <a:ln w="0">
              <a:solidFill>
                <a:srgbClr val="000000"/>
              </a:solidFill>
              <a:round/>
              <a:headEnd/>
              <a:tailEnd/>
            </a:ln>
          </p:spPr>
          <p:txBody>
            <a:bodyPr/>
            <a:lstStyle/>
            <a:p>
              <a:endParaRPr lang="en-US"/>
            </a:p>
          </p:txBody>
        </p:sp>
        <p:sp>
          <p:nvSpPr>
            <p:cNvPr id="12" name="Line 217"/>
            <p:cNvSpPr>
              <a:spLocks noChangeShapeType="1"/>
            </p:cNvSpPr>
            <p:nvPr/>
          </p:nvSpPr>
          <p:spPr bwMode="auto">
            <a:xfrm>
              <a:off x="1284" y="2616"/>
              <a:ext cx="24" cy="0"/>
            </a:xfrm>
            <a:prstGeom prst="line">
              <a:avLst/>
            </a:prstGeom>
            <a:noFill/>
            <a:ln w="0">
              <a:solidFill>
                <a:srgbClr val="000000"/>
              </a:solidFill>
              <a:round/>
              <a:headEnd/>
              <a:tailEnd/>
            </a:ln>
          </p:spPr>
          <p:txBody>
            <a:bodyPr/>
            <a:lstStyle/>
            <a:p>
              <a:endParaRPr lang="en-US"/>
            </a:p>
          </p:txBody>
        </p:sp>
        <p:sp>
          <p:nvSpPr>
            <p:cNvPr id="13" name="Line 218"/>
            <p:cNvSpPr>
              <a:spLocks noChangeShapeType="1"/>
            </p:cNvSpPr>
            <p:nvPr/>
          </p:nvSpPr>
          <p:spPr bwMode="auto">
            <a:xfrm>
              <a:off x="1284" y="2418"/>
              <a:ext cx="24" cy="0"/>
            </a:xfrm>
            <a:prstGeom prst="line">
              <a:avLst/>
            </a:prstGeom>
            <a:noFill/>
            <a:ln w="0">
              <a:solidFill>
                <a:srgbClr val="000000"/>
              </a:solidFill>
              <a:round/>
              <a:headEnd/>
              <a:tailEnd/>
            </a:ln>
          </p:spPr>
          <p:txBody>
            <a:bodyPr/>
            <a:lstStyle/>
            <a:p>
              <a:endParaRPr lang="en-US"/>
            </a:p>
          </p:txBody>
        </p:sp>
        <p:sp>
          <p:nvSpPr>
            <p:cNvPr id="14" name="Line 219"/>
            <p:cNvSpPr>
              <a:spLocks noChangeShapeType="1"/>
            </p:cNvSpPr>
            <p:nvPr/>
          </p:nvSpPr>
          <p:spPr bwMode="auto">
            <a:xfrm>
              <a:off x="1284" y="2214"/>
              <a:ext cx="24" cy="0"/>
            </a:xfrm>
            <a:prstGeom prst="line">
              <a:avLst/>
            </a:prstGeom>
            <a:noFill/>
            <a:ln w="0">
              <a:solidFill>
                <a:srgbClr val="000000"/>
              </a:solidFill>
              <a:round/>
              <a:headEnd/>
              <a:tailEnd/>
            </a:ln>
          </p:spPr>
          <p:txBody>
            <a:bodyPr/>
            <a:lstStyle/>
            <a:p>
              <a:endParaRPr lang="en-US"/>
            </a:p>
          </p:txBody>
        </p:sp>
        <p:sp>
          <p:nvSpPr>
            <p:cNvPr id="15" name="Line 220"/>
            <p:cNvSpPr>
              <a:spLocks noChangeShapeType="1"/>
            </p:cNvSpPr>
            <p:nvPr/>
          </p:nvSpPr>
          <p:spPr bwMode="auto">
            <a:xfrm>
              <a:off x="1284" y="2016"/>
              <a:ext cx="24" cy="0"/>
            </a:xfrm>
            <a:prstGeom prst="line">
              <a:avLst/>
            </a:prstGeom>
            <a:noFill/>
            <a:ln w="0">
              <a:solidFill>
                <a:srgbClr val="000000"/>
              </a:solidFill>
              <a:round/>
              <a:headEnd/>
              <a:tailEnd/>
            </a:ln>
          </p:spPr>
          <p:txBody>
            <a:bodyPr/>
            <a:lstStyle/>
            <a:p>
              <a:endParaRPr lang="en-US"/>
            </a:p>
          </p:txBody>
        </p:sp>
        <p:sp>
          <p:nvSpPr>
            <p:cNvPr id="16" name="Line 221"/>
            <p:cNvSpPr>
              <a:spLocks noChangeShapeType="1"/>
            </p:cNvSpPr>
            <p:nvPr/>
          </p:nvSpPr>
          <p:spPr bwMode="auto">
            <a:xfrm>
              <a:off x="1284" y="1818"/>
              <a:ext cx="24" cy="0"/>
            </a:xfrm>
            <a:prstGeom prst="line">
              <a:avLst/>
            </a:prstGeom>
            <a:noFill/>
            <a:ln w="0">
              <a:solidFill>
                <a:srgbClr val="000000"/>
              </a:solidFill>
              <a:round/>
              <a:headEnd/>
              <a:tailEnd/>
            </a:ln>
          </p:spPr>
          <p:txBody>
            <a:bodyPr/>
            <a:lstStyle/>
            <a:p>
              <a:endParaRPr lang="en-US"/>
            </a:p>
          </p:txBody>
        </p:sp>
        <p:sp>
          <p:nvSpPr>
            <p:cNvPr id="17" name="Line 222"/>
            <p:cNvSpPr>
              <a:spLocks noChangeShapeType="1"/>
            </p:cNvSpPr>
            <p:nvPr/>
          </p:nvSpPr>
          <p:spPr bwMode="auto">
            <a:xfrm>
              <a:off x="1284" y="1620"/>
              <a:ext cx="24" cy="0"/>
            </a:xfrm>
            <a:prstGeom prst="line">
              <a:avLst/>
            </a:prstGeom>
            <a:noFill/>
            <a:ln w="0">
              <a:solidFill>
                <a:srgbClr val="000000"/>
              </a:solidFill>
              <a:round/>
              <a:headEnd/>
              <a:tailEnd/>
            </a:ln>
          </p:spPr>
          <p:txBody>
            <a:bodyPr/>
            <a:lstStyle/>
            <a:p>
              <a:endParaRPr lang="en-US"/>
            </a:p>
          </p:txBody>
        </p:sp>
        <p:sp>
          <p:nvSpPr>
            <p:cNvPr id="18" name="Line 223"/>
            <p:cNvSpPr>
              <a:spLocks noChangeShapeType="1"/>
            </p:cNvSpPr>
            <p:nvPr/>
          </p:nvSpPr>
          <p:spPr bwMode="auto">
            <a:xfrm>
              <a:off x="1308" y="3408"/>
              <a:ext cx="3396" cy="0"/>
            </a:xfrm>
            <a:prstGeom prst="line">
              <a:avLst/>
            </a:prstGeom>
            <a:noFill/>
            <a:ln w="0">
              <a:solidFill>
                <a:srgbClr val="000000"/>
              </a:solidFill>
              <a:round/>
              <a:headEnd/>
              <a:tailEnd/>
            </a:ln>
          </p:spPr>
          <p:txBody>
            <a:bodyPr/>
            <a:lstStyle/>
            <a:p>
              <a:endParaRPr lang="en-US"/>
            </a:p>
          </p:txBody>
        </p:sp>
        <p:sp>
          <p:nvSpPr>
            <p:cNvPr id="19" name="Line 224"/>
            <p:cNvSpPr>
              <a:spLocks noChangeShapeType="1"/>
            </p:cNvSpPr>
            <p:nvPr/>
          </p:nvSpPr>
          <p:spPr bwMode="auto">
            <a:xfrm flipV="1">
              <a:off x="1308" y="3408"/>
              <a:ext cx="0" cy="24"/>
            </a:xfrm>
            <a:prstGeom prst="line">
              <a:avLst/>
            </a:prstGeom>
            <a:noFill/>
            <a:ln w="0">
              <a:solidFill>
                <a:srgbClr val="000000"/>
              </a:solidFill>
              <a:round/>
              <a:headEnd/>
              <a:tailEnd/>
            </a:ln>
          </p:spPr>
          <p:txBody>
            <a:bodyPr/>
            <a:lstStyle/>
            <a:p>
              <a:endParaRPr lang="en-US"/>
            </a:p>
          </p:txBody>
        </p:sp>
        <p:sp>
          <p:nvSpPr>
            <p:cNvPr id="20" name="Line 225"/>
            <p:cNvSpPr>
              <a:spLocks noChangeShapeType="1"/>
            </p:cNvSpPr>
            <p:nvPr/>
          </p:nvSpPr>
          <p:spPr bwMode="auto">
            <a:xfrm flipV="1">
              <a:off x="1644" y="3408"/>
              <a:ext cx="0" cy="24"/>
            </a:xfrm>
            <a:prstGeom prst="line">
              <a:avLst/>
            </a:prstGeom>
            <a:noFill/>
            <a:ln w="0">
              <a:solidFill>
                <a:srgbClr val="000000"/>
              </a:solidFill>
              <a:round/>
              <a:headEnd/>
              <a:tailEnd/>
            </a:ln>
          </p:spPr>
          <p:txBody>
            <a:bodyPr/>
            <a:lstStyle/>
            <a:p>
              <a:endParaRPr lang="en-US"/>
            </a:p>
          </p:txBody>
        </p:sp>
        <p:sp>
          <p:nvSpPr>
            <p:cNvPr id="21" name="Line 226"/>
            <p:cNvSpPr>
              <a:spLocks noChangeShapeType="1"/>
            </p:cNvSpPr>
            <p:nvPr/>
          </p:nvSpPr>
          <p:spPr bwMode="auto">
            <a:xfrm flipV="1">
              <a:off x="1980" y="3408"/>
              <a:ext cx="0" cy="24"/>
            </a:xfrm>
            <a:prstGeom prst="line">
              <a:avLst/>
            </a:prstGeom>
            <a:noFill/>
            <a:ln w="0">
              <a:solidFill>
                <a:srgbClr val="000000"/>
              </a:solidFill>
              <a:round/>
              <a:headEnd/>
              <a:tailEnd/>
            </a:ln>
          </p:spPr>
          <p:txBody>
            <a:bodyPr/>
            <a:lstStyle/>
            <a:p>
              <a:endParaRPr lang="en-US"/>
            </a:p>
          </p:txBody>
        </p:sp>
        <p:sp>
          <p:nvSpPr>
            <p:cNvPr id="22" name="Line 227"/>
            <p:cNvSpPr>
              <a:spLocks noChangeShapeType="1"/>
            </p:cNvSpPr>
            <p:nvPr/>
          </p:nvSpPr>
          <p:spPr bwMode="auto">
            <a:xfrm flipV="1">
              <a:off x="2316" y="3408"/>
              <a:ext cx="0" cy="24"/>
            </a:xfrm>
            <a:prstGeom prst="line">
              <a:avLst/>
            </a:prstGeom>
            <a:noFill/>
            <a:ln w="0">
              <a:solidFill>
                <a:srgbClr val="000000"/>
              </a:solidFill>
              <a:round/>
              <a:headEnd/>
              <a:tailEnd/>
            </a:ln>
          </p:spPr>
          <p:txBody>
            <a:bodyPr/>
            <a:lstStyle/>
            <a:p>
              <a:endParaRPr lang="en-US"/>
            </a:p>
          </p:txBody>
        </p:sp>
        <p:sp>
          <p:nvSpPr>
            <p:cNvPr id="23" name="Line 228"/>
            <p:cNvSpPr>
              <a:spLocks noChangeShapeType="1"/>
            </p:cNvSpPr>
            <p:nvPr/>
          </p:nvSpPr>
          <p:spPr bwMode="auto">
            <a:xfrm flipV="1">
              <a:off x="2652" y="3408"/>
              <a:ext cx="0" cy="24"/>
            </a:xfrm>
            <a:prstGeom prst="line">
              <a:avLst/>
            </a:prstGeom>
            <a:noFill/>
            <a:ln w="0">
              <a:solidFill>
                <a:srgbClr val="000000"/>
              </a:solidFill>
              <a:round/>
              <a:headEnd/>
              <a:tailEnd/>
            </a:ln>
          </p:spPr>
          <p:txBody>
            <a:bodyPr/>
            <a:lstStyle/>
            <a:p>
              <a:endParaRPr lang="en-US"/>
            </a:p>
          </p:txBody>
        </p:sp>
        <p:sp>
          <p:nvSpPr>
            <p:cNvPr id="24" name="Line 229"/>
            <p:cNvSpPr>
              <a:spLocks noChangeShapeType="1"/>
            </p:cNvSpPr>
            <p:nvPr/>
          </p:nvSpPr>
          <p:spPr bwMode="auto">
            <a:xfrm flipV="1">
              <a:off x="2988" y="3408"/>
              <a:ext cx="0" cy="24"/>
            </a:xfrm>
            <a:prstGeom prst="line">
              <a:avLst/>
            </a:prstGeom>
            <a:noFill/>
            <a:ln w="0">
              <a:solidFill>
                <a:srgbClr val="000000"/>
              </a:solidFill>
              <a:round/>
              <a:headEnd/>
              <a:tailEnd/>
            </a:ln>
          </p:spPr>
          <p:txBody>
            <a:bodyPr/>
            <a:lstStyle/>
            <a:p>
              <a:endParaRPr lang="en-US"/>
            </a:p>
          </p:txBody>
        </p:sp>
        <p:sp>
          <p:nvSpPr>
            <p:cNvPr id="25" name="Line 230"/>
            <p:cNvSpPr>
              <a:spLocks noChangeShapeType="1"/>
            </p:cNvSpPr>
            <p:nvPr/>
          </p:nvSpPr>
          <p:spPr bwMode="auto">
            <a:xfrm flipV="1">
              <a:off x="3324" y="3408"/>
              <a:ext cx="0" cy="24"/>
            </a:xfrm>
            <a:prstGeom prst="line">
              <a:avLst/>
            </a:prstGeom>
            <a:noFill/>
            <a:ln w="0">
              <a:solidFill>
                <a:srgbClr val="000000"/>
              </a:solidFill>
              <a:round/>
              <a:headEnd/>
              <a:tailEnd/>
            </a:ln>
          </p:spPr>
          <p:txBody>
            <a:bodyPr/>
            <a:lstStyle/>
            <a:p>
              <a:endParaRPr lang="en-US"/>
            </a:p>
          </p:txBody>
        </p:sp>
        <p:sp>
          <p:nvSpPr>
            <p:cNvPr id="26" name="Line 231"/>
            <p:cNvSpPr>
              <a:spLocks noChangeShapeType="1"/>
            </p:cNvSpPr>
            <p:nvPr/>
          </p:nvSpPr>
          <p:spPr bwMode="auto">
            <a:xfrm flipV="1">
              <a:off x="3660" y="3408"/>
              <a:ext cx="0" cy="24"/>
            </a:xfrm>
            <a:prstGeom prst="line">
              <a:avLst/>
            </a:prstGeom>
            <a:noFill/>
            <a:ln w="0">
              <a:solidFill>
                <a:srgbClr val="000000"/>
              </a:solidFill>
              <a:round/>
              <a:headEnd/>
              <a:tailEnd/>
            </a:ln>
          </p:spPr>
          <p:txBody>
            <a:bodyPr/>
            <a:lstStyle/>
            <a:p>
              <a:endParaRPr lang="en-US"/>
            </a:p>
          </p:txBody>
        </p:sp>
        <p:sp>
          <p:nvSpPr>
            <p:cNvPr id="27" name="Line 232"/>
            <p:cNvSpPr>
              <a:spLocks noChangeShapeType="1"/>
            </p:cNvSpPr>
            <p:nvPr/>
          </p:nvSpPr>
          <p:spPr bwMode="auto">
            <a:xfrm flipV="1">
              <a:off x="3996" y="3408"/>
              <a:ext cx="0" cy="24"/>
            </a:xfrm>
            <a:prstGeom prst="line">
              <a:avLst/>
            </a:prstGeom>
            <a:noFill/>
            <a:ln w="0">
              <a:solidFill>
                <a:srgbClr val="000000"/>
              </a:solidFill>
              <a:round/>
              <a:headEnd/>
              <a:tailEnd/>
            </a:ln>
          </p:spPr>
          <p:txBody>
            <a:bodyPr/>
            <a:lstStyle/>
            <a:p>
              <a:endParaRPr lang="en-US"/>
            </a:p>
          </p:txBody>
        </p:sp>
        <p:sp>
          <p:nvSpPr>
            <p:cNvPr id="28" name="Line 233"/>
            <p:cNvSpPr>
              <a:spLocks noChangeShapeType="1"/>
            </p:cNvSpPr>
            <p:nvPr/>
          </p:nvSpPr>
          <p:spPr bwMode="auto">
            <a:xfrm flipV="1">
              <a:off x="4332" y="3408"/>
              <a:ext cx="0" cy="24"/>
            </a:xfrm>
            <a:prstGeom prst="line">
              <a:avLst/>
            </a:prstGeom>
            <a:noFill/>
            <a:ln w="0">
              <a:solidFill>
                <a:srgbClr val="000000"/>
              </a:solidFill>
              <a:round/>
              <a:headEnd/>
              <a:tailEnd/>
            </a:ln>
          </p:spPr>
          <p:txBody>
            <a:bodyPr/>
            <a:lstStyle/>
            <a:p>
              <a:endParaRPr lang="en-US"/>
            </a:p>
          </p:txBody>
        </p:sp>
        <p:sp>
          <p:nvSpPr>
            <p:cNvPr id="29" name="Line 234"/>
            <p:cNvSpPr>
              <a:spLocks noChangeShapeType="1"/>
            </p:cNvSpPr>
            <p:nvPr/>
          </p:nvSpPr>
          <p:spPr bwMode="auto">
            <a:xfrm flipV="1">
              <a:off x="4668" y="3408"/>
              <a:ext cx="0" cy="24"/>
            </a:xfrm>
            <a:prstGeom prst="line">
              <a:avLst/>
            </a:prstGeom>
            <a:noFill/>
            <a:ln w="0">
              <a:solidFill>
                <a:srgbClr val="000000"/>
              </a:solidFill>
              <a:round/>
              <a:headEnd/>
              <a:tailEnd/>
            </a:ln>
          </p:spPr>
          <p:txBody>
            <a:bodyPr/>
            <a:lstStyle/>
            <a:p>
              <a:endParaRPr lang="en-US"/>
            </a:p>
          </p:txBody>
        </p:sp>
        <p:sp>
          <p:nvSpPr>
            <p:cNvPr id="30" name="Freeform 235"/>
            <p:cNvSpPr>
              <a:spLocks/>
            </p:cNvSpPr>
            <p:nvPr/>
          </p:nvSpPr>
          <p:spPr bwMode="auto">
            <a:xfrm>
              <a:off x="1356" y="1422"/>
              <a:ext cx="3330" cy="1986"/>
            </a:xfrm>
            <a:custGeom>
              <a:avLst/>
              <a:gdLst/>
              <a:ahLst/>
              <a:cxnLst>
                <a:cxn ang="0">
                  <a:pos x="6" y="330"/>
                </a:cxn>
                <a:cxn ang="0">
                  <a:pos x="17" y="328"/>
                </a:cxn>
                <a:cxn ang="0">
                  <a:pos x="28" y="327"/>
                </a:cxn>
                <a:cxn ang="0">
                  <a:pos x="40" y="324"/>
                </a:cxn>
                <a:cxn ang="0">
                  <a:pos x="51" y="322"/>
                </a:cxn>
                <a:cxn ang="0">
                  <a:pos x="62" y="320"/>
                </a:cxn>
                <a:cxn ang="0">
                  <a:pos x="73" y="317"/>
                </a:cxn>
                <a:cxn ang="0">
                  <a:pos x="84" y="314"/>
                </a:cxn>
                <a:cxn ang="0">
                  <a:pos x="96" y="311"/>
                </a:cxn>
                <a:cxn ang="0">
                  <a:pos x="107" y="308"/>
                </a:cxn>
                <a:cxn ang="0">
                  <a:pos x="118" y="305"/>
                </a:cxn>
                <a:cxn ang="0">
                  <a:pos x="129" y="301"/>
                </a:cxn>
                <a:cxn ang="0">
                  <a:pos x="141" y="298"/>
                </a:cxn>
                <a:cxn ang="0">
                  <a:pos x="152" y="294"/>
                </a:cxn>
                <a:cxn ang="0">
                  <a:pos x="163" y="291"/>
                </a:cxn>
                <a:cxn ang="0">
                  <a:pos x="174" y="287"/>
                </a:cxn>
                <a:cxn ang="0">
                  <a:pos x="185" y="283"/>
                </a:cxn>
                <a:cxn ang="0">
                  <a:pos x="197" y="278"/>
                </a:cxn>
                <a:cxn ang="0">
                  <a:pos x="208" y="274"/>
                </a:cxn>
                <a:cxn ang="0">
                  <a:pos x="219" y="270"/>
                </a:cxn>
                <a:cxn ang="0">
                  <a:pos x="230" y="265"/>
                </a:cxn>
                <a:cxn ang="0">
                  <a:pos x="241" y="261"/>
                </a:cxn>
                <a:cxn ang="0">
                  <a:pos x="253" y="256"/>
                </a:cxn>
                <a:cxn ang="0">
                  <a:pos x="264" y="250"/>
                </a:cxn>
                <a:cxn ang="0">
                  <a:pos x="275" y="246"/>
                </a:cxn>
                <a:cxn ang="0">
                  <a:pos x="286" y="241"/>
                </a:cxn>
                <a:cxn ang="0">
                  <a:pos x="297" y="235"/>
                </a:cxn>
                <a:cxn ang="0">
                  <a:pos x="309" y="230"/>
                </a:cxn>
                <a:cxn ang="0">
                  <a:pos x="320" y="225"/>
                </a:cxn>
                <a:cxn ang="0">
                  <a:pos x="331" y="219"/>
                </a:cxn>
                <a:cxn ang="0">
                  <a:pos x="342" y="213"/>
                </a:cxn>
                <a:cxn ang="0">
                  <a:pos x="353" y="206"/>
                </a:cxn>
                <a:cxn ang="0">
                  <a:pos x="365" y="200"/>
                </a:cxn>
                <a:cxn ang="0">
                  <a:pos x="376" y="193"/>
                </a:cxn>
                <a:cxn ang="0">
                  <a:pos x="387" y="187"/>
                </a:cxn>
                <a:cxn ang="0">
                  <a:pos x="398" y="179"/>
                </a:cxn>
                <a:cxn ang="0">
                  <a:pos x="409" y="172"/>
                </a:cxn>
                <a:cxn ang="0">
                  <a:pos x="421" y="165"/>
                </a:cxn>
                <a:cxn ang="0">
                  <a:pos x="432" y="157"/>
                </a:cxn>
                <a:cxn ang="0">
                  <a:pos x="443" y="149"/>
                </a:cxn>
                <a:cxn ang="0">
                  <a:pos x="454" y="140"/>
                </a:cxn>
                <a:cxn ang="0">
                  <a:pos x="466" y="131"/>
                </a:cxn>
                <a:cxn ang="0">
                  <a:pos x="477" y="121"/>
                </a:cxn>
                <a:cxn ang="0">
                  <a:pos x="488" y="110"/>
                </a:cxn>
                <a:cxn ang="0">
                  <a:pos x="499" y="98"/>
                </a:cxn>
                <a:cxn ang="0">
                  <a:pos x="510" y="86"/>
                </a:cxn>
                <a:cxn ang="0">
                  <a:pos x="522" y="72"/>
                </a:cxn>
                <a:cxn ang="0">
                  <a:pos x="533" y="54"/>
                </a:cxn>
                <a:cxn ang="0">
                  <a:pos x="544" y="32"/>
                </a:cxn>
                <a:cxn ang="0">
                  <a:pos x="555" y="0"/>
                </a:cxn>
              </a:cxnLst>
              <a:rect l="0" t="0" r="r" b="b"/>
              <a:pathLst>
                <a:path w="555" h="331">
                  <a:moveTo>
                    <a:pt x="0" y="331"/>
                  </a:moveTo>
                  <a:lnTo>
                    <a:pt x="6" y="330"/>
                  </a:lnTo>
                  <a:lnTo>
                    <a:pt x="12" y="329"/>
                  </a:lnTo>
                  <a:lnTo>
                    <a:pt x="17" y="328"/>
                  </a:lnTo>
                  <a:lnTo>
                    <a:pt x="23" y="327"/>
                  </a:lnTo>
                  <a:lnTo>
                    <a:pt x="28" y="327"/>
                  </a:lnTo>
                  <a:lnTo>
                    <a:pt x="34" y="325"/>
                  </a:lnTo>
                  <a:lnTo>
                    <a:pt x="40" y="324"/>
                  </a:lnTo>
                  <a:lnTo>
                    <a:pt x="45" y="323"/>
                  </a:lnTo>
                  <a:lnTo>
                    <a:pt x="51" y="322"/>
                  </a:lnTo>
                  <a:lnTo>
                    <a:pt x="56" y="321"/>
                  </a:lnTo>
                  <a:lnTo>
                    <a:pt x="62" y="320"/>
                  </a:lnTo>
                  <a:lnTo>
                    <a:pt x="68" y="318"/>
                  </a:lnTo>
                  <a:lnTo>
                    <a:pt x="73" y="317"/>
                  </a:lnTo>
                  <a:lnTo>
                    <a:pt x="79" y="316"/>
                  </a:lnTo>
                  <a:lnTo>
                    <a:pt x="84" y="314"/>
                  </a:lnTo>
                  <a:lnTo>
                    <a:pt x="90" y="313"/>
                  </a:lnTo>
                  <a:lnTo>
                    <a:pt x="96" y="311"/>
                  </a:lnTo>
                  <a:lnTo>
                    <a:pt x="101" y="310"/>
                  </a:lnTo>
                  <a:lnTo>
                    <a:pt x="107" y="308"/>
                  </a:lnTo>
                  <a:lnTo>
                    <a:pt x="112" y="307"/>
                  </a:lnTo>
                  <a:lnTo>
                    <a:pt x="118" y="305"/>
                  </a:lnTo>
                  <a:lnTo>
                    <a:pt x="124" y="303"/>
                  </a:lnTo>
                  <a:lnTo>
                    <a:pt x="129" y="301"/>
                  </a:lnTo>
                  <a:lnTo>
                    <a:pt x="135" y="300"/>
                  </a:lnTo>
                  <a:lnTo>
                    <a:pt x="141" y="298"/>
                  </a:lnTo>
                  <a:lnTo>
                    <a:pt x="146" y="296"/>
                  </a:lnTo>
                  <a:lnTo>
                    <a:pt x="152" y="294"/>
                  </a:lnTo>
                  <a:lnTo>
                    <a:pt x="157" y="292"/>
                  </a:lnTo>
                  <a:lnTo>
                    <a:pt x="163" y="291"/>
                  </a:lnTo>
                  <a:lnTo>
                    <a:pt x="169" y="289"/>
                  </a:lnTo>
                  <a:lnTo>
                    <a:pt x="174" y="287"/>
                  </a:lnTo>
                  <a:lnTo>
                    <a:pt x="180" y="285"/>
                  </a:lnTo>
                  <a:lnTo>
                    <a:pt x="185" y="283"/>
                  </a:lnTo>
                  <a:lnTo>
                    <a:pt x="191" y="281"/>
                  </a:lnTo>
                  <a:lnTo>
                    <a:pt x="197" y="278"/>
                  </a:lnTo>
                  <a:lnTo>
                    <a:pt x="202" y="276"/>
                  </a:lnTo>
                  <a:lnTo>
                    <a:pt x="208" y="274"/>
                  </a:lnTo>
                  <a:lnTo>
                    <a:pt x="213" y="272"/>
                  </a:lnTo>
                  <a:lnTo>
                    <a:pt x="219" y="270"/>
                  </a:lnTo>
                  <a:lnTo>
                    <a:pt x="225" y="268"/>
                  </a:lnTo>
                  <a:lnTo>
                    <a:pt x="230" y="265"/>
                  </a:lnTo>
                  <a:lnTo>
                    <a:pt x="236" y="263"/>
                  </a:lnTo>
                  <a:lnTo>
                    <a:pt x="241" y="261"/>
                  </a:lnTo>
                  <a:lnTo>
                    <a:pt x="247" y="258"/>
                  </a:lnTo>
                  <a:lnTo>
                    <a:pt x="253" y="256"/>
                  </a:lnTo>
                  <a:lnTo>
                    <a:pt x="258" y="253"/>
                  </a:lnTo>
                  <a:lnTo>
                    <a:pt x="264" y="250"/>
                  </a:lnTo>
                  <a:lnTo>
                    <a:pt x="269" y="248"/>
                  </a:lnTo>
                  <a:lnTo>
                    <a:pt x="275" y="246"/>
                  </a:lnTo>
                  <a:lnTo>
                    <a:pt x="281" y="243"/>
                  </a:lnTo>
                  <a:lnTo>
                    <a:pt x="286" y="241"/>
                  </a:lnTo>
                  <a:lnTo>
                    <a:pt x="292" y="238"/>
                  </a:lnTo>
                  <a:lnTo>
                    <a:pt x="297" y="235"/>
                  </a:lnTo>
                  <a:lnTo>
                    <a:pt x="303" y="233"/>
                  </a:lnTo>
                  <a:lnTo>
                    <a:pt x="309" y="230"/>
                  </a:lnTo>
                  <a:lnTo>
                    <a:pt x="314" y="227"/>
                  </a:lnTo>
                  <a:lnTo>
                    <a:pt x="320" y="225"/>
                  </a:lnTo>
                  <a:lnTo>
                    <a:pt x="325" y="222"/>
                  </a:lnTo>
                  <a:lnTo>
                    <a:pt x="331" y="219"/>
                  </a:lnTo>
                  <a:lnTo>
                    <a:pt x="337" y="216"/>
                  </a:lnTo>
                  <a:lnTo>
                    <a:pt x="342" y="213"/>
                  </a:lnTo>
                  <a:lnTo>
                    <a:pt x="348" y="210"/>
                  </a:lnTo>
                  <a:lnTo>
                    <a:pt x="353" y="206"/>
                  </a:lnTo>
                  <a:lnTo>
                    <a:pt x="359" y="203"/>
                  </a:lnTo>
                  <a:lnTo>
                    <a:pt x="365" y="200"/>
                  </a:lnTo>
                  <a:lnTo>
                    <a:pt x="370" y="197"/>
                  </a:lnTo>
                  <a:lnTo>
                    <a:pt x="376" y="193"/>
                  </a:lnTo>
                  <a:lnTo>
                    <a:pt x="381" y="190"/>
                  </a:lnTo>
                  <a:lnTo>
                    <a:pt x="387" y="187"/>
                  </a:lnTo>
                  <a:lnTo>
                    <a:pt x="393" y="183"/>
                  </a:lnTo>
                  <a:lnTo>
                    <a:pt x="398" y="179"/>
                  </a:lnTo>
                  <a:lnTo>
                    <a:pt x="404" y="176"/>
                  </a:lnTo>
                  <a:lnTo>
                    <a:pt x="409" y="172"/>
                  </a:lnTo>
                  <a:lnTo>
                    <a:pt x="415" y="169"/>
                  </a:lnTo>
                  <a:lnTo>
                    <a:pt x="421" y="165"/>
                  </a:lnTo>
                  <a:lnTo>
                    <a:pt x="426" y="161"/>
                  </a:lnTo>
                  <a:lnTo>
                    <a:pt x="432" y="157"/>
                  </a:lnTo>
                  <a:lnTo>
                    <a:pt x="438" y="153"/>
                  </a:lnTo>
                  <a:lnTo>
                    <a:pt x="443" y="149"/>
                  </a:lnTo>
                  <a:lnTo>
                    <a:pt x="449" y="144"/>
                  </a:lnTo>
                  <a:lnTo>
                    <a:pt x="454" y="140"/>
                  </a:lnTo>
                  <a:lnTo>
                    <a:pt x="460" y="135"/>
                  </a:lnTo>
                  <a:lnTo>
                    <a:pt x="466" y="131"/>
                  </a:lnTo>
                  <a:lnTo>
                    <a:pt x="471" y="126"/>
                  </a:lnTo>
                  <a:lnTo>
                    <a:pt x="477" y="121"/>
                  </a:lnTo>
                  <a:lnTo>
                    <a:pt x="482" y="116"/>
                  </a:lnTo>
                  <a:lnTo>
                    <a:pt x="488" y="110"/>
                  </a:lnTo>
                  <a:lnTo>
                    <a:pt x="494" y="105"/>
                  </a:lnTo>
                  <a:lnTo>
                    <a:pt x="499" y="98"/>
                  </a:lnTo>
                  <a:lnTo>
                    <a:pt x="505" y="93"/>
                  </a:lnTo>
                  <a:lnTo>
                    <a:pt x="510" y="86"/>
                  </a:lnTo>
                  <a:lnTo>
                    <a:pt x="516" y="79"/>
                  </a:lnTo>
                  <a:lnTo>
                    <a:pt x="522" y="72"/>
                  </a:lnTo>
                  <a:lnTo>
                    <a:pt x="527" y="63"/>
                  </a:lnTo>
                  <a:lnTo>
                    <a:pt x="533" y="54"/>
                  </a:lnTo>
                  <a:lnTo>
                    <a:pt x="538" y="45"/>
                  </a:lnTo>
                  <a:lnTo>
                    <a:pt x="544" y="32"/>
                  </a:lnTo>
                  <a:lnTo>
                    <a:pt x="550" y="20"/>
                  </a:lnTo>
                  <a:lnTo>
                    <a:pt x="555" y="0"/>
                  </a:lnTo>
                </a:path>
              </a:pathLst>
            </a:custGeom>
            <a:noFill/>
            <a:ln w="19050">
              <a:solidFill>
                <a:srgbClr val="000080"/>
              </a:solidFill>
              <a:prstDash val="solid"/>
              <a:round/>
              <a:headEnd/>
              <a:tailEnd/>
            </a:ln>
          </p:spPr>
          <p:txBody>
            <a:bodyPr/>
            <a:lstStyle/>
            <a:p>
              <a:endParaRPr lang="en-US"/>
            </a:p>
          </p:txBody>
        </p:sp>
        <p:sp>
          <p:nvSpPr>
            <p:cNvPr id="31" name="Rectangle 236"/>
            <p:cNvSpPr>
              <a:spLocks noChangeArrowheads="1"/>
            </p:cNvSpPr>
            <p:nvPr/>
          </p:nvSpPr>
          <p:spPr bwMode="auto">
            <a:xfrm>
              <a:off x="1206" y="3360"/>
              <a:ext cx="53"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0</a:t>
              </a:r>
              <a:endParaRPr lang="es-PE" sz="1400">
                <a:solidFill>
                  <a:schemeClr val="tx1"/>
                </a:solidFill>
                <a:latin typeface="Arial Narrow" pitchFamily="34" charset="0"/>
              </a:endParaRPr>
            </a:p>
          </p:txBody>
        </p:sp>
        <p:sp>
          <p:nvSpPr>
            <p:cNvPr id="32" name="Rectangle 237"/>
            <p:cNvSpPr>
              <a:spLocks noChangeArrowheads="1"/>
            </p:cNvSpPr>
            <p:nvPr/>
          </p:nvSpPr>
          <p:spPr bwMode="auto">
            <a:xfrm>
              <a:off x="1163" y="3162"/>
              <a:ext cx="107"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10</a:t>
              </a:r>
              <a:endParaRPr lang="es-PE" sz="1400">
                <a:solidFill>
                  <a:schemeClr val="tx1"/>
                </a:solidFill>
                <a:latin typeface="Arial Narrow" pitchFamily="34" charset="0"/>
              </a:endParaRPr>
            </a:p>
          </p:txBody>
        </p:sp>
        <p:sp>
          <p:nvSpPr>
            <p:cNvPr id="33" name="Rectangle 238"/>
            <p:cNvSpPr>
              <a:spLocks noChangeArrowheads="1"/>
            </p:cNvSpPr>
            <p:nvPr/>
          </p:nvSpPr>
          <p:spPr bwMode="auto">
            <a:xfrm>
              <a:off x="1163" y="2963"/>
              <a:ext cx="107"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20</a:t>
              </a:r>
              <a:endParaRPr lang="es-PE" sz="1400">
                <a:solidFill>
                  <a:schemeClr val="tx1"/>
                </a:solidFill>
                <a:latin typeface="Arial Narrow" pitchFamily="34" charset="0"/>
              </a:endParaRPr>
            </a:p>
          </p:txBody>
        </p:sp>
        <p:sp>
          <p:nvSpPr>
            <p:cNvPr id="34" name="Rectangle 239"/>
            <p:cNvSpPr>
              <a:spLocks noChangeArrowheads="1"/>
            </p:cNvSpPr>
            <p:nvPr/>
          </p:nvSpPr>
          <p:spPr bwMode="auto">
            <a:xfrm>
              <a:off x="1163" y="2766"/>
              <a:ext cx="107"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30</a:t>
              </a:r>
              <a:endParaRPr lang="es-PE" sz="1400">
                <a:solidFill>
                  <a:schemeClr val="tx1"/>
                </a:solidFill>
                <a:latin typeface="Arial Narrow" pitchFamily="34" charset="0"/>
              </a:endParaRPr>
            </a:p>
          </p:txBody>
        </p:sp>
        <p:sp>
          <p:nvSpPr>
            <p:cNvPr id="35" name="Rectangle 240"/>
            <p:cNvSpPr>
              <a:spLocks noChangeArrowheads="1"/>
            </p:cNvSpPr>
            <p:nvPr/>
          </p:nvSpPr>
          <p:spPr bwMode="auto">
            <a:xfrm>
              <a:off x="1163" y="2568"/>
              <a:ext cx="107"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40</a:t>
              </a:r>
              <a:endParaRPr lang="es-PE" sz="1400">
                <a:solidFill>
                  <a:schemeClr val="tx1"/>
                </a:solidFill>
                <a:latin typeface="Arial Narrow" pitchFamily="34" charset="0"/>
              </a:endParaRPr>
            </a:p>
          </p:txBody>
        </p:sp>
        <p:sp>
          <p:nvSpPr>
            <p:cNvPr id="36" name="Rectangle 241"/>
            <p:cNvSpPr>
              <a:spLocks noChangeArrowheads="1"/>
            </p:cNvSpPr>
            <p:nvPr/>
          </p:nvSpPr>
          <p:spPr bwMode="auto">
            <a:xfrm>
              <a:off x="1163" y="2369"/>
              <a:ext cx="107" cy="147"/>
            </a:xfrm>
            <a:prstGeom prst="rect">
              <a:avLst/>
            </a:prstGeom>
            <a:noFill/>
            <a:ln w="9525">
              <a:noFill/>
              <a:miter lim="800000"/>
              <a:headEnd/>
              <a:tailEnd/>
            </a:ln>
          </p:spPr>
          <p:txBody>
            <a:bodyPr wrap="none" lIns="0" tIns="0" rIns="0" bIns="0">
              <a:spAutoFit/>
            </a:bodyPr>
            <a:lstStyle/>
            <a:p>
              <a:r>
                <a:rPr lang="es-PE" sz="1400" dirty="0">
                  <a:solidFill>
                    <a:srgbClr val="000000"/>
                  </a:solidFill>
                  <a:latin typeface="Arial Narrow" pitchFamily="34" charset="0"/>
                </a:rPr>
                <a:t>50</a:t>
              </a:r>
              <a:endParaRPr lang="es-PE" sz="1400" dirty="0">
                <a:solidFill>
                  <a:schemeClr val="tx1"/>
                </a:solidFill>
                <a:latin typeface="Arial Narrow" pitchFamily="34" charset="0"/>
              </a:endParaRPr>
            </a:p>
          </p:txBody>
        </p:sp>
        <p:sp>
          <p:nvSpPr>
            <p:cNvPr id="37" name="Rectangle 242"/>
            <p:cNvSpPr>
              <a:spLocks noChangeArrowheads="1"/>
            </p:cNvSpPr>
            <p:nvPr/>
          </p:nvSpPr>
          <p:spPr bwMode="auto">
            <a:xfrm>
              <a:off x="1163" y="2166"/>
              <a:ext cx="107" cy="146"/>
            </a:xfrm>
            <a:prstGeom prst="rect">
              <a:avLst/>
            </a:prstGeom>
            <a:noFill/>
            <a:ln w="9525">
              <a:noFill/>
              <a:miter lim="800000"/>
              <a:headEnd/>
              <a:tailEnd/>
            </a:ln>
          </p:spPr>
          <p:txBody>
            <a:bodyPr wrap="none" lIns="0" tIns="0" rIns="0" bIns="0">
              <a:spAutoFit/>
            </a:bodyPr>
            <a:lstStyle/>
            <a:p>
              <a:r>
                <a:rPr lang="es-PE" sz="1400" dirty="0">
                  <a:solidFill>
                    <a:srgbClr val="000000"/>
                  </a:solidFill>
                  <a:latin typeface="Arial Narrow" pitchFamily="34" charset="0"/>
                </a:rPr>
                <a:t>60</a:t>
              </a:r>
              <a:endParaRPr lang="es-PE" sz="1400" dirty="0">
                <a:solidFill>
                  <a:schemeClr val="tx1"/>
                </a:solidFill>
                <a:latin typeface="Arial Narrow" pitchFamily="34" charset="0"/>
              </a:endParaRPr>
            </a:p>
          </p:txBody>
        </p:sp>
        <p:sp>
          <p:nvSpPr>
            <p:cNvPr id="38" name="Rectangle 243"/>
            <p:cNvSpPr>
              <a:spLocks noChangeArrowheads="1"/>
            </p:cNvSpPr>
            <p:nvPr/>
          </p:nvSpPr>
          <p:spPr bwMode="auto">
            <a:xfrm>
              <a:off x="1163" y="1968"/>
              <a:ext cx="107"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70</a:t>
              </a:r>
              <a:endParaRPr lang="es-PE" sz="1400">
                <a:solidFill>
                  <a:schemeClr val="tx1"/>
                </a:solidFill>
                <a:latin typeface="Arial Narrow" pitchFamily="34" charset="0"/>
              </a:endParaRPr>
            </a:p>
          </p:txBody>
        </p:sp>
        <p:sp>
          <p:nvSpPr>
            <p:cNvPr id="39" name="Rectangle 244"/>
            <p:cNvSpPr>
              <a:spLocks noChangeArrowheads="1"/>
            </p:cNvSpPr>
            <p:nvPr/>
          </p:nvSpPr>
          <p:spPr bwMode="auto">
            <a:xfrm>
              <a:off x="1163" y="1770"/>
              <a:ext cx="107"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80</a:t>
              </a:r>
              <a:endParaRPr lang="es-PE" sz="1400">
                <a:solidFill>
                  <a:schemeClr val="tx1"/>
                </a:solidFill>
                <a:latin typeface="Arial Narrow" pitchFamily="34" charset="0"/>
              </a:endParaRPr>
            </a:p>
          </p:txBody>
        </p:sp>
        <p:sp>
          <p:nvSpPr>
            <p:cNvPr id="40" name="Rectangle 245"/>
            <p:cNvSpPr>
              <a:spLocks noChangeArrowheads="1"/>
            </p:cNvSpPr>
            <p:nvPr/>
          </p:nvSpPr>
          <p:spPr bwMode="auto">
            <a:xfrm>
              <a:off x="1163" y="1572"/>
              <a:ext cx="107" cy="146"/>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90</a:t>
              </a:r>
              <a:endParaRPr lang="es-PE" sz="1400">
                <a:solidFill>
                  <a:schemeClr val="tx1"/>
                </a:solidFill>
                <a:latin typeface="Arial Narrow" pitchFamily="34" charset="0"/>
              </a:endParaRPr>
            </a:p>
          </p:txBody>
        </p:sp>
        <p:sp>
          <p:nvSpPr>
            <p:cNvPr id="41" name="Rectangle 246"/>
            <p:cNvSpPr>
              <a:spLocks noChangeArrowheads="1"/>
            </p:cNvSpPr>
            <p:nvPr/>
          </p:nvSpPr>
          <p:spPr bwMode="auto">
            <a:xfrm>
              <a:off x="1122" y="1374"/>
              <a:ext cx="159"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100</a:t>
              </a:r>
              <a:endParaRPr lang="es-PE" sz="1400">
                <a:solidFill>
                  <a:schemeClr val="tx1"/>
                </a:solidFill>
                <a:latin typeface="Arial Narrow" pitchFamily="34" charset="0"/>
              </a:endParaRPr>
            </a:p>
          </p:txBody>
        </p:sp>
        <p:sp>
          <p:nvSpPr>
            <p:cNvPr id="42" name="Rectangle 247"/>
            <p:cNvSpPr>
              <a:spLocks noChangeArrowheads="1"/>
            </p:cNvSpPr>
            <p:nvPr/>
          </p:nvSpPr>
          <p:spPr bwMode="auto">
            <a:xfrm>
              <a:off x="1956" y="3474"/>
              <a:ext cx="106"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20</a:t>
              </a:r>
              <a:endParaRPr lang="es-PE" sz="1400">
                <a:solidFill>
                  <a:schemeClr val="tx1"/>
                </a:solidFill>
                <a:latin typeface="Arial Narrow" pitchFamily="34" charset="0"/>
              </a:endParaRPr>
            </a:p>
          </p:txBody>
        </p:sp>
        <p:sp>
          <p:nvSpPr>
            <p:cNvPr id="43" name="Rectangle 248"/>
            <p:cNvSpPr>
              <a:spLocks noChangeArrowheads="1"/>
            </p:cNvSpPr>
            <p:nvPr/>
          </p:nvSpPr>
          <p:spPr bwMode="auto">
            <a:xfrm>
              <a:off x="2628" y="3474"/>
              <a:ext cx="106"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40</a:t>
              </a:r>
              <a:endParaRPr lang="es-PE" sz="1400">
                <a:solidFill>
                  <a:schemeClr val="tx1"/>
                </a:solidFill>
                <a:latin typeface="Arial Narrow" pitchFamily="34" charset="0"/>
              </a:endParaRPr>
            </a:p>
          </p:txBody>
        </p:sp>
        <p:sp>
          <p:nvSpPr>
            <p:cNvPr id="44" name="Rectangle 249"/>
            <p:cNvSpPr>
              <a:spLocks noChangeArrowheads="1"/>
            </p:cNvSpPr>
            <p:nvPr/>
          </p:nvSpPr>
          <p:spPr bwMode="auto">
            <a:xfrm>
              <a:off x="3300" y="3474"/>
              <a:ext cx="106"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60</a:t>
              </a:r>
              <a:endParaRPr lang="es-PE" sz="1400">
                <a:solidFill>
                  <a:schemeClr val="tx1"/>
                </a:solidFill>
                <a:latin typeface="Arial Narrow" pitchFamily="34" charset="0"/>
              </a:endParaRPr>
            </a:p>
          </p:txBody>
        </p:sp>
        <p:sp>
          <p:nvSpPr>
            <p:cNvPr id="45" name="Rectangle 250"/>
            <p:cNvSpPr>
              <a:spLocks noChangeArrowheads="1"/>
            </p:cNvSpPr>
            <p:nvPr/>
          </p:nvSpPr>
          <p:spPr bwMode="auto">
            <a:xfrm>
              <a:off x="3972" y="3474"/>
              <a:ext cx="106"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80</a:t>
              </a:r>
              <a:endParaRPr lang="es-PE" sz="1400">
                <a:solidFill>
                  <a:schemeClr val="tx1"/>
                </a:solidFill>
                <a:latin typeface="Arial Narrow" pitchFamily="34" charset="0"/>
              </a:endParaRPr>
            </a:p>
          </p:txBody>
        </p:sp>
        <p:sp>
          <p:nvSpPr>
            <p:cNvPr id="46" name="Rectangle 251"/>
            <p:cNvSpPr>
              <a:spLocks noChangeArrowheads="1"/>
            </p:cNvSpPr>
            <p:nvPr/>
          </p:nvSpPr>
          <p:spPr bwMode="auto">
            <a:xfrm>
              <a:off x="4626" y="3474"/>
              <a:ext cx="160" cy="147"/>
            </a:xfrm>
            <a:prstGeom prst="rect">
              <a:avLst/>
            </a:prstGeom>
            <a:noFill/>
            <a:ln w="9525">
              <a:noFill/>
              <a:miter lim="800000"/>
              <a:headEnd/>
              <a:tailEnd/>
            </a:ln>
          </p:spPr>
          <p:txBody>
            <a:bodyPr wrap="none" lIns="0" tIns="0" rIns="0" bIns="0">
              <a:spAutoFit/>
            </a:bodyPr>
            <a:lstStyle/>
            <a:p>
              <a:r>
                <a:rPr lang="es-PE" sz="1400">
                  <a:solidFill>
                    <a:srgbClr val="000000"/>
                  </a:solidFill>
                  <a:latin typeface="Arial Narrow" pitchFamily="34" charset="0"/>
                </a:rPr>
                <a:t>100</a:t>
              </a:r>
              <a:endParaRPr lang="es-PE" sz="1400">
                <a:solidFill>
                  <a:schemeClr val="tx1"/>
                </a:solidFill>
                <a:latin typeface="Arial Narrow" pitchFamily="34" charset="0"/>
              </a:endParaRPr>
            </a:p>
          </p:txBody>
        </p:sp>
        <p:sp>
          <p:nvSpPr>
            <p:cNvPr id="47" name="Rectangle 252"/>
            <p:cNvSpPr>
              <a:spLocks noChangeArrowheads="1"/>
            </p:cNvSpPr>
            <p:nvPr/>
          </p:nvSpPr>
          <p:spPr bwMode="auto">
            <a:xfrm>
              <a:off x="2016" y="3610"/>
              <a:ext cx="1808" cy="170"/>
            </a:xfrm>
            <a:prstGeom prst="rect">
              <a:avLst/>
            </a:prstGeom>
            <a:noFill/>
            <a:ln w="9525">
              <a:noFill/>
              <a:miter lim="800000"/>
              <a:headEnd/>
              <a:tailEnd/>
            </a:ln>
          </p:spPr>
          <p:txBody>
            <a:bodyPr wrap="none" lIns="0" tIns="0" rIns="0" bIns="0">
              <a:spAutoFit/>
            </a:bodyPr>
            <a:lstStyle/>
            <a:p>
              <a:r>
                <a:rPr lang="es-PE" sz="1600" dirty="0">
                  <a:solidFill>
                    <a:srgbClr val="003366"/>
                  </a:solidFill>
                  <a:latin typeface="Arial Narrow" pitchFamily="34" charset="0"/>
                </a:rPr>
                <a:t>% </a:t>
              </a:r>
              <a:r>
                <a:rPr lang="es-PE" sz="1600" dirty="0" smtClean="0">
                  <a:solidFill>
                    <a:srgbClr val="003366"/>
                  </a:solidFill>
                  <a:latin typeface="Arial Narrow" pitchFamily="34" charset="0"/>
                </a:rPr>
                <a:t>acumulado de todos los hogares </a:t>
              </a:r>
              <a:endParaRPr lang="es-PE" sz="1600" dirty="0">
                <a:solidFill>
                  <a:srgbClr val="003366"/>
                </a:solidFill>
                <a:latin typeface="Arial Narrow" pitchFamily="34" charset="0"/>
              </a:endParaRPr>
            </a:p>
          </p:txBody>
        </p:sp>
        <p:sp>
          <p:nvSpPr>
            <p:cNvPr id="48" name="Rectangle 253"/>
            <p:cNvSpPr>
              <a:spLocks noChangeArrowheads="1"/>
            </p:cNvSpPr>
            <p:nvPr/>
          </p:nvSpPr>
          <p:spPr bwMode="auto">
            <a:xfrm rot="16200000">
              <a:off x="41" y="2044"/>
              <a:ext cx="1999" cy="162"/>
            </a:xfrm>
            <a:prstGeom prst="rect">
              <a:avLst/>
            </a:prstGeom>
            <a:noFill/>
            <a:ln w="9525">
              <a:noFill/>
              <a:miter lim="800000"/>
              <a:headEnd/>
              <a:tailEnd/>
            </a:ln>
          </p:spPr>
          <p:txBody>
            <a:bodyPr wrap="none" lIns="0" tIns="0" rIns="0" bIns="0">
              <a:spAutoFit/>
            </a:bodyPr>
            <a:lstStyle/>
            <a:p>
              <a:r>
                <a:rPr lang="es-PE" sz="1600" dirty="0">
                  <a:solidFill>
                    <a:srgbClr val="000000"/>
                  </a:solidFill>
                  <a:latin typeface="Arial Narrow" pitchFamily="34" charset="0"/>
                </a:rPr>
                <a:t>% </a:t>
              </a:r>
              <a:r>
                <a:rPr lang="es-PE" sz="1600" dirty="0" smtClean="0">
                  <a:solidFill>
                    <a:srgbClr val="000000"/>
                  </a:solidFill>
                  <a:latin typeface="Arial Narrow" pitchFamily="34" charset="0"/>
                </a:rPr>
                <a:t>acumulado del consumo monetario</a:t>
              </a:r>
              <a:endParaRPr lang="es-PE" sz="1600" dirty="0">
                <a:solidFill>
                  <a:schemeClr val="tx1"/>
                </a:solidFill>
                <a:latin typeface="Arial Narrow" pitchFamily="34" charset="0"/>
              </a:endParaRPr>
            </a:p>
          </p:txBody>
        </p:sp>
        <p:sp>
          <p:nvSpPr>
            <p:cNvPr id="56" name="Line 261"/>
            <p:cNvSpPr>
              <a:spLocks noChangeShapeType="1"/>
            </p:cNvSpPr>
            <p:nvPr/>
          </p:nvSpPr>
          <p:spPr bwMode="auto">
            <a:xfrm flipV="1">
              <a:off x="4000" y="2331"/>
              <a:ext cx="0" cy="1056"/>
            </a:xfrm>
            <a:prstGeom prst="line">
              <a:avLst/>
            </a:prstGeom>
            <a:noFill/>
            <a:ln w="9525">
              <a:solidFill>
                <a:schemeClr val="accent1"/>
              </a:solidFill>
              <a:prstDash val="dash"/>
              <a:round/>
              <a:headEnd/>
              <a:tailEnd/>
            </a:ln>
            <a:effectLst/>
          </p:spPr>
          <p:txBody>
            <a:bodyPr/>
            <a:lstStyle/>
            <a:p>
              <a:endParaRPr lang="en-US"/>
            </a:p>
          </p:txBody>
        </p:sp>
        <p:sp>
          <p:nvSpPr>
            <p:cNvPr id="57" name="Line 262"/>
            <p:cNvSpPr>
              <a:spLocks noChangeShapeType="1"/>
            </p:cNvSpPr>
            <p:nvPr/>
          </p:nvSpPr>
          <p:spPr bwMode="auto">
            <a:xfrm flipV="1">
              <a:off x="3319" y="2749"/>
              <a:ext cx="0" cy="633"/>
            </a:xfrm>
            <a:prstGeom prst="line">
              <a:avLst/>
            </a:prstGeom>
            <a:noFill/>
            <a:ln w="9525">
              <a:solidFill>
                <a:schemeClr val="accent1"/>
              </a:solidFill>
              <a:prstDash val="dash"/>
              <a:round/>
              <a:headEnd/>
              <a:tailEnd/>
            </a:ln>
            <a:effectLst/>
          </p:spPr>
          <p:txBody>
            <a:bodyPr/>
            <a:lstStyle/>
            <a:p>
              <a:endParaRPr lang="en-US"/>
            </a:p>
          </p:txBody>
        </p:sp>
        <p:sp>
          <p:nvSpPr>
            <p:cNvPr id="58" name="Line 263"/>
            <p:cNvSpPr>
              <a:spLocks noChangeShapeType="1"/>
            </p:cNvSpPr>
            <p:nvPr/>
          </p:nvSpPr>
          <p:spPr bwMode="auto">
            <a:xfrm flipV="1">
              <a:off x="2656" y="3042"/>
              <a:ext cx="0" cy="374"/>
            </a:xfrm>
            <a:prstGeom prst="line">
              <a:avLst/>
            </a:prstGeom>
            <a:noFill/>
            <a:ln w="9525">
              <a:solidFill>
                <a:schemeClr val="accent1"/>
              </a:solidFill>
              <a:prstDash val="dash"/>
              <a:round/>
              <a:headEnd/>
              <a:tailEnd/>
            </a:ln>
            <a:effectLst/>
          </p:spPr>
          <p:txBody>
            <a:bodyPr/>
            <a:lstStyle/>
            <a:p>
              <a:endParaRPr lang="en-US"/>
            </a:p>
          </p:txBody>
        </p:sp>
        <p:sp>
          <p:nvSpPr>
            <p:cNvPr id="59" name="Line 264"/>
            <p:cNvSpPr>
              <a:spLocks noChangeShapeType="1"/>
            </p:cNvSpPr>
            <p:nvPr/>
          </p:nvSpPr>
          <p:spPr bwMode="auto">
            <a:xfrm flipV="1">
              <a:off x="1979" y="3264"/>
              <a:ext cx="0" cy="173"/>
            </a:xfrm>
            <a:prstGeom prst="line">
              <a:avLst/>
            </a:prstGeom>
            <a:noFill/>
            <a:ln w="9525">
              <a:solidFill>
                <a:schemeClr val="accent1"/>
              </a:solidFill>
              <a:prstDash val="dash"/>
              <a:round/>
              <a:headEnd/>
              <a:tailEnd/>
            </a:ln>
            <a:effectLst/>
          </p:spPr>
          <p:txBody>
            <a:bodyPr/>
            <a:lstStyle/>
            <a:p>
              <a:endParaRPr lang="en-US"/>
            </a:p>
          </p:txBody>
        </p:sp>
        <p:sp>
          <p:nvSpPr>
            <p:cNvPr id="60" name="Line 265"/>
            <p:cNvSpPr>
              <a:spLocks noChangeShapeType="1"/>
            </p:cNvSpPr>
            <p:nvPr/>
          </p:nvSpPr>
          <p:spPr bwMode="auto">
            <a:xfrm flipV="1">
              <a:off x="4663" y="1474"/>
              <a:ext cx="0" cy="1920"/>
            </a:xfrm>
            <a:prstGeom prst="line">
              <a:avLst/>
            </a:prstGeom>
            <a:noFill/>
            <a:ln w="9525">
              <a:solidFill>
                <a:schemeClr val="accent1"/>
              </a:solidFill>
              <a:prstDash val="dash"/>
              <a:round/>
              <a:headEnd/>
              <a:tailEnd/>
            </a:ln>
            <a:effectLst/>
          </p:spPr>
          <p:txBody>
            <a:bodyPr/>
            <a:lstStyle/>
            <a:p>
              <a:endParaRPr lang="en-US"/>
            </a:p>
          </p:txBody>
        </p:sp>
        <p:sp>
          <p:nvSpPr>
            <p:cNvPr id="61" name="Text Box 266"/>
            <p:cNvSpPr txBox="1">
              <a:spLocks noChangeArrowheads="1"/>
            </p:cNvSpPr>
            <p:nvPr/>
          </p:nvSpPr>
          <p:spPr bwMode="auto">
            <a:xfrm>
              <a:off x="4081" y="1248"/>
              <a:ext cx="383" cy="211"/>
            </a:xfrm>
            <a:prstGeom prst="rect">
              <a:avLst/>
            </a:prstGeom>
            <a:noFill/>
            <a:ln w="9525">
              <a:noFill/>
              <a:miter lim="800000"/>
              <a:headEnd/>
              <a:tailEnd/>
            </a:ln>
            <a:effectLst/>
          </p:spPr>
          <p:txBody>
            <a:bodyPr>
              <a:spAutoFit/>
            </a:bodyPr>
            <a:lstStyle/>
            <a:p>
              <a:pPr algn="ctr">
                <a:spcBef>
                  <a:spcPct val="50000"/>
                </a:spcBef>
              </a:pPr>
              <a:r>
                <a:rPr lang="es-PE" sz="1400">
                  <a:solidFill>
                    <a:srgbClr val="0000CC"/>
                  </a:solidFill>
                  <a:latin typeface="Arial Narrow" pitchFamily="34" charset="0"/>
                </a:rPr>
                <a:t>45.0</a:t>
              </a:r>
            </a:p>
          </p:txBody>
        </p:sp>
        <p:sp>
          <p:nvSpPr>
            <p:cNvPr id="62" name="Text Box 267"/>
            <p:cNvSpPr txBox="1">
              <a:spLocks noChangeArrowheads="1"/>
            </p:cNvSpPr>
            <p:nvPr/>
          </p:nvSpPr>
          <p:spPr bwMode="auto">
            <a:xfrm>
              <a:off x="3456" y="1248"/>
              <a:ext cx="384" cy="211"/>
            </a:xfrm>
            <a:prstGeom prst="rect">
              <a:avLst/>
            </a:prstGeom>
            <a:noFill/>
            <a:ln w="9525">
              <a:noFill/>
              <a:miter lim="800000"/>
              <a:headEnd/>
              <a:tailEnd/>
            </a:ln>
            <a:effectLst/>
          </p:spPr>
          <p:txBody>
            <a:bodyPr>
              <a:spAutoFit/>
            </a:bodyPr>
            <a:lstStyle/>
            <a:p>
              <a:pPr algn="ctr">
                <a:spcBef>
                  <a:spcPct val="50000"/>
                </a:spcBef>
              </a:pPr>
              <a:r>
                <a:rPr lang="es-PE" sz="1400">
                  <a:solidFill>
                    <a:srgbClr val="0000CC"/>
                  </a:solidFill>
                  <a:latin typeface="Arial Narrow" pitchFamily="34" charset="0"/>
                </a:rPr>
                <a:t>21.1</a:t>
              </a:r>
            </a:p>
          </p:txBody>
        </p:sp>
        <p:sp>
          <p:nvSpPr>
            <p:cNvPr id="63" name="Text Box 268"/>
            <p:cNvSpPr txBox="1">
              <a:spLocks noChangeArrowheads="1"/>
            </p:cNvSpPr>
            <p:nvPr/>
          </p:nvSpPr>
          <p:spPr bwMode="auto">
            <a:xfrm>
              <a:off x="2736" y="1248"/>
              <a:ext cx="377" cy="211"/>
            </a:xfrm>
            <a:prstGeom prst="rect">
              <a:avLst/>
            </a:prstGeom>
            <a:noFill/>
            <a:ln w="9525">
              <a:noFill/>
              <a:miter lim="800000"/>
              <a:headEnd/>
              <a:tailEnd/>
            </a:ln>
            <a:effectLst/>
          </p:spPr>
          <p:txBody>
            <a:bodyPr>
              <a:spAutoFit/>
            </a:bodyPr>
            <a:lstStyle/>
            <a:p>
              <a:pPr algn="ctr">
                <a:spcBef>
                  <a:spcPct val="50000"/>
                </a:spcBef>
              </a:pPr>
              <a:r>
                <a:rPr lang="es-PE" sz="1400">
                  <a:solidFill>
                    <a:srgbClr val="0000CC"/>
                  </a:solidFill>
                  <a:latin typeface="Arial Narrow" pitchFamily="34" charset="0"/>
                </a:rPr>
                <a:t>15.4</a:t>
              </a:r>
            </a:p>
          </p:txBody>
        </p:sp>
        <p:sp>
          <p:nvSpPr>
            <p:cNvPr id="64" name="Text Box 269"/>
            <p:cNvSpPr txBox="1">
              <a:spLocks noChangeArrowheads="1"/>
            </p:cNvSpPr>
            <p:nvPr/>
          </p:nvSpPr>
          <p:spPr bwMode="auto">
            <a:xfrm>
              <a:off x="2082" y="1248"/>
              <a:ext cx="384" cy="211"/>
            </a:xfrm>
            <a:prstGeom prst="rect">
              <a:avLst/>
            </a:prstGeom>
            <a:noFill/>
            <a:ln w="9525">
              <a:noFill/>
              <a:miter lim="800000"/>
              <a:headEnd/>
              <a:tailEnd/>
            </a:ln>
            <a:effectLst/>
          </p:spPr>
          <p:txBody>
            <a:bodyPr>
              <a:spAutoFit/>
            </a:bodyPr>
            <a:lstStyle/>
            <a:p>
              <a:pPr algn="ctr">
                <a:spcBef>
                  <a:spcPct val="50000"/>
                </a:spcBef>
              </a:pPr>
              <a:r>
                <a:rPr lang="es-PE" sz="1400">
                  <a:solidFill>
                    <a:srgbClr val="0000CC"/>
                  </a:solidFill>
                  <a:latin typeface="Arial Narrow" pitchFamily="34" charset="0"/>
                </a:rPr>
                <a:t>11.5</a:t>
              </a:r>
            </a:p>
          </p:txBody>
        </p:sp>
        <p:sp>
          <p:nvSpPr>
            <p:cNvPr id="65" name="Text Box 270"/>
            <p:cNvSpPr txBox="1">
              <a:spLocks noChangeArrowheads="1"/>
            </p:cNvSpPr>
            <p:nvPr/>
          </p:nvSpPr>
          <p:spPr bwMode="auto">
            <a:xfrm>
              <a:off x="1501" y="1248"/>
              <a:ext cx="288" cy="211"/>
            </a:xfrm>
            <a:prstGeom prst="rect">
              <a:avLst/>
            </a:prstGeom>
            <a:noFill/>
            <a:ln w="9525">
              <a:noFill/>
              <a:miter lim="800000"/>
              <a:headEnd/>
              <a:tailEnd/>
            </a:ln>
            <a:effectLst/>
          </p:spPr>
          <p:txBody>
            <a:bodyPr>
              <a:spAutoFit/>
            </a:bodyPr>
            <a:lstStyle/>
            <a:p>
              <a:pPr algn="ctr">
                <a:spcBef>
                  <a:spcPct val="50000"/>
                </a:spcBef>
              </a:pPr>
              <a:r>
                <a:rPr lang="es-PE" sz="1400">
                  <a:solidFill>
                    <a:srgbClr val="0000CC"/>
                  </a:solidFill>
                  <a:latin typeface="Arial Narrow" pitchFamily="34" charset="0"/>
                </a:rPr>
                <a:t>6.9</a:t>
              </a:r>
            </a:p>
          </p:txBody>
        </p:sp>
        <p:sp>
          <p:nvSpPr>
            <p:cNvPr id="66" name="AutoShape 271"/>
            <p:cNvSpPr>
              <a:spLocks/>
            </p:cNvSpPr>
            <p:nvPr/>
          </p:nvSpPr>
          <p:spPr bwMode="auto">
            <a:xfrm rot="16200000">
              <a:off x="2880" y="-288"/>
              <a:ext cx="144" cy="3024"/>
            </a:xfrm>
            <a:prstGeom prst="rightBrace">
              <a:avLst>
                <a:gd name="adj1" fmla="val 175000"/>
                <a:gd name="adj2" fmla="val 50000"/>
              </a:avLst>
            </a:prstGeom>
            <a:noFill/>
            <a:ln w="6350">
              <a:solidFill>
                <a:srgbClr val="0000CC"/>
              </a:solidFill>
              <a:round/>
              <a:headEnd/>
              <a:tailEnd/>
            </a:ln>
            <a:effectLst/>
          </p:spPr>
          <p:txBody>
            <a:bodyPr wrap="none" anchor="ctr"/>
            <a:lstStyle/>
            <a:p>
              <a:endParaRPr lang="en-US"/>
            </a:p>
          </p:txBody>
        </p:sp>
        <p:sp>
          <p:nvSpPr>
            <p:cNvPr id="67" name="Text Box 272"/>
            <p:cNvSpPr txBox="1">
              <a:spLocks noChangeArrowheads="1"/>
            </p:cNvSpPr>
            <p:nvPr/>
          </p:nvSpPr>
          <p:spPr bwMode="auto">
            <a:xfrm>
              <a:off x="2449" y="960"/>
              <a:ext cx="992" cy="212"/>
            </a:xfrm>
            <a:prstGeom prst="rect">
              <a:avLst/>
            </a:prstGeom>
            <a:noFill/>
            <a:ln w="9525">
              <a:noFill/>
              <a:miter lim="800000"/>
              <a:headEnd/>
              <a:tailEnd/>
            </a:ln>
            <a:effectLst/>
          </p:spPr>
          <p:txBody>
            <a:bodyPr>
              <a:spAutoFit/>
            </a:bodyPr>
            <a:lstStyle/>
            <a:p>
              <a:pPr algn="ctr">
                <a:spcBef>
                  <a:spcPct val="50000"/>
                </a:spcBef>
              </a:pPr>
              <a:r>
                <a:rPr lang="es-PE" sz="1400" dirty="0">
                  <a:solidFill>
                    <a:srgbClr val="0000CC"/>
                  </a:solidFill>
                  <a:latin typeface="Arial Narrow" pitchFamily="34" charset="0"/>
                </a:rPr>
                <a:t>100%  </a:t>
              </a:r>
              <a:r>
                <a:rPr lang="es-PE" sz="1400" dirty="0" smtClean="0">
                  <a:solidFill>
                    <a:srgbClr val="0000CC"/>
                  </a:solidFill>
                  <a:latin typeface="Arial Narrow" pitchFamily="34" charset="0"/>
                </a:rPr>
                <a:t>del consumo</a:t>
              </a:r>
              <a:endParaRPr lang="es-PE" sz="1400" dirty="0">
                <a:solidFill>
                  <a:srgbClr val="0000CC"/>
                </a:solidFill>
                <a:latin typeface="Arial Narrow" pitchFamily="34" charset="0"/>
              </a:endParaRPr>
            </a:p>
          </p:txBody>
        </p:sp>
      </p:gr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pPr marL="342900" indent="-342900">
                        <a:buNone/>
                      </a:pPr>
                      <a:endParaRPr lang="es-ES" b="0" dirty="0" smtClean="0">
                        <a:solidFill>
                          <a:schemeClr val="tx2">
                            <a:lumMod val="75000"/>
                          </a:schemeClr>
                        </a:solidFill>
                      </a:endParaRPr>
                    </a:p>
                    <a:p>
                      <a:pPr marL="342900" indent="-342900">
                        <a:buNone/>
                      </a:pPr>
                      <a:r>
                        <a:rPr lang="es-ES" b="0" baseline="0" dirty="0" smtClean="0">
                          <a:solidFill>
                            <a:schemeClr val="tx2">
                              <a:lumMod val="75000"/>
                            </a:schemeClr>
                          </a:solidFill>
                        </a:rPr>
                        <a:t>      </a:t>
                      </a:r>
                      <a:r>
                        <a:rPr lang="es-ES" b="0" u="sng" baseline="0" dirty="0" smtClean="0">
                          <a:solidFill>
                            <a:schemeClr val="tx2">
                              <a:lumMod val="75000"/>
                            </a:schemeClr>
                          </a:solidFill>
                        </a:rPr>
                        <a:t>2. Compensaciones directas, montos de IVA y beneficios de AS  </a:t>
                      </a:r>
                    </a:p>
                    <a:p>
                      <a:pPr marL="342900" indent="-342900">
                        <a:buNone/>
                      </a:pPr>
                      <a:endParaRPr lang="es-ES" b="0" baseline="0" dirty="0" smtClean="0">
                        <a:solidFill>
                          <a:schemeClr val="tx2">
                            <a:lumMod val="75000"/>
                          </a:schemeClr>
                        </a:solidFill>
                      </a:endParaRPr>
                    </a:p>
                    <a:p>
                      <a:pPr marL="342900" indent="-342900">
                        <a:buNone/>
                      </a:pPr>
                      <a:r>
                        <a:rPr lang="es-ES" b="0" baseline="0" dirty="0" smtClean="0">
                          <a:solidFill>
                            <a:schemeClr val="tx2">
                              <a:lumMod val="75000"/>
                            </a:schemeClr>
                          </a:solidFill>
                        </a:rPr>
                        <a:t>                                                  Costos y Beneficios por Quintil de Ingresos</a:t>
                      </a:r>
                    </a:p>
                    <a:p>
                      <a:pPr marL="342900" indent="-342900">
                        <a:buNone/>
                      </a:pPr>
                      <a:r>
                        <a:rPr lang="es-ES" b="0" baseline="0" dirty="0" smtClean="0">
                          <a:solidFill>
                            <a:schemeClr val="tx2">
                              <a:lumMod val="75000"/>
                            </a:schemeClr>
                          </a:solidFill>
                        </a:rPr>
                        <a:t>         </a:t>
                      </a:r>
                    </a:p>
                    <a:p>
                      <a:pPr marL="342900" indent="-342900">
                        <a:buNone/>
                      </a:pPr>
                      <a:endParaRPr lang="es-ES" b="0" baseline="0" dirty="0" smtClean="0">
                        <a:solidFill>
                          <a:schemeClr val="tx2">
                            <a:lumMod val="75000"/>
                          </a:schemeClr>
                        </a:solidFill>
                      </a:endParaRPr>
                    </a:p>
                    <a:p>
                      <a:pPr marL="342900" indent="-342900">
                        <a:buNone/>
                      </a:pPr>
                      <a:endParaRPr lang="es-ES" b="0" baseline="0" dirty="0" smtClean="0">
                        <a:solidFill>
                          <a:schemeClr val="tx2">
                            <a:lumMod val="75000"/>
                          </a:schemeClr>
                        </a:solidFill>
                      </a:endParaRPr>
                    </a:p>
                    <a:p>
                      <a:pPr marL="342900" indent="-342900">
                        <a:buNone/>
                      </a:pPr>
                      <a:endParaRPr lang="en-US" b="0" dirty="0" smtClean="0">
                        <a:solidFill>
                          <a:schemeClr val="tx2">
                            <a:lumMod val="75000"/>
                          </a:schemeClr>
                        </a:solidFill>
                      </a:endParaRPr>
                    </a:p>
                    <a:p>
                      <a:pPr marL="342900" indent="-342900">
                        <a:buNone/>
                      </a:pPr>
                      <a:endParaRPr lang="en-US" b="0" dirty="0" smtClean="0">
                        <a:solidFill>
                          <a:schemeClr val="tx2">
                            <a:lumMod val="75000"/>
                          </a:schemeClr>
                        </a:solidFill>
                      </a:endParaRPr>
                    </a:p>
                    <a:p>
                      <a:pPr marL="342900" indent="-342900">
                        <a:buNone/>
                      </a:pPr>
                      <a:endParaRPr lang="en-US" b="0" dirty="0" smtClean="0">
                        <a:solidFill>
                          <a:schemeClr val="tx2">
                            <a:lumMod val="75000"/>
                          </a:schemeClr>
                        </a:solidFill>
                      </a:endParaRPr>
                    </a:p>
                    <a:p>
                      <a:pPr marL="342900" indent="-342900">
                        <a:buNone/>
                      </a:pPr>
                      <a:endParaRPr lang="en-US" b="0" dirty="0" smtClean="0">
                        <a:solidFill>
                          <a:schemeClr val="tx2">
                            <a:lumMod val="75000"/>
                          </a:schemeClr>
                        </a:solidFill>
                      </a:endParaRPr>
                    </a:p>
                    <a:p>
                      <a:pPr marL="342900" indent="-342900">
                        <a:buNone/>
                      </a:pPr>
                      <a:endParaRPr lang="en-US" b="0" dirty="0" smtClean="0">
                        <a:solidFill>
                          <a:schemeClr val="tx2">
                            <a:lumMod val="75000"/>
                          </a:schemeClr>
                        </a:solidFill>
                      </a:endParaRPr>
                    </a:p>
                    <a:p>
                      <a:pPr marL="342900" indent="-342900">
                        <a:buNone/>
                      </a:pPr>
                      <a:endParaRPr lang="en-US" b="0" dirty="0" smtClean="0">
                        <a:solidFill>
                          <a:schemeClr val="tx2">
                            <a:lumMod val="75000"/>
                          </a:schemeClr>
                        </a:solidFill>
                      </a:endParaRPr>
                    </a:p>
                    <a:p>
                      <a:pPr marL="342900" indent="-342900">
                        <a:buNone/>
                      </a:pPr>
                      <a:endParaRPr lang="en-US" b="0" dirty="0" smtClean="0">
                        <a:solidFill>
                          <a:schemeClr val="tx2">
                            <a:lumMod val="75000"/>
                          </a:schemeClr>
                        </a:solidFill>
                      </a:endParaRPr>
                    </a:p>
                    <a:p>
                      <a:pPr marL="342900" indent="-342900">
                        <a:buFont typeface="Arial" charset="0"/>
                        <a:buNone/>
                      </a:pPr>
                      <a:r>
                        <a:rPr lang="es-ES" sz="1400" b="0" baseline="0" dirty="0" smtClean="0">
                          <a:solidFill>
                            <a:schemeClr val="tx2">
                              <a:lumMod val="75000"/>
                            </a:schemeClr>
                          </a:solidFill>
                        </a:rPr>
                        <a:t>                           Cifras en </a:t>
                      </a:r>
                      <a:r>
                        <a:rPr lang="es-ES" sz="1400" b="0" baseline="0" dirty="0" err="1" smtClean="0">
                          <a:solidFill>
                            <a:schemeClr val="tx2">
                              <a:lumMod val="75000"/>
                            </a:schemeClr>
                          </a:solidFill>
                        </a:rPr>
                        <a:t>mmp</a:t>
                      </a:r>
                      <a:r>
                        <a:rPr lang="es-ES" sz="1400" b="0" baseline="0" dirty="0" smtClean="0">
                          <a:solidFill>
                            <a:schemeClr val="tx2">
                              <a:lumMod val="75000"/>
                            </a:schemeClr>
                          </a:solidFill>
                        </a:rPr>
                        <a:t>.</a:t>
                      </a:r>
                      <a:endParaRPr lang="en-US" sz="1400" b="0" baseline="0" dirty="0" smtClean="0">
                        <a:solidFill>
                          <a:schemeClr val="tx2">
                            <a:lumMod val="75000"/>
                          </a:schemeClr>
                        </a:solidFill>
                      </a:endParaRPr>
                    </a:p>
                    <a:p>
                      <a:pPr marL="342900" indent="-342900">
                        <a:buFont typeface="Arial" charset="0"/>
                        <a:buNone/>
                      </a:pPr>
                      <a:r>
                        <a:rPr lang="en-US" sz="1400" b="0" baseline="0" dirty="0" smtClean="0">
                          <a:solidFill>
                            <a:schemeClr val="tx2">
                              <a:lumMod val="75000"/>
                            </a:schemeClr>
                          </a:solidFill>
                        </a:rPr>
                        <a:t>                           *   </a:t>
                      </a:r>
                      <a:r>
                        <a:rPr lang="en-US" sz="1400" b="0" baseline="0" dirty="0" err="1" smtClean="0">
                          <a:solidFill>
                            <a:schemeClr val="tx2">
                              <a:lumMod val="75000"/>
                            </a:schemeClr>
                          </a:solidFill>
                        </a:rPr>
                        <a:t>Diferencia</a:t>
                      </a:r>
                      <a:r>
                        <a:rPr lang="en-US" sz="1400" b="0" baseline="0" dirty="0" smtClean="0">
                          <a:solidFill>
                            <a:schemeClr val="tx2">
                              <a:lumMod val="75000"/>
                            </a:schemeClr>
                          </a:solidFill>
                        </a:rPr>
                        <a:t> entre la </a:t>
                      </a:r>
                      <a:r>
                        <a:rPr lang="en-US" sz="1400" b="0" baseline="0" dirty="0" err="1" smtClean="0">
                          <a:solidFill>
                            <a:schemeClr val="tx2">
                              <a:lumMod val="75000"/>
                            </a:schemeClr>
                          </a:solidFill>
                        </a:rPr>
                        <a:t>recaudación</a:t>
                      </a:r>
                      <a:r>
                        <a:rPr lang="en-US" sz="1400" b="0" baseline="0" dirty="0" smtClean="0">
                          <a:solidFill>
                            <a:schemeClr val="tx2">
                              <a:lumMod val="75000"/>
                            </a:schemeClr>
                          </a:solidFill>
                        </a:rPr>
                        <a:t> </a:t>
                      </a:r>
                      <a:r>
                        <a:rPr lang="en-US" sz="1400" b="0" baseline="0" dirty="0" err="1" smtClean="0">
                          <a:solidFill>
                            <a:schemeClr val="tx2">
                              <a:lumMod val="75000"/>
                            </a:schemeClr>
                          </a:solidFill>
                        </a:rPr>
                        <a:t>observada</a:t>
                      </a:r>
                      <a:r>
                        <a:rPr lang="en-US" sz="1400" b="0" baseline="0" dirty="0" smtClean="0">
                          <a:solidFill>
                            <a:schemeClr val="tx2">
                              <a:lumMod val="75000"/>
                            </a:schemeClr>
                          </a:solidFill>
                        </a:rPr>
                        <a:t> del IVA y la de </a:t>
                      </a:r>
                      <a:r>
                        <a:rPr lang="en-US" sz="1400" b="0" baseline="0" dirty="0" err="1" smtClean="0">
                          <a:solidFill>
                            <a:schemeClr val="tx2">
                              <a:lumMod val="75000"/>
                            </a:schemeClr>
                          </a:solidFill>
                        </a:rPr>
                        <a:t>reforma</a:t>
                      </a:r>
                      <a:r>
                        <a:rPr lang="en-US" sz="1400" b="0" baseline="0" dirty="0" smtClean="0">
                          <a:solidFill>
                            <a:schemeClr val="tx2">
                              <a:lumMod val="75000"/>
                            </a:schemeClr>
                          </a:solidFill>
                        </a:rPr>
                        <a:t> fiscal + ASU.</a:t>
                      </a:r>
                    </a:p>
                    <a:p>
                      <a:pPr marL="342900" indent="-342900">
                        <a:buFont typeface="Arial" charset="0"/>
                        <a:buNone/>
                      </a:pPr>
                      <a:r>
                        <a:rPr lang="en-US" sz="1400" b="0" baseline="0" dirty="0" smtClean="0">
                          <a:solidFill>
                            <a:schemeClr val="tx2">
                              <a:lumMod val="75000"/>
                            </a:schemeClr>
                          </a:solidFill>
                        </a:rPr>
                        <a:t>                           ** </a:t>
                      </a:r>
                      <a:r>
                        <a:rPr lang="en-US" sz="1400" b="0" baseline="0" dirty="0" err="1" smtClean="0">
                          <a:solidFill>
                            <a:schemeClr val="tx2">
                              <a:lumMod val="75000"/>
                            </a:schemeClr>
                          </a:solidFill>
                        </a:rPr>
                        <a:t>Diferencia</a:t>
                      </a:r>
                      <a:r>
                        <a:rPr lang="en-US" sz="1400" b="0" baseline="0" dirty="0" smtClean="0">
                          <a:solidFill>
                            <a:schemeClr val="tx2">
                              <a:lumMod val="75000"/>
                            </a:schemeClr>
                          </a:solidFill>
                        </a:rPr>
                        <a:t> entre los </a:t>
                      </a:r>
                      <a:r>
                        <a:rPr lang="en-US" sz="1400" b="0" baseline="0" dirty="0" err="1" smtClean="0">
                          <a:solidFill>
                            <a:schemeClr val="tx2">
                              <a:lumMod val="75000"/>
                            </a:schemeClr>
                          </a:solidFill>
                        </a:rPr>
                        <a:t>subsidios</a:t>
                      </a:r>
                      <a:r>
                        <a:rPr lang="en-US" sz="1400" b="0" baseline="0" dirty="0" smtClean="0">
                          <a:solidFill>
                            <a:schemeClr val="tx2">
                              <a:lumMod val="75000"/>
                            </a:schemeClr>
                          </a:solidFill>
                        </a:rPr>
                        <a:t> a ASC + ASNC y los </a:t>
                      </a:r>
                      <a:r>
                        <a:rPr lang="en-US" sz="1400" b="0" baseline="0" dirty="0" err="1" smtClean="0">
                          <a:solidFill>
                            <a:schemeClr val="tx2">
                              <a:lumMod val="75000"/>
                            </a:schemeClr>
                          </a:solidFill>
                        </a:rPr>
                        <a:t>subsidios</a:t>
                      </a:r>
                      <a:r>
                        <a:rPr lang="en-US" sz="1400" b="0" baseline="0" dirty="0" smtClean="0">
                          <a:solidFill>
                            <a:schemeClr val="tx2">
                              <a:lumMod val="75000"/>
                            </a:schemeClr>
                          </a:solidFill>
                        </a:rPr>
                        <a:t> a ASU </a:t>
                      </a:r>
                      <a:r>
                        <a:rPr lang="en-US" sz="1400" b="0" baseline="0" dirty="0" err="1" smtClean="0">
                          <a:solidFill>
                            <a:schemeClr val="tx2">
                              <a:lumMod val="75000"/>
                            </a:schemeClr>
                          </a:solidFill>
                        </a:rPr>
                        <a:t>suponiendo</a:t>
                      </a:r>
                      <a:r>
                        <a:rPr lang="en-US" sz="1400" b="0" baseline="0" dirty="0" smtClean="0">
                          <a:solidFill>
                            <a:schemeClr val="tx2">
                              <a:lumMod val="75000"/>
                            </a:schemeClr>
                          </a:solidFill>
                        </a:rPr>
                        <a:t> </a:t>
                      </a:r>
                      <a:r>
                        <a:rPr lang="en-US" sz="1400" b="0" baseline="0" dirty="0" err="1" smtClean="0">
                          <a:solidFill>
                            <a:schemeClr val="tx2">
                              <a:lumMod val="75000"/>
                            </a:schemeClr>
                          </a:solidFill>
                        </a:rPr>
                        <a:t>una</a:t>
                      </a:r>
                      <a:r>
                        <a:rPr lang="en-US" sz="1400" b="0" baseline="0" dirty="0" smtClean="0">
                          <a:solidFill>
                            <a:schemeClr val="tx2">
                              <a:lumMod val="75000"/>
                            </a:schemeClr>
                          </a:solidFill>
                        </a:rPr>
                        <a:t> </a:t>
                      </a:r>
                      <a:r>
                        <a:rPr lang="en-US" sz="1400" b="0" baseline="0" dirty="0" err="1" smtClean="0">
                          <a:solidFill>
                            <a:schemeClr val="tx2">
                              <a:lumMod val="75000"/>
                            </a:schemeClr>
                          </a:solidFill>
                        </a:rPr>
                        <a:t>distribución</a:t>
                      </a:r>
                      <a:endParaRPr lang="en-US" sz="1400" b="0" baseline="0" dirty="0" smtClean="0">
                        <a:solidFill>
                          <a:schemeClr val="tx2">
                            <a:lumMod val="75000"/>
                          </a:schemeClr>
                        </a:solidFill>
                      </a:endParaRPr>
                    </a:p>
                    <a:p>
                      <a:pPr marL="342900" indent="-342900">
                        <a:buFont typeface="Arial" charset="0"/>
                        <a:buNone/>
                      </a:pPr>
                      <a:r>
                        <a:rPr lang="en-US" sz="1400" b="0" baseline="0" dirty="0" smtClean="0">
                          <a:solidFill>
                            <a:schemeClr val="tx2">
                              <a:lumMod val="75000"/>
                            </a:schemeClr>
                          </a:solidFill>
                        </a:rPr>
                        <a:t>                                </a:t>
                      </a:r>
                      <a:r>
                        <a:rPr lang="en-US" sz="1400" b="0" baseline="0" dirty="0" err="1" smtClean="0">
                          <a:solidFill>
                            <a:schemeClr val="tx2">
                              <a:lumMod val="75000"/>
                            </a:schemeClr>
                          </a:solidFill>
                        </a:rPr>
                        <a:t>homogénea</a:t>
                      </a:r>
                      <a:r>
                        <a:rPr lang="en-US" sz="1400" b="0" baseline="0" dirty="0" smtClean="0">
                          <a:solidFill>
                            <a:schemeClr val="tx2">
                              <a:lumMod val="75000"/>
                            </a:schemeClr>
                          </a:solidFill>
                        </a:rPr>
                        <a:t> de </a:t>
                      </a:r>
                      <a:r>
                        <a:rPr lang="en-US" sz="1400" b="0" baseline="0" dirty="0" err="1" smtClean="0">
                          <a:solidFill>
                            <a:schemeClr val="tx2">
                              <a:lumMod val="75000"/>
                            </a:schemeClr>
                          </a:solidFill>
                        </a:rPr>
                        <a:t>beneficios</a:t>
                      </a:r>
                      <a:r>
                        <a:rPr lang="en-US" sz="1400" b="0" baseline="0" dirty="0" smtClean="0">
                          <a:solidFill>
                            <a:schemeClr val="tx2">
                              <a:lumMod val="75000"/>
                            </a:schemeClr>
                          </a:solidFill>
                        </a:rPr>
                        <a:t> entre quintiles.</a:t>
                      </a:r>
                    </a:p>
                    <a:p>
                      <a:pPr marL="342900" indent="-342900">
                        <a:buFont typeface="Arial" charset="0"/>
                        <a:buNone/>
                      </a:pPr>
                      <a:endParaRPr lang="es-ES" sz="1400" b="0" baseline="0" dirty="0" smtClean="0">
                        <a:solidFill>
                          <a:schemeClr val="tx2">
                            <a:lumMod val="75000"/>
                          </a:schemeClr>
                        </a:solidFill>
                      </a:endParaRPr>
                    </a:p>
                    <a:p>
                      <a:pPr marL="342900" indent="-342900">
                        <a:buFont typeface="Wingdings" pitchFamily="2" charset="2"/>
                        <a:buChar char="Ø"/>
                      </a:pPr>
                      <a:r>
                        <a:rPr lang="es-ES" sz="2000" b="1" dirty="0" smtClean="0">
                          <a:solidFill>
                            <a:schemeClr val="tx2">
                              <a:lumMod val="75000"/>
                            </a:schemeClr>
                          </a:solidFill>
                        </a:rPr>
                        <a:t> La propuesta implica una redistribución del</a:t>
                      </a:r>
                      <a:r>
                        <a:rPr lang="es-ES" sz="2000" b="1" baseline="0" dirty="0" smtClean="0">
                          <a:solidFill>
                            <a:schemeClr val="tx2">
                              <a:lumMod val="75000"/>
                            </a:schemeClr>
                          </a:solidFill>
                        </a:rPr>
                        <a:t> 40% de los hogares más ricos, hacia el 40% de los hogares más pobres (y es ligeramente positiva para los hogares en el tercer quintil).</a:t>
                      </a:r>
                    </a:p>
                    <a:p>
                      <a:pPr marL="342900" indent="-342900">
                        <a:buFont typeface="Wingdings" pitchFamily="2" charset="2"/>
                        <a:buChar char="Ø"/>
                      </a:pPr>
                      <a:r>
                        <a:rPr lang="es-ES" sz="2000" b="1" baseline="0" dirty="0" smtClean="0">
                          <a:solidFill>
                            <a:schemeClr val="tx2">
                              <a:lumMod val="75000"/>
                            </a:schemeClr>
                          </a:solidFill>
                        </a:rPr>
                        <a:t> Sin embargo, esta visión es muy estática, ya que </a:t>
                      </a:r>
                      <a:r>
                        <a:rPr lang="es-ES" sz="2000" b="1" u="sng" baseline="0" dirty="0" smtClean="0">
                          <a:solidFill>
                            <a:schemeClr val="tx2">
                              <a:lumMod val="75000"/>
                            </a:schemeClr>
                          </a:solidFill>
                        </a:rPr>
                        <a:t>todos</a:t>
                      </a:r>
                      <a:r>
                        <a:rPr lang="es-ES" sz="2000" b="1" baseline="0" dirty="0" smtClean="0">
                          <a:solidFill>
                            <a:schemeClr val="tx2">
                              <a:lumMod val="75000"/>
                            </a:schemeClr>
                          </a:solidFill>
                        </a:rPr>
                        <a:t> los hogares se benefician de un mercado laboral más eficiente.</a:t>
                      </a:r>
                      <a:endParaRPr lang="en-US" b="0" dirty="0">
                        <a:solidFill>
                          <a:schemeClr val="tx2">
                            <a:lumMod val="75000"/>
                          </a:schemeClr>
                        </a:solidFill>
                      </a:endParaRPr>
                    </a:p>
                  </a:txBody>
                  <a:tcPr>
                    <a:solidFill>
                      <a:schemeClr val="bg1"/>
                    </a:solidFill>
                  </a:tcPr>
                </a:tc>
              </a:tr>
            </a:tbl>
          </a:graphicData>
        </a:graphic>
      </p:graphicFrame>
      <p:graphicFrame>
        <p:nvGraphicFramePr>
          <p:cNvPr id="70" name="Table 69"/>
          <p:cNvGraphicFramePr>
            <a:graphicFrameLocks noGrp="1"/>
          </p:cNvGraphicFramePr>
          <p:nvPr/>
        </p:nvGraphicFramePr>
        <p:xfrm>
          <a:off x="914400" y="1219200"/>
          <a:ext cx="7924801" cy="2651760"/>
        </p:xfrm>
        <a:graphic>
          <a:graphicData uri="http://schemas.openxmlformats.org/drawingml/2006/table">
            <a:tbl>
              <a:tblPr firstRow="1" bandRow="1">
                <a:tableStyleId>{5C22544A-7EE6-4342-B048-85BDC9FD1C3A}</a:tableStyleId>
              </a:tblPr>
              <a:tblGrid>
                <a:gridCol w="1584959"/>
                <a:gridCol w="1102581"/>
                <a:gridCol w="1171492"/>
                <a:gridCol w="1033670"/>
                <a:gridCol w="1033670"/>
                <a:gridCol w="1102581"/>
                <a:gridCol w="895848"/>
              </a:tblGrid>
              <a:tr h="33020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solidFill>
                            <a:schemeClr val="tx1"/>
                          </a:solidFill>
                        </a:rPr>
                        <a:t>I.</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solidFill>
                            <a:schemeClr val="tx1"/>
                          </a:solidFill>
                        </a:rPr>
                        <a:t>II.</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solidFill>
                            <a:schemeClr val="tx1"/>
                          </a:solidFill>
                        </a:rPr>
                        <a:t>III.</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solidFill>
                            <a:schemeClr val="tx1"/>
                          </a:solidFill>
                        </a:rPr>
                        <a:t>IV.</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solidFill>
                            <a:schemeClr val="tx1"/>
                          </a:solidFill>
                        </a:rPr>
                        <a:t>V.</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pPr algn="ctr"/>
                      <a:endParaRPr lang="en-US" sz="1600" dirty="0">
                        <a:solidFill>
                          <a:schemeClr val="tx1"/>
                        </a:solidFill>
                      </a:endParaRPr>
                    </a:p>
                    <a:p>
                      <a:pPr algn="ctr"/>
                      <a:r>
                        <a:rPr lang="es-ES" sz="1600" dirty="0" smtClean="0"/>
                        <a:t>415.6</a:t>
                      </a:r>
                      <a:endParaRPr lang="en-US" sz="1600" dirty="0"/>
                    </a:p>
                    <a:p>
                      <a:pPr algn="ctr"/>
                      <a:r>
                        <a:rPr lang="es-ES" sz="1600" dirty="0" smtClean="0"/>
                        <a:t>332.0</a:t>
                      </a:r>
                      <a:endParaRPr lang="en-US" sz="16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360680">
                <a:tc>
                  <a:txBody>
                    <a:bodyPr/>
                    <a:lstStyle/>
                    <a:p>
                      <a:r>
                        <a:rPr lang="es-ES" sz="1600" dirty="0" smtClean="0"/>
                        <a:t>IVA</a:t>
                      </a:r>
                    </a:p>
                    <a:p>
                      <a:r>
                        <a:rPr lang="es-ES" sz="1600" dirty="0" smtClean="0"/>
                        <a:t> adicional</a:t>
                      </a:r>
                      <a:r>
                        <a:rPr lang="en-US" sz="1600" dirty="0" smtClean="0"/>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a:t>
                      </a:r>
                      <a:r>
                        <a:rPr lang="es-ES" sz="1600" baseline="0" dirty="0" smtClean="0"/>
                        <a:t> 28.8</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47.84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64.06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87.76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187.2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0680">
                <a:tc>
                  <a:txBody>
                    <a:bodyPr/>
                    <a:lstStyle/>
                    <a:p>
                      <a:r>
                        <a:rPr lang="es-ES" sz="1600" dirty="0" smtClean="0"/>
                        <a:t>Compensación directa</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28.8</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0680">
                <a:tc>
                  <a:txBody>
                    <a:bodyPr/>
                    <a:lstStyle/>
                    <a:p>
                      <a:r>
                        <a:rPr lang="es-ES" sz="1600" dirty="0" smtClean="0"/>
                        <a:t>Beneficios de AS</a:t>
                      </a:r>
                    </a:p>
                    <a:p>
                      <a:r>
                        <a:rPr lang="es-ES" sz="1600" dirty="0" smtClean="0"/>
                        <a:t>adicionales**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66.4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ES" sz="1600" dirty="0" smtClean="0"/>
                        <a:t>(+) 66.4</a:t>
                      </a:r>
                      <a:endParaRPr lang="en-US" sz="1600" dirty="0" smtClean="0"/>
                    </a:p>
                    <a:p>
                      <a:pPr algn="ct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ES" sz="1600" dirty="0" smtClean="0"/>
                        <a:t>(+) 66.4</a:t>
                      </a:r>
                      <a:endParaRPr lang="en-US" sz="1600" dirty="0" smtClean="0"/>
                    </a:p>
                    <a:p>
                      <a:pPr algn="ct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ES" sz="1600" dirty="0" smtClean="0"/>
                        <a:t>(+) 66.4</a:t>
                      </a:r>
                      <a:endParaRPr lang="en-US" sz="1600" dirty="0" smtClean="0"/>
                    </a:p>
                    <a:p>
                      <a:pPr algn="ct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ES" sz="1600" dirty="0" smtClean="0"/>
                        <a:t>(+) 66.4</a:t>
                      </a:r>
                      <a:endParaRPr lang="en-US" sz="1600" dirty="0" smtClean="0"/>
                    </a:p>
                    <a:p>
                      <a:pPr algn="ct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60680">
                <a:tc>
                  <a:txBody>
                    <a:bodyPr/>
                    <a:lstStyle/>
                    <a:p>
                      <a:r>
                        <a:rPr lang="es-ES" sz="1600" dirty="0" smtClean="0"/>
                        <a:t>Impacto</a:t>
                      </a:r>
                    </a:p>
                    <a:p>
                      <a:r>
                        <a:rPr lang="es-ES" sz="1600" dirty="0" smtClean="0"/>
                        <a:t>neto</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66.4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18.56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2.3</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21.36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600" dirty="0" smtClean="0"/>
                        <a:t>(-) 120.8</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609600"/>
          <a:ext cx="9144000" cy="7162800"/>
        </p:xfrm>
        <a:graphic>
          <a:graphicData uri="http://schemas.openxmlformats.org/drawingml/2006/table">
            <a:tbl>
              <a:tblPr firstRow="1" bandRow="1">
                <a:tableStyleId>{5C22544A-7EE6-4342-B048-85BDC9FD1C3A}</a:tableStyleId>
              </a:tblPr>
              <a:tblGrid>
                <a:gridCol w="9144000"/>
              </a:tblGrid>
              <a:tr h="7162800">
                <a:tc>
                  <a:txBody>
                    <a:bodyPr/>
                    <a:lstStyle/>
                    <a:p>
                      <a:pPr marL="342900" indent="-342900">
                        <a:buNone/>
                      </a:pPr>
                      <a:endParaRPr lang="es-ES" b="0" baseline="0" dirty="0" smtClean="0">
                        <a:solidFill>
                          <a:schemeClr val="tx2">
                            <a:lumMod val="75000"/>
                          </a:schemeClr>
                        </a:solidFill>
                      </a:endParaRPr>
                    </a:p>
                    <a:p>
                      <a:pPr marL="342900" indent="-342900">
                        <a:buNone/>
                      </a:pPr>
                      <a:r>
                        <a:rPr lang="es-ES" b="0" baseline="0" dirty="0" smtClean="0">
                          <a:solidFill>
                            <a:schemeClr val="tx2">
                              <a:lumMod val="75000"/>
                            </a:schemeClr>
                          </a:solidFill>
                        </a:rPr>
                        <a:t>    </a:t>
                      </a:r>
                      <a:endParaRPr lang="es-ES" b="0" u="sng" baseline="0" dirty="0" smtClean="0">
                        <a:solidFill>
                          <a:schemeClr val="tx2">
                            <a:lumMod val="75000"/>
                          </a:schemeClr>
                        </a:solidFill>
                      </a:endParaRPr>
                    </a:p>
                    <a:p>
                      <a:pPr marL="342900" indent="-342900">
                        <a:buNone/>
                      </a:pPr>
                      <a:r>
                        <a:rPr lang="es-ES" sz="2000" b="0" u="sng" baseline="0" dirty="0" smtClean="0">
                          <a:solidFill>
                            <a:schemeClr val="tx2">
                              <a:lumMod val="75000"/>
                            </a:schemeClr>
                          </a:solidFill>
                        </a:rPr>
                        <a:t>3. Impacto </a:t>
                      </a:r>
                      <a:r>
                        <a:rPr lang="es-ES" sz="2000" b="0" u="sng" baseline="0" dirty="0" err="1" smtClean="0">
                          <a:solidFill>
                            <a:schemeClr val="tx2">
                              <a:lumMod val="75000"/>
                            </a:schemeClr>
                          </a:solidFill>
                        </a:rPr>
                        <a:t>via</a:t>
                      </a:r>
                      <a:r>
                        <a:rPr lang="es-ES" sz="2000" b="0" u="sng" baseline="0" dirty="0" smtClean="0">
                          <a:solidFill>
                            <a:schemeClr val="tx2">
                              <a:lumMod val="75000"/>
                            </a:schemeClr>
                          </a:solidFill>
                        </a:rPr>
                        <a:t> mercado laboral</a:t>
                      </a:r>
                    </a:p>
                    <a:p>
                      <a:pPr marL="342900" indent="-342900">
                        <a:buNone/>
                      </a:pPr>
                      <a:endParaRPr lang="es-ES" sz="2000" b="0" baseline="0" dirty="0" smtClean="0">
                        <a:solidFill>
                          <a:schemeClr val="tx2">
                            <a:lumMod val="75000"/>
                          </a:schemeClr>
                        </a:solidFill>
                      </a:endParaRPr>
                    </a:p>
                    <a:p>
                      <a:pPr marL="342900" indent="-342900">
                        <a:buFont typeface="Wingdings" pitchFamily="2" charset="2"/>
                        <a:buChar char="Ø"/>
                      </a:pPr>
                      <a:r>
                        <a:rPr lang="es-ES" sz="2000" b="0" baseline="0" dirty="0" smtClean="0">
                          <a:solidFill>
                            <a:schemeClr val="tx2">
                              <a:lumMod val="75000"/>
                            </a:schemeClr>
                          </a:solidFill>
                        </a:rPr>
                        <a:t> El impacto más importante del ASU sobre la pobreza se da al eliminarse el impuesto al trabajo formal y el subsidio al trabajo informal.</a:t>
                      </a: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Char char="Ø"/>
                      </a:pPr>
                      <a:r>
                        <a:rPr lang="es-ES" sz="2000" b="0" baseline="0" dirty="0" smtClean="0">
                          <a:solidFill>
                            <a:schemeClr val="tx2">
                              <a:lumMod val="75000"/>
                            </a:schemeClr>
                          </a:solidFill>
                        </a:rPr>
                        <a:t>Para los trabajadores pobres estos beneficios son más importantes que para el resto ya que en su caso el impuesto a la formalidad es mayor, por un lado; y el subsidio a la informalidad mayor, por el otro.</a:t>
                      </a: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Char char="Ø"/>
                      </a:pPr>
                      <a:r>
                        <a:rPr lang="es-ES" sz="2000" b="0" baseline="0" dirty="0" smtClean="0">
                          <a:solidFill>
                            <a:schemeClr val="tx2">
                              <a:lumMod val="75000"/>
                            </a:schemeClr>
                          </a:solidFill>
                        </a:rPr>
                        <a:t> El ASU compatibiliza los incentivos de los programas  de aseguramiento social con los de los programas de inversión en el capital humano de las familias pobres, en particular el programa Oportunidades. </a:t>
                      </a: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None/>
                      </a:pPr>
                      <a:endParaRPr lang="es-ES" sz="2000" b="0" baseline="0" dirty="0" smtClean="0">
                        <a:solidFill>
                          <a:schemeClr val="tx2">
                            <a:lumMod val="75000"/>
                          </a:schemeClr>
                        </a:solidFill>
                      </a:endParaRPr>
                    </a:p>
                    <a:p>
                      <a:pPr marL="342900" indent="-342900">
                        <a:buFont typeface="Wingdings" pitchFamily="2" charset="2"/>
                        <a:buChar char="Ø"/>
                      </a:pPr>
                      <a:r>
                        <a:rPr lang="es-ES" sz="2000" b="1" baseline="0" dirty="0" smtClean="0">
                          <a:solidFill>
                            <a:schemeClr val="tx2">
                              <a:lumMod val="75000"/>
                            </a:schemeClr>
                          </a:solidFill>
                        </a:rPr>
                        <a:t>Por primera vez, se tendrían instrumentos para proteger a los trabajadores </a:t>
                      </a:r>
                      <a:r>
                        <a:rPr lang="es-ES" sz="2000" b="1" baseline="0" dirty="0" smtClean="0">
                          <a:solidFill>
                            <a:schemeClr val="tx2">
                              <a:lumMod val="75000"/>
                            </a:schemeClr>
                          </a:solidFill>
                        </a:rPr>
                        <a:t> pobres </a:t>
                      </a:r>
                      <a:r>
                        <a:rPr lang="es-ES" sz="2000" b="1" baseline="0" dirty="0" smtClean="0">
                          <a:solidFill>
                            <a:schemeClr val="tx2">
                              <a:lumMod val="75000"/>
                            </a:schemeClr>
                          </a:solidFill>
                        </a:rPr>
                        <a:t>contra </a:t>
                      </a:r>
                      <a:r>
                        <a:rPr lang="es-ES" sz="2000" b="1" baseline="0" dirty="0" smtClean="0">
                          <a:solidFill>
                            <a:schemeClr val="tx2">
                              <a:lumMod val="75000"/>
                            </a:schemeClr>
                          </a:solidFill>
                        </a:rPr>
                        <a:t>shocks </a:t>
                      </a:r>
                      <a:r>
                        <a:rPr lang="es-ES" sz="2000" b="1" baseline="0" dirty="0" smtClean="0">
                          <a:solidFill>
                            <a:schemeClr val="tx2">
                              <a:lumMod val="75000"/>
                            </a:schemeClr>
                          </a:solidFill>
                        </a:rPr>
                        <a:t>idiosincráticos.  </a:t>
                      </a:r>
                      <a:endParaRPr lang="en-US" sz="2000" b="1" baseline="0" dirty="0" smtClean="0">
                        <a:solidFill>
                          <a:schemeClr val="tx2">
                            <a:lumMod val="75000"/>
                          </a:schemeClr>
                        </a:solidFill>
                      </a:endParaRPr>
                    </a:p>
                  </a:txBody>
                  <a:tcPr>
                    <a:solidFill>
                      <a:schemeClr val="bg1"/>
                    </a:solidFill>
                  </a:tcPr>
                </a:tc>
              </a:tr>
            </a:tbl>
          </a:graphicData>
        </a:graphic>
      </p:graphicFrame>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380010" y="-69362"/>
            <a:ext cx="8609611" cy="833069"/>
          </a:xfrm>
          <a:prstGeom prst="rect">
            <a:avLst/>
          </a:prstGeom>
        </p:spPr>
        <p:txBody>
          <a:bodyPr>
            <a:scene3d>
              <a:camera prst="orthographicFront"/>
              <a:lightRig rig="threePt" dir="t"/>
            </a:scene3d>
            <a:sp3d extrusionH="57150">
              <a:bevelT w="38100" h="38100"/>
            </a:sp3d>
          </a:bodyPr>
          <a:lstStyle/>
          <a:p>
            <a:pPr eaLnBrk="0" fontAlgn="base" hangingPunct="0">
              <a:spcBef>
                <a:spcPct val="0"/>
              </a:spcBef>
              <a:spcAft>
                <a:spcPct val="0"/>
              </a:spcAft>
              <a:defRPr/>
            </a:pPr>
            <a:r>
              <a:rPr lang="es-MX" sz="2100" b="1" dirty="0" smtClean="0">
                <a:solidFill>
                  <a:srgbClr val="1C3F94"/>
                </a:solidFill>
                <a:latin typeface="Tahoma" pitchFamily="34" charset="0"/>
                <a:cs typeface="Tahoma" pitchFamily="34" charset="0"/>
              </a:rPr>
              <a:t> </a:t>
            </a:r>
          </a:p>
          <a:p>
            <a:pPr eaLnBrk="0" fontAlgn="base" hangingPunct="0">
              <a:spcBef>
                <a:spcPct val="0"/>
              </a:spcBef>
              <a:spcAft>
                <a:spcPct val="0"/>
              </a:spcAft>
              <a:defRPr/>
            </a:pPr>
            <a:r>
              <a:rPr lang="es-MX" sz="2100" b="1" dirty="0" smtClean="0">
                <a:solidFill>
                  <a:srgbClr val="1C3F94"/>
                </a:solidFill>
                <a:latin typeface="Tahoma" pitchFamily="34" charset="0"/>
                <a:cs typeface="Tahoma" pitchFamily="34" charset="0"/>
              </a:rPr>
              <a:t>Cambios en los indicadores de pobreza bajo el esquema de seguridad social universal </a:t>
            </a:r>
          </a:p>
        </p:txBody>
      </p:sp>
      <p:sp>
        <p:nvSpPr>
          <p:cNvPr id="6" name="5 CuadroTexto"/>
          <p:cNvSpPr txBox="1"/>
          <p:nvPr/>
        </p:nvSpPr>
        <p:spPr>
          <a:xfrm>
            <a:off x="0" y="6555180"/>
            <a:ext cx="9144000" cy="338554"/>
          </a:xfrm>
          <a:prstGeom prst="rect">
            <a:avLst/>
          </a:prstGeom>
          <a:noFill/>
        </p:spPr>
        <p:txBody>
          <a:bodyPr wrap="square" rtlCol="0">
            <a:spAutoFit/>
          </a:bodyPr>
          <a:lstStyle/>
          <a:p>
            <a:pPr fontAlgn="base">
              <a:spcBef>
                <a:spcPct val="0"/>
              </a:spcBef>
              <a:spcAft>
                <a:spcPct val="0"/>
              </a:spcAft>
            </a:pPr>
            <a:r>
              <a:rPr lang="es-MX" sz="1600" dirty="0" smtClean="0">
                <a:solidFill>
                  <a:srgbClr val="FFFFFF"/>
                </a:solidFill>
                <a:latin typeface="Tahoma" pitchFamily="34" charset="0"/>
                <a:cs typeface="Tahoma" pitchFamily="34" charset="0"/>
              </a:rPr>
              <a:t>Fuente: Estimación del CONEVAL con base en el Módulo de Condiciones Socioeconómicas de 2008.</a:t>
            </a:r>
            <a:endParaRPr lang="en-US" sz="1600" dirty="0">
              <a:solidFill>
                <a:srgbClr val="FFFFFF"/>
              </a:solidFill>
              <a:latin typeface="Tahoma" pitchFamily="34" charset="0"/>
              <a:cs typeface="Tahoma" pitchFamily="34" charset="0"/>
            </a:endParaRPr>
          </a:p>
        </p:txBody>
      </p:sp>
      <p:grpSp>
        <p:nvGrpSpPr>
          <p:cNvPr id="2" name="7 Grupo"/>
          <p:cNvGrpSpPr/>
          <p:nvPr/>
        </p:nvGrpSpPr>
        <p:grpSpPr>
          <a:xfrm>
            <a:off x="368125" y="1123095"/>
            <a:ext cx="8773896" cy="5423568"/>
            <a:chOff x="368125" y="1123095"/>
            <a:chExt cx="8773896" cy="5423568"/>
          </a:xfrm>
        </p:grpSpPr>
        <p:pic>
          <p:nvPicPr>
            <p:cNvPr id="21506" name="Picture 2"/>
            <p:cNvPicPr>
              <a:picLocks noChangeAspect="1" noChangeArrowheads="1"/>
            </p:cNvPicPr>
            <p:nvPr/>
          </p:nvPicPr>
          <p:blipFill>
            <a:blip r:embed="rId2" cstate="print"/>
            <a:srcRect/>
            <a:stretch>
              <a:fillRect/>
            </a:stretch>
          </p:blipFill>
          <p:spPr bwMode="auto">
            <a:xfrm>
              <a:off x="368125" y="1123095"/>
              <a:ext cx="8300859" cy="5423568"/>
            </a:xfrm>
            <a:prstGeom prst="rect">
              <a:avLst/>
            </a:prstGeom>
            <a:noFill/>
            <a:ln w="9525">
              <a:noFill/>
              <a:miter lim="800000"/>
              <a:headEnd/>
              <a:tailEnd/>
            </a:ln>
            <a:effectLst/>
          </p:spPr>
        </p:pic>
        <p:sp>
          <p:nvSpPr>
            <p:cNvPr id="7" name="1 Título"/>
            <p:cNvSpPr txBox="1">
              <a:spLocks/>
            </p:cNvSpPr>
            <p:nvPr/>
          </p:nvSpPr>
          <p:spPr>
            <a:xfrm>
              <a:off x="532410" y="1128038"/>
              <a:ext cx="8609611" cy="833069"/>
            </a:xfrm>
            <a:prstGeom prst="rect">
              <a:avLst/>
            </a:prstGeom>
          </p:spPr>
          <p:txBody>
            <a:bodyPr>
              <a:scene3d>
                <a:camera prst="orthographicFront"/>
                <a:lightRig rig="threePt" dir="t"/>
              </a:scene3d>
              <a:sp3d extrusionH="57150">
                <a:bevelT w="38100" h="38100"/>
              </a:sp3d>
            </a:bodyPr>
            <a:lstStyle/>
            <a:p>
              <a:pPr algn="ctr" eaLnBrk="0" fontAlgn="base" hangingPunct="0">
                <a:spcBef>
                  <a:spcPct val="0"/>
                </a:spcBef>
                <a:spcAft>
                  <a:spcPct val="0"/>
                </a:spcAft>
                <a:defRPr/>
              </a:pPr>
              <a:r>
                <a:rPr lang="es-MX" sz="1600" b="1" dirty="0" smtClean="0">
                  <a:solidFill>
                    <a:srgbClr val="000000"/>
                  </a:solidFill>
                  <a:latin typeface="Tahoma" pitchFamily="34" charset="0"/>
                  <a:cs typeface="Tahoma" pitchFamily="34" charset="0"/>
                </a:rPr>
                <a:t>Porcentaje de la población, México 2008</a:t>
              </a:r>
            </a:p>
          </p:txBody>
        </p:sp>
      </p:grpSp>
      <p:sp>
        <p:nvSpPr>
          <p:cNvPr id="9" name="8 Cerrar llave"/>
          <p:cNvSpPr/>
          <p:nvPr/>
        </p:nvSpPr>
        <p:spPr bwMode="auto">
          <a:xfrm>
            <a:off x="4046602" y="3330210"/>
            <a:ext cx="180000" cy="1512000"/>
          </a:xfrm>
          <a:prstGeom prst="rightBrac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smtClean="0">
              <a:solidFill>
                <a:srgbClr val="000000"/>
              </a:solidFill>
            </a:endParaRPr>
          </a:p>
        </p:txBody>
      </p:sp>
      <p:sp>
        <p:nvSpPr>
          <p:cNvPr id="10" name="34 CuadroTexto"/>
          <p:cNvSpPr txBox="1">
            <a:spLocks noChangeArrowheads="1"/>
          </p:cNvSpPr>
          <p:nvPr/>
        </p:nvSpPr>
        <p:spPr bwMode="auto">
          <a:xfrm>
            <a:off x="4221599" y="3809672"/>
            <a:ext cx="1386118" cy="523220"/>
          </a:xfrm>
          <a:prstGeom prst="rect">
            <a:avLst/>
          </a:prstGeom>
          <a:noFill/>
          <a:ln w="9525">
            <a:noFill/>
            <a:miter lim="800000"/>
            <a:headEnd/>
            <a:tailEnd/>
          </a:ln>
        </p:spPr>
        <p:txBody>
          <a:bodyPr wrap="square">
            <a:spAutoFit/>
          </a:bodyPr>
          <a:lstStyle/>
          <a:p>
            <a:pPr fontAlgn="base">
              <a:spcBef>
                <a:spcPct val="0"/>
              </a:spcBef>
              <a:spcAft>
                <a:spcPct val="0"/>
              </a:spcAft>
            </a:pPr>
            <a:r>
              <a:rPr lang="es-MX" sz="1400" b="1" dirty="0" smtClean="0">
                <a:solidFill>
                  <a:srgbClr val="000000"/>
                </a:solidFill>
                <a:latin typeface="Tahoma" pitchFamily="34" charset="0"/>
                <a:cs typeface="Tahoma" pitchFamily="34" charset="0"/>
              </a:rPr>
              <a:t>Pobreza</a:t>
            </a:r>
          </a:p>
          <a:p>
            <a:pPr fontAlgn="base">
              <a:spcBef>
                <a:spcPct val="0"/>
              </a:spcBef>
              <a:spcAft>
                <a:spcPct val="0"/>
              </a:spcAft>
            </a:pPr>
            <a:r>
              <a:rPr lang="es-MX" sz="1400" b="1" dirty="0" smtClean="0">
                <a:solidFill>
                  <a:srgbClr val="000000"/>
                </a:solidFill>
                <a:latin typeface="Tahoma" pitchFamily="34" charset="0"/>
                <a:cs typeface="Tahoma" pitchFamily="34" charset="0"/>
              </a:rPr>
              <a:t>44.5% </a:t>
            </a:r>
          </a:p>
        </p:txBody>
      </p:sp>
      <p:sp>
        <p:nvSpPr>
          <p:cNvPr id="11" name="34 CuadroTexto"/>
          <p:cNvSpPr txBox="1">
            <a:spLocks noChangeArrowheads="1"/>
          </p:cNvSpPr>
          <p:nvPr/>
        </p:nvSpPr>
        <p:spPr bwMode="auto">
          <a:xfrm>
            <a:off x="7358957" y="3927020"/>
            <a:ext cx="1420641" cy="738664"/>
          </a:xfrm>
          <a:prstGeom prst="rect">
            <a:avLst/>
          </a:prstGeom>
          <a:noFill/>
          <a:ln w="9525">
            <a:noFill/>
            <a:miter lim="800000"/>
            <a:headEnd/>
            <a:tailEnd/>
          </a:ln>
        </p:spPr>
        <p:txBody>
          <a:bodyPr wrap="square">
            <a:spAutoFit/>
          </a:bodyPr>
          <a:lstStyle/>
          <a:p>
            <a:pPr fontAlgn="base">
              <a:spcBef>
                <a:spcPct val="0"/>
              </a:spcBef>
              <a:spcAft>
                <a:spcPct val="0"/>
              </a:spcAft>
            </a:pPr>
            <a:r>
              <a:rPr lang="es-MX" sz="1400" b="1" dirty="0" smtClean="0">
                <a:solidFill>
                  <a:srgbClr val="000000"/>
                </a:solidFill>
                <a:latin typeface="Tahoma" pitchFamily="34" charset="0"/>
                <a:cs typeface="Tahoma" pitchFamily="34" charset="0"/>
              </a:rPr>
              <a:t>Pobreza</a:t>
            </a:r>
          </a:p>
          <a:p>
            <a:pPr fontAlgn="base">
              <a:spcBef>
                <a:spcPct val="0"/>
              </a:spcBef>
              <a:spcAft>
                <a:spcPct val="0"/>
              </a:spcAft>
            </a:pPr>
            <a:r>
              <a:rPr lang="es-MX" sz="1400" b="1" dirty="0" smtClean="0">
                <a:solidFill>
                  <a:srgbClr val="000000"/>
                </a:solidFill>
                <a:latin typeface="Tahoma" pitchFamily="34" charset="0"/>
                <a:cs typeface="Tahoma" pitchFamily="34" charset="0"/>
              </a:rPr>
              <a:t>33.7%</a:t>
            </a:r>
          </a:p>
          <a:p>
            <a:pPr fontAlgn="base">
              <a:spcBef>
                <a:spcPct val="0"/>
              </a:spcBef>
              <a:spcAft>
                <a:spcPct val="0"/>
              </a:spcAft>
            </a:pPr>
            <a:endParaRPr lang="es-ES" sz="1400" b="1" dirty="0">
              <a:solidFill>
                <a:srgbClr val="000000"/>
              </a:solidFill>
              <a:latin typeface="Tahoma" pitchFamily="34" charset="0"/>
              <a:cs typeface="Tahoma" pitchFamily="34" charset="0"/>
            </a:endParaRPr>
          </a:p>
        </p:txBody>
      </p:sp>
      <p:sp>
        <p:nvSpPr>
          <p:cNvPr id="12" name="11 Cerrar llave"/>
          <p:cNvSpPr/>
          <p:nvPr/>
        </p:nvSpPr>
        <p:spPr bwMode="auto">
          <a:xfrm>
            <a:off x="7143100" y="3707539"/>
            <a:ext cx="229127" cy="1143377"/>
          </a:xfrm>
          <a:prstGeom prst="rightBrac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smtClean="0">
              <a:solidFill>
                <a:srgbClr val="000000"/>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A495CD9-6B7B-4528-83B0-4A8640E2797A}"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46</a:t>
            </a:fld>
            <a:endParaRPr lang="en-US" sz="1400" b="0" i="0" u="none" strike="noStrike" kern="1200" cap="none" spc="0" baseline="0">
              <a:solidFill>
                <a:srgbClr val="1A2C3E"/>
              </a:solidFill>
              <a:uFillTx/>
              <a:latin typeface="Arial"/>
              <a:cs typeface="Arial"/>
            </a:endParaRPr>
          </a:p>
        </p:txBody>
      </p:sp>
      <p:sp>
        <p:nvSpPr>
          <p:cNvPr id="3" name="Rectangle 3"/>
          <p:cNvSpPr txBox="1">
            <a:spLocks noGrp="1"/>
          </p:cNvSpPr>
          <p:nvPr>
            <p:ph type="subTitle" idx="4294967295"/>
          </p:nvPr>
        </p:nvSpPr>
        <p:spPr>
          <a:xfrm>
            <a:off x="838201" y="2338385"/>
            <a:ext cx="7315200" cy="1784351"/>
          </a:xfrm>
        </p:spPr>
        <p:txBody>
          <a:bodyPr anchorCtr="1"/>
          <a:lstStyle/>
          <a:p>
            <a:pPr marL="0" lvl="0" indent="0" algn="ctr">
              <a:spcBef>
                <a:spcPts val="700"/>
              </a:spcBef>
              <a:buNone/>
            </a:pPr>
            <a:endParaRPr lang="en-US" sz="2800" b="1" dirty="0">
              <a:solidFill>
                <a:srgbClr val="0A4C94"/>
              </a:solidFill>
              <a:effectLst>
                <a:outerShdw dist="38096" dir="2700000">
                  <a:srgbClr val="C0C0C0"/>
                </a:outerShdw>
              </a:effectLst>
            </a:endParaRPr>
          </a:p>
          <a:p>
            <a:pPr marL="0" lvl="0" indent="0" algn="ctr">
              <a:spcBef>
                <a:spcPts val="700"/>
              </a:spcBef>
              <a:buNone/>
            </a:pPr>
            <a:r>
              <a:rPr lang="en-US" sz="2800" b="1" dirty="0" smtClean="0">
                <a:solidFill>
                  <a:schemeClr val="tx2">
                    <a:lumMod val="75000"/>
                  </a:schemeClr>
                </a:solidFill>
              </a:rPr>
              <a:t>9. </a:t>
            </a:r>
            <a:r>
              <a:rPr lang="en-US" sz="2800" b="1" dirty="0" err="1" smtClean="0">
                <a:solidFill>
                  <a:schemeClr val="tx2">
                    <a:lumMod val="75000"/>
                  </a:schemeClr>
                </a:solidFill>
              </a:rPr>
              <a:t>Impacto</a:t>
            </a:r>
            <a:r>
              <a:rPr lang="en-US" sz="2800" b="1" dirty="0" smtClean="0">
                <a:solidFill>
                  <a:schemeClr val="tx2">
                    <a:lumMod val="75000"/>
                  </a:schemeClr>
                </a:solidFill>
              </a:rPr>
              <a:t> del </a:t>
            </a:r>
            <a:r>
              <a:rPr lang="en-US" sz="2800" b="1" dirty="0" err="1" smtClean="0">
                <a:solidFill>
                  <a:schemeClr val="tx2">
                    <a:lumMod val="75000"/>
                  </a:schemeClr>
                </a:solidFill>
              </a:rPr>
              <a:t>Aseguramiento</a:t>
            </a:r>
            <a:r>
              <a:rPr lang="en-US" sz="2800" b="1" dirty="0" smtClean="0">
                <a:solidFill>
                  <a:schemeClr val="tx2">
                    <a:lumMod val="75000"/>
                  </a:schemeClr>
                </a:solidFill>
              </a:rPr>
              <a:t> Universal</a:t>
            </a:r>
          </a:p>
          <a:p>
            <a:pPr marL="0" lvl="0" indent="0" algn="ctr">
              <a:spcBef>
                <a:spcPts val="700"/>
              </a:spcBef>
              <a:buNone/>
            </a:pPr>
            <a:r>
              <a:rPr lang="en-US" sz="2800" b="1" dirty="0" smtClean="0">
                <a:solidFill>
                  <a:schemeClr val="tx2">
                    <a:lumMod val="75000"/>
                  </a:schemeClr>
                </a:solidFill>
              </a:rPr>
              <a:t>   </a:t>
            </a:r>
            <a:r>
              <a:rPr lang="en-US" sz="2800" b="1" dirty="0" err="1" smtClean="0">
                <a:solidFill>
                  <a:schemeClr val="tx2">
                    <a:lumMod val="75000"/>
                  </a:schemeClr>
                </a:solidFill>
              </a:rPr>
              <a:t>sobre</a:t>
            </a:r>
            <a:r>
              <a:rPr lang="en-US" sz="2800" b="1" dirty="0" smtClean="0">
                <a:solidFill>
                  <a:schemeClr val="tx2">
                    <a:lumMod val="75000"/>
                  </a:schemeClr>
                </a:solidFill>
              </a:rPr>
              <a:t> la </a:t>
            </a:r>
            <a:r>
              <a:rPr lang="en-US" sz="2800" b="1" dirty="0" err="1" smtClean="0">
                <a:solidFill>
                  <a:schemeClr val="tx2">
                    <a:lumMod val="75000"/>
                  </a:schemeClr>
                </a:solidFill>
              </a:rPr>
              <a:t>Salud</a:t>
            </a:r>
            <a:endParaRPr lang="en-US" sz="2800" b="1" dirty="0">
              <a:solidFill>
                <a:schemeClr val="tx2">
                  <a:lumMod val="75000"/>
                </a:schemeClr>
              </a:solidFill>
            </a:endParaRP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buNone/>
                      </a:pPr>
                      <a:endParaRPr lang="es-ES" b="0" baseline="0" dirty="0" smtClean="0">
                        <a:solidFill>
                          <a:schemeClr val="tx2">
                            <a:lumMod val="75000"/>
                          </a:schemeClr>
                        </a:solidFill>
                      </a:endParaRPr>
                    </a:p>
                    <a:p>
                      <a:pPr marL="342900" indent="-342900">
                        <a:buNone/>
                      </a:pPr>
                      <a:r>
                        <a:rPr lang="es-ES" sz="2800" b="1" baseline="0" dirty="0" smtClean="0">
                          <a:solidFill>
                            <a:schemeClr val="tx2">
                              <a:lumMod val="75000"/>
                            </a:schemeClr>
                          </a:solidFill>
                        </a:rPr>
                        <a:t>       </a:t>
                      </a:r>
                      <a:r>
                        <a:rPr lang="es-ES" sz="2800" b="1" u="sng" baseline="0" dirty="0" smtClean="0">
                          <a:solidFill>
                            <a:schemeClr val="tx2">
                              <a:lumMod val="75000"/>
                            </a:schemeClr>
                          </a:solidFill>
                        </a:rPr>
                        <a:t>¿Cómo se calculó el componente de salud del ASU?</a:t>
                      </a:r>
                    </a:p>
                    <a:p>
                      <a:pPr marL="342900" indent="-342900">
                        <a:buNone/>
                      </a:pPr>
                      <a:endParaRPr lang="es-ES" sz="2800" b="0" baseline="0" dirty="0" smtClean="0">
                        <a:solidFill>
                          <a:schemeClr val="tx2">
                            <a:lumMod val="75000"/>
                          </a:schemeClr>
                        </a:solidFill>
                      </a:endParaRPr>
                    </a:p>
                    <a:p>
                      <a:pPr marL="342900" indent="-342900">
                        <a:buNone/>
                      </a:pPr>
                      <a:r>
                        <a:rPr lang="es-ES" sz="2000" b="0" baseline="0" dirty="0" smtClean="0">
                          <a:solidFill>
                            <a:schemeClr val="tx2">
                              <a:lumMod val="75000"/>
                            </a:schemeClr>
                          </a:solidFill>
                        </a:rPr>
                        <a:t>1.  </a:t>
                      </a:r>
                      <a:r>
                        <a:rPr lang="es-ES" sz="2400" b="0" baseline="0" dirty="0" smtClean="0">
                          <a:solidFill>
                            <a:schemeClr val="tx2">
                              <a:lumMod val="75000"/>
                            </a:schemeClr>
                          </a:solidFill>
                        </a:rPr>
                        <a:t>Se supone el paquete de beneficios del IMSS para todos;</a:t>
                      </a:r>
                    </a:p>
                    <a:p>
                      <a:pPr marL="342900" indent="-342900">
                        <a:buNone/>
                      </a:pPr>
                      <a:endParaRPr lang="es-ES" sz="2400" b="0" baseline="0" dirty="0" smtClean="0">
                        <a:solidFill>
                          <a:schemeClr val="tx2">
                            <a:lumMod val="75000"/>
                          </a:schemeClr>
                        </a:solidFill>
                      </a:endParaRPr>
                    </a:p>
                    <a:p>
                      <a:pPr marL="342900" indent="-342900">
                        <a:buNone/>
                      </a:pPr>
                      <a:r>
                        <a:rPr lang="es-ES" sz="2400" b="0" baseline="0" dirty="0" smtClean="0">
                          <a:solidFill>
                            <a:schemeClr val="tx2">
                              <a:lumMod val="75000"/>
                            </a:schemeClr>
                          </a:solidFill>
                        </a:rPr>
                        <a:t>2.  En 2008, el Seguro de Enfermedades y Maternidad del IMSS recibió 109.3 </a:t>
                      </a:r>
                      <a:r>
                        <a:rPr lang="es-ES" sz="2400" b="0" baseline="0" dirty="0" err="1" smtClean="0">
                          <a:solidFill>
                            <a:schemeClr val="tx2">
                              <a:lumMod val="75000"/>
                            </a:schemeClr>
                          </a:solidFill>
                        </a:rPr>
                        <a:t>mmp</a:t>
                      </a:r>
                      <a:r>
                        <a:rPr lang="es-ES" sz="2400" b="0" baseline="0" dirty="0" smtClean="0">
                          <a:solidFill>
                            <a:schemeClr val="tx2">
                              <a:lumMod val="75000"/>
                            </a:schemeClr>
                          </a:solidFill>
                        </a:rPr>
                        <a:t> de </a:t>
                      </a:r>
                      <a:r>
                        <a:rPr lang="es-ES" sz="2400" b="0" baseline="0" dirty="0" err="1" smtClean="0">
                          <a:solidFill>
                            <a:schemeClr val="tx2">
                              <a:lumMod val="75000"/>
                            </a:schemeClr>
                          </a:solidFill>
                        </a:rPr>
                        <a:t>COPs</a:t>
                      </a:r>
                      <a:r>
                        <a:rPr lang="es-ES" sz="2400" b="0" baseline="0" dirty="0" smtClean="0">
                          <a:solidFill>
                            <a:schemeClr val="tx2">
                              <a:lumMod val="75000"/>
                            </a:schemeClr>
                          </a:solidFill>
                        </a:rPr>
                        <a:t> y 44.3 </a:t>
                      </a:r>
                      <a:r>
                        <a:rPr lang="es-ES" sz="2400" b="0" baseline="0" dirty="0" err="1" smtClean="0">
                          <a:solidFill>
                            <a:schemeClr val="tx2">
                              <a:lumMod val="75000"/>
                            </a:schemeClr>
                          </a:solidFill>
                        </a:rPr>
                        <a:t>mmp</a:t>
                      </a:r>
                      <a:r>
                        <a:rPr lang="es-ES" sz="2400" b="0" baseline="0" dirty="0" smtClean="0">
                          <a:solidFill>
                            <a:schemeClr val="tx2">
                              <a:lumMod val="75000"/>
                            </a:schemeClr>
                          </a:solidFill>
                        </a:rPr>
                        <a:t> de aportaciones del gobierno, para un total de 153.7 </a:t>
                      </a:r>
                      <a:r>
                        <a:rPr lang="es-ES" sz="2400" b="0" baseline="0" dirty="0" err="1" smtClean="0">
                          <a:solidFill>
                            <a:schemeClr val="tx2">
                              <a:lumMod val="75000"/>
                            </a:schemeClr>
                          </a:solidFill>
                        </a:rPr>
                        <a:t>mmp</a:t>
                      </a:r>
                      <a:r>
                        <a:rPr lang="es-ES" sz="2400" b="0" baseline="0" dirty="0" smtClean="0">
                          <a:solidFill>
                            <a:schemeClr val="tx2">
                              <a:lumMod val="75000"/>
                            </a:schemeClr>
                          </a:solidFill>
                        </a:rPr>
                        <a:t>;</a:t>
                      </a:r>
                    </a:p>
                    <a:p>
                      <a:pPr marL="342900" indent="-342900">
                        <a:buNone/>
                      </a:pPr>
                      <a:endParaRPr lang="es-ES" sz="2400" b="0" baseline="0" dirty="0" smtClean="0">
                        <a:solidFill>
                          <a:schemeClr val="tx2">
                            <a:lumMod val="75000"/>
                          </a:schemeClr>
                        </a:solidFill>
                      </a:endParaRPr>
                    </a:p>
                    <a:p>
                      <a:pPr marL="342900" indent="-342900">
                        <a:buNone/>
                      </a:pPr>
                      <a:r>
                        <a:rPr lang="es-ES" sz="2400" b="0" baseline="0" dirty="0" smtClean="0">
                          <a:solidFill>
                            <a:schemeClr val="tx2">
                              <a:lumMod val="75000"/>
                            </a:schemeClr>
                          </a:solidFill>
                        </a:rPr>
                        <a:t>3.  De este total, el IMSS canalizó 16% al servicio de su RJP, y el 84% para prestar servicios médicos a 12.7 millones de trabajadores;</a:t>
                      </a:r>
                    </a:p>
                    <a:p>
                      <a:pPr marL="342900" indent="-342900">
                        <a:buNone/>
                      </a:pPr>
                      <a:endParaRPr lang="es-ES" sz="2400" b="0" baseline="0" dirty="0" smtClean="0">
                        <a:solidFill>
                          <a:schemeClr val="tx2">
                            <a:lumMod val="75000"/>
                          </a:schemeClr>
                        </a:solidFill>
                      </a:endParaRPr>
                    </a:p>
                    <a:p>
                      <a:pPr marL="342900" indent="-342900">
                        <a:buNone/>
                      </a:pPr>
                      <a:r>
                        <a:rPr lang="es-ES" sz="2400" b="0" baseline="0" dirty="0" smtClean="0">
                          <a:solidFill>
                            <a:schemeClr val="tx2">
                              <a:lumMod val="75000"/>
                            </a:schemeClr>
                          </a:solidFill>
                        </a:rPr>
                        <a:t>4.   Ello implica un gasto anual de (153.7)(0.84)</a:t>
                      </a:r>
                      <a:r>
                        <a:rPr lang="en-US" sz="2400" b="0" baseline="0" dirty="0" smtClean="0">
                          <a:solidFill>
                            <a:schemeClr val="tx2">
                              <a:lumMod val="75000"/>
                            </a:schemeClr>
                          </a:solidFill>
                        </a:rPr>
                        <a:t>/12.76 = 10,118 pesos </a:t>
                      </a:r>
                      <a:r>
                        <a:rPr lang="en-US" sz="2400" b="0" baseline="0" dirty="0" err="1" smtClean="0">
                          <a:solidFill>
                            <a:schemeClr val="tx2">
                              <a:lumMod val="75000"/>
                            </a:schemeClr>
                          </a:solidFill>
                        </a:rPr>
                        <a:t>por</a:t>
                      </a:r>
                      <a:r>
                        <a:rPr lang="en-US" sz="2400" b="0" baseline="0" dirty="0" smtClean="0">
                          <a:solidFill>
                            <a:schemeClr val="tx2">
                              <a:lumMod val="75000"/>
                            </a:schemeClr>
                          </a:solidFill>
                        </a:rPr>
                        <a:t> </a:t>
                      </a:r>
                      <a:r>
                        <a:rPr lang="en-US" sz="2400" b="0" baseline="0" dirty="0" err="1" smtClean="0">
                          <a:solidFill>
                            <a:schemeClr val="tx2">
                              <a:lumMod val="75000"/>
                            </a:schemeClr>
                          </a:solidFill>
                        </a:rPr>
                        <a:t>trabajador</a:t>
                      </a:r>
                      <a:r>
                        <a:rPr lang="en-US" sz="2400" b="0" baseline="0" dirty="0" smtClean="0">
                          <a:solidFill>
                            <a:schemeClr val="tx2">
                              <a:lumMod val="75000"/>
                            </a:schemeClr>
                          </a:solidFill>
                        </a:rPr>
                        <a:t>.</a:t>
                      </a:r>
                    </a:p>
                    <a:p>
                      <a:pPr marL="342900" indent="-342900">
                        <a:buNone/>
                      </a:pPr>
                      <a:endParaRPr lang="en-US" sz="2400" b="0" baseline="0" dirty="0" smtClean="0">
                        <a:solidFill>
                          <a:schemeClr val="tx2">
                            <a:lumMod val="75000"/>
                          </a:schemeClr>
                        </a:solidFill>
                      </a:endParaRPr>
                    </a:p>
                    <a:p>
                      <a:pPr marL="342900" indent="-342900">
                        <a:buNone/>
                      </a:pPr>
                      <a:r>
                        <a:rPr lang="en-US" sz="2400" b="0" baseline="0" dirty="0" smtClean="0">
                          <a:solidFill>
                            <a:schemeClr val="tx2">
                              <a:lumMod val="75000"/>
                            </a:schemeClr>
                          </a:solidFill>
                        </a:rPr>
                        <a:t>5.   El </a:t>
                      </a:r>
                      <a:r>
                        <a:rPr lang="en-US" sz="2400" b="0" baseline="0" dirty="0" err="1" smtClean="0">
                          <a:solidFill>
                            <a:schemeClr val="tx2">
                              <a:lumMod val="75000"/>
                            </a:schemeClr>
                          </a:solidFill>
                        </a:rPr>
                        <a:t>costo</a:t>
                      </a:r>
                      <a:r>
                        <a:rPr lang="en-US" sz="2400" b="0" baseline="0" dirty="0" smtClean="0">
                          <a:solidFill>
                            <a:schemeClr val="tx2">
                              <a:lumMod val="75000"/>
                            </a:schemeClr>
                          </a:solidFill>
                        </a:rPr>
                        <a:t> total del </a:t>
                      </a:r>
                      <a:r>
                        <a:rPr lang="en-US" sz="2400" b="0" baseline="0" dirty="0" err="1" smtClean="0">
                          <a:solidFill>
                            <a:schemeClr val="tx2">
                              <a:lumMod val="75000"/>
                            </a:schemeClr>
                          </a:solidFill>
                        </a:rPr>
                        <a:t>componente</a:t>
                      </a:r>
                      <a:r>
                        <a:rPr lang="en-US" sz="2400" b="0" baseline="0" dirty="0" smtClean="0">
                          <a:solidFill>
                            <a:schemeClr val="tx2">
                              <a:lumMod val="75000"/>
                            </a:schemeClr>
                          </a:solidFill>
                        </a:rPr>
                        <a:t> de </a:t>
                      </a:r>
                      <a:r>
                        <a:rPr lang="en-US" sz="2400" b="0" baseline="0" dirty="0" err="1" smtClean="0">
                          <a:solidFill>
                            <a:schemeClr val="tx2">
                              <a:lumMod val="75000"/>
                            </a:schemeClr>
                          </a:solidFill>
                        </a:rPr>
                        <a:t>salud</a:t>
                      </a:r>
                      <a:r>
                        <a:rPr lang="en-US" sz="2400" b="0" baseline="0" dirty="0" smtClean="0">
                          <a:solidFill>
                            <a:schemeClr val="tx2">
                              <a:lumMod val="75000"/>
                            </a:schemeClr>
                          </a:solidFill>
                        </a:rPr>
                        <a:t> del ASU </a:t>
                      </a:r>
                      <a:r>
                        <a:rPr lang="en-US" sz="2400" b="0" baseline="0" dirty="0" err="1" smtClean="0">
                          <a:solidFill>
                            <a:schemeClr val="tx2">
                              <a:lumMod val="75000"/>
                            </a:schemeClr>
                          </a:solidFill>
                        </a:rPr>
                        <a:t>es</a:t>
                      </a:r>
                      <a:r>
                        <a:rPr lang="en-US" sz="2400" b="0" baseline="0" dirty="0" smtClean="0">
                          <a:solidFill>
                            <a:schemeClr val="tx2">
                              <a:lumMod val="75000"/>
                            </a:schemeClr>
                          </a:solidFill>
                        </a:rPr>
                        <a:t> de (10,118)(39.03) = 394.9 </a:t>
                      </a:r>
                      <a:r>
                        <a:rPr lang="en-US" sz="2400" b="0" baseline="0" dirty="0" err="1" smtClean="0">
                          <a:solidFill>
                            <a:schemeClr val="tx2">
                              <a:lumMod val="75000"/>
                            </a:schemeClr>
                          </a:solidFill>
                        </a:rPr>
                        <a:t>mmp</a:t>
                      </a:r>
                      <a:r>
                        <a:rPr lang="en-US" sz="2400" b="0" baseline="0" dirty="0" smtClean="0">
                          <a:solidFill>
                            <a:schemeClr val="tx2">
                              <a:lumMod val="75000"/>
                            </a:schemeClr>
                          </a:solidFill>
                        </a:rPr>
                        <a:t>.</a:t>
                      </a:r>
                    </a:p>
                    <a:p>
                      <a:pPr marL="342900" indent="-342900">
                        <a:buNone/>
                      </a:pPr>
                      <a:endParaRPr lang="en-US" sz="2400" b="0" baseline="0" dirty="0" smtClean="0">
                        <a:solidFill>
                          <a:schemeClr val="tx2">
                            <a:lumMod val="75000"/>
                          </a:schemeClr>
                        </a:solidFill>
                      </a:endParaRPr>
                    </a:p>
                    <a:p>
                      <a:pPr marL="342900" indent="-342900">
                        <a:buNone/>
                      </a:pPr>
                      <a:r>
                        <a:rPr lang="en-US" sz="2400" b="0" baseline="0" dirty="0" smtClean="0">
                          <a:solidFill>
                            <a:schemeClr val="tx2">
                              <a:lumMod val="75000"/>
                            </a:schemeClr>
                          </a:solidFill>
                        </a:rPr>
                        <a:t>6.   En </a:t>
                      </a:r>
                      <a:r>
                        <a:rPr lang="en-US" sz="2400" b="0" baseline="0" dirty="0" err="1" smtClean="0">
                          <a:solidFill>
                            <a:schemeClr val="tx2">
                              <a:lumMod val="75000"/>
                            </a:schemeClr>
                          </a:solidFill>
                        </a:rPr>
                        <a:t>paralelo</a:t>
                      </a:r>
                      <a:r>
                        <a:rPr lang="en-US" sz="2400" b="0" baseline="0" dirty="0" smtClean="0">
                          <a:solidFill>
                            <a:schemeClr val="tx2">
                              <a:lumMod val="75000"/>
                            </a:schemeClr>
                          </a:solidFill>
                        </a:rPr>
                        <a:t> el </a:t>
                      </a:r>
                      <a:r>
                        <a:rPr lang="en-US" sz="2400" b="0" baseline="0" dirty="0" err="1" smtClean="0">
                          <a:solidFill>
                            <a:schemeClr val="tx2">
                              <a:lumMod val="75000"/>
                            </a:schemeClr>
                          </a:solidFill>
                        </a:rPr>
                        <a:t>gobierno</a:t>
                      </a:r>
                      <a:r>
                        <a:rPr lang="en-US" sz="2400" b="0" baseline="0" dirty="0" smtClean="0">
                          <a:solidFill>
                            <a:schemeClr val="tx2">
                              <a:lumMod val="75000"/>
                            </a:schemeClr>
                          </a:solidFill>
                        </a:rPr>
                        <a:t> federal </a:t>
                      </a:r>
                      <a:r>
                        <a:rPr lang="en-US" sz="2400" b="0" baseline="0" dirty="0" err="1" smtClean="0">
                          <a:solidFill>
                            <a:schemeClr val="tx2">
                              <a:lumMod val="75000"/>
                            </a:schemeClr>
                          </a:solidFill>
                        </a:rPr>
                        <a:t>absorve</a:t>
                      </a:r>
                      <a:r>
                        <a:rPr lang="en-US" sz="2400" b="0" baseline="0" dirty="0" smtClean="0">
                          <a:solidFill>
                            <a:schemeClr val="tx2">
                              <a:lumMod val="75000"/>
                            </a:schemeClr>
                          </a:solidFill>
                        </a:rPr>
                        <a:t> el </a:t>
                      </a:r>
                      <a:r>
                        <a:rPr lang="en-US" sz="2400" b="0" baseline="0" dirty="0" err="1" smtClean="0">
                          <a:solidFill>
                            <a:schemeClr val="tx2">
                              <a:lumMod val="75000"/>
                            </a:schemeClr>
                          </a:solidFill>
                        </a:rPr>
                        <a:t>pasivo</a:t>
                      </a:r>
                      <a:r>
                        <a:rPr lang="en-US" sz="2400" b="0" baseline="0" dirty="0" smtClean="0">
                          <a:solidFill>
                            <a:schemeClr val="tx2">
                              <a:lumMod val="75000"/>
                            </a:schemeClr>
                          </a:solidFill>
                        </a:rPr>
                        <a:t> de RJP (</a:t>
                      </a:r>
                      <a:r>
                        <a:rPr lang="en-US" sz="2400" b="0" baseline="0" dirty="0" err="1" smtClean="0">
                          <a:solidFill>
                            <a:schemeClr val="tx2">
                              <a:lumMod val="75000"/>
                            </a:schemeClr>
                          </a:solidFill>
                        </a:rPr>
                        <a:t>que</a:t>
                      </a:r>
                      <a:r>
                        <a:rPr lang="en-US" sz="2400" b="0" baseline="0" dirty="0" smtClean="0">
                          <a:solidFill>
                            <a:schemeClr val="tx2">
                              <a:lumMod val="75000"/>
                            </a:schemeClr>
                          </a:solidFill>
                        </a:rPr>
                        <a:t> </a:t>
                      </a:r>
                      <a:r>
                        <a:rPr lang="en-US" sz="2400" b="0" baseline="0" dirty="0" err="1" smtClean="0">
                          <a:solidFill>
                            <a:schemeClr val="tx2">
                              <a:lumMod val="75000"/>
                            </a:schemeClr>
                          </a:solidFill>
                        </a:rPr>
                        <a:t>anteriormente</a:t>
                      </a:r>
                      <a:r>
                        <a:rPr lang="en-US" sz="2400" b="0" baseline="0" dirty="0" smtClean="0">
                          <a:solidFill>
                            <a:schemeClr val="tx2">
                              <a:lumMod val="75000"/>
                            </a:schemeClr>
                          </a:solidFill>
                        </a:rPr>
                        <a:t> se </a:t>
                      </a:r>
                      <a:r>
                        <a:rPr lang="en-US" sz="2400" b="0" baseline="0" dirty="0" err="1" smtClean="0">
                          <a:solidFill>
                            <a:schemeClr val="tx2">
                              <a:lumMod val="75000"/>
                            </a:schemeClr>
                          </a:solidFill>
                        </a:rPr>
                        <a:t>sumó</a:t>
                      </a:r>
                      <a:r>
                        <a:rPr lang="en-US" sz="2400" b="0" baseline="0" dirty="0" smtClean="0">
                          <a:solidFill>
                            <a:schemeClr val="tx2">
                              <a:lumMod val="75000"/>
                            </a:schemeClr>
                          </a:solidFill>
                        </a:rPr>
                        <a:t> al </a:t>
                      </a:r>
                      <a:r>
                        <a:rPr lang="en-US" sz="2400" b="0" baseline="0" dirty="0" err="1" smtClean="0">
                          <a:solidFill>
                            <a:schemeClr val="tx2">
                              <a:lumMod val="75000"/>
                            </a:schemeClr>
                          </a:solidFill>
                        </a:rPr>
                        <a:t>costo</a:t>
                      </a:r>
                      <a:r>
                        <a:rPr lang="en-US" sz="2400" b="0" baseline="0" dirty="0" smtClean="0">
                          <a:solidFill>
                            <a:schemeClr val="tx2">
                              <a:lumMod val="75000"/>
                            </a:schemeClr>
                          </a:solidFill>
                        </a:rPr>
                        <a:t> de la </a:t>
                      </a:r>
                      <a:r>
                        <a:rPr lang="en-US" sz="2400" b="0" baseline="0" dirty="0" err="1" smtClean="0">
                          <a:solidFill>
                            <a:schemeClr val="tx2">
                              <a:lumMod val="75000"/>
                            </a:schemeClr>
                          </a:solidFill>
                        </a:rPr>
                        <a:t>propuesta</a:t>
                      </a:r>
                      <a:r>
                        <a:rPr lang="en-US" sz="2400" b="0" baseline="0" dirty="0" smtClean="0">
                          <a:solidFill>
                            <a:schemeClr val="tx2">
                              <a:lumMod val="75000"/>
                            </a:schemeClr>
                          </a:solidFill>
                        </a:rPr>
                        <a:t>). </a:t>
                      </a:r>
                      <a:endParaRPr lang="en-US" sz="2400" b="1" baseline="0" dirty="0" smtClean="0">
                        <a:solidFill>
                          <a:schemeClr val="tx2">
                            <a:lumMod val="75000"/>
                          </a:schemeClr>
                        </a:solidFill>
                      </a:endParaRPr>
                    </a:p>
                  </a:txBody>
                  <a:tcPr>
                    <a:solidFill>
                      <a:schemeClr val="bg1"/>
                    </a:solidFill>
                  </a:tcPr>
                </a:tc>
              </a:tr>
            </a:tbl>
          </a:graphicData>
        </a:graphic>
      </p:graphicFrame>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132320"/>
        </p:xfrm>
        <a:graphic>
          <a:graphicData uri="http://schemas.openxmlformats.org/drawingml/2006/table">
            <a:tbl>
              <a:tblPr firstRow="1" bandRow="1">
                <a:tableStyleId>{5C22544A-7EE6-4342-B048-85BDC9FD1C3A}</a:tableStyleId>
              </a:tblPr>
              <a:tblGrid>
                <a:gridCol w="9144000"/>
              </a:tblGrid>
              <a:tr h="7132320">
                <a:tc>
                  <a:txBody>
                    <a:bodyPr/>
                    <a:lstStyle/>
                    <a:p>
                      <a:pPr marL="342900" indent="-342900">
                        <a:buNone/>
                      </a:pPr>
                      <a:endParaRPr lang="es-ES" b="0" baseline="0" dirty="0" smtClean="0">
                        <a:solidFill>
                          <a:schemeClr val="tx2">
                            <a:lumMod val="75000"/>
                          </a:schemeClr>
                        </a:solidFill>
                      </a:endParaRPr>
                    </a:p>
                    <a:p>
                      <a:pPr marL="342900" indent="-342900" algn="ctr">
                        <a:buNone/>
                      </a:pPr>
                      <a:endParaRPr lang="es-ES" sz="2800" b="0" baseline="0" dirty="0" smtClean="0">
                        <a:solidFill>
                          <a:schemeClr val="tx2">
                            <a:lumMod val="75000"/>
                          </a:schemeClr>
                        </a:solidFill>
                      </a:endParaRPr>
                    </a:p>
                    <a:p>
                      <a:pPr marL="342900" indent="-342900" algn="ctr">
                        <a:buNone/>
                      </a:pPr>
                      <a:r>
                        <a:rPr lang="es-ES" sz="2800" b="0" baseline="0" dirty="0" smtClean="0">
                          <a:solidFill>
                            <a:schemeClr val="tx2">
                              <a:lumMod val="75000"/>
                            </a:schemeClr>
                          </a:solidFill>
                        </a:rPr>
                        <a:t> </a:t>
                      </a:r>
                      <a:r>
                        <a:rPr lang="es-ES" sz="2400" b="1" u="sng" baseline="0" dirty="0" smtClean="0">
                          <a:solidFill>
                            <a:schemeClr val="tx2">
                              <a:lumMod val="75000"/>
                            </a:schemeClr>
                          </a:solidFill>
                        </a:rPr>
                        <a:t>¿Cómo compara el componente de salud de ASU vs. (ASC + ASNC)?</a:t>
                      </a:r>
                    </a:p>
                    <a:p>
                      <a:pPr marL="342900" indent="-342900" algn="ctr">
                        <a:buNone/>
                      </a:pPr>
                      <a:r>
                        <a:rPr lang="es-ES" sz="2400" b="0" u="sng" baseline="0" dirty="0" smtClean="0">
                          <a:solidFill>
                            <a:schemeClr val="tx2">
                              <a:lumMod val="75000"/>
                            </a:schemeClr>
                          </a:solidFill>
                        </a:rPr>
                        <a:t>Aportación Anual por Trabajador</a:t>
                      </a:r>
                    </a:p>
                    <a:p>
                      <a:pPr marL="342900" indent="-342900" algn="ctr">
                        <a:buNone/>
                      </a:pPr>
                      <a:r>
                        <a:rPr lang="es-ES" sz="1800" b="0" baseline="0" dirty="0" smtClean="0">
                          <a:solidFill>
                            <a:schemeClr val="tx2">
                              <a:lumMod val="75000"/>
                            </a:schemeClr>
                          </a:solidFill>
                        </a:rPr>
                        <a:t>(miles de pesos)</a:t>
                      </a:r>
                    </a:p>
                    <a:p>
                      <a:pPr marL="342900" indent="-342900" algn="ctr">
                        <a:buNone/>
                      </a:pPr>
                      <a:endParaRPr lang="es-ES" sz="2800" b="0" baseline="0" dirty="0" smtClean="0">
                        <a:solidFill>
                          <a:schemeClr val="tx2">
                            <a:lumMod val="75000"/>
                          </a:schemeClr>
                        </a:solidFill>
                      </a:endParaRPr>
                    </a:p>
                    <a:p>
                      <a:pPr marL="342900" indent="-342900" algn="ctr">
                        <a:buNone/>
                      </a:pPr>
                      <a:endParaRPr lang="es-ES" sz="2800" b="0" baseline="0" dirty="0" smtClean="0">
                        <a:solidFill>
                          <a:schemeClr val="tx2">
                            <a:lumMod val="75000"/>
                          </a:schemeClr>
                        </a:solidFill>
                      </a:endParaRPr>
                    </a:p>
                    <a:p>
                      <a:pPr marL="342900" indent="-342900" algn="ctr">
                        <a:buNone/>
                      </a:pPr>
                      <a:endParaRPr lang="es-ES" sz="2800" b="0" baseline="0" dirty="0" smtClean="0">
                        <a:solidFill>
                          <a:schemeClr val="tx2">
                            <a:lumMod val="75000"/>
                          </a:schemeClr>
                        </a:solidFill>
                      </a:endParaRPr>
                    </a:p>
                    <a:p>
                      <a:pPr marL="342900" indent="-342900" algn="ctr">
                        <a:buNone/>
                      </a:pPr>
                      <a:endParaRPr lang="es-ES" sz="2800" b="0" baseline="0" dirty="0" smtClean="0">
                        <a:solidFill>
                          <a:schemeClr val="tx2">
                            <a:lumMod val="75000"/>
                          </a:schemeClr>
                        </a:solidFill>
                      </a:endParaRPr>
                    </a:p>
                    <a:p>
                      <a:pPr marL="342900" indent="-342900" algn="ctr">
                        <a:buNone/>
                      </a:pPr>
                      <a:endParaRPr lang="es-ES" sz="2800" b="0" baseline="0" dirty="0" smtClean="0">
                        <a:solidFill>
                          <a:schemeClr val="tx2">
                            <a:lumMod val="75000"/>
                          </a:schemeClr>
                        </a:solidFill>
                      </a:endParaRPr>
                    </a:p>
                    <a:p>
                      <a:pPr marL="342900" indent="-342900" algn="ctr">
                        <a:buNone/>
                      </a:pPr>
                      <a:endParaRPr lang="es-ES" sz="2800" b="0" baseline="0" dirty="0" smtClean="0">
                        <a:solidFill>
                          <a:schemeClr val="tx2">
                            <a:lumMod val="75000"/>
                          </a:schemeClr>
                        </a:solidFill>
                      </a:endParaRPr>
                    </a:p>
                    <a:p>
                      <a:pPr marL="342900" indent="-342900" algn="l">
                        <a:buNone/>
                      </a:pPr>
                      <a:r>
                        <a:rPr lang="es-ES" sz="2000" b="0" baseline="0" dirty="0" smtClean="0">
                          <a:solidFill>
                            <a:schemeClr val="tx2">
                              <a:lumMod val="75000"/>
                            </a:schemeClr>
                          </a:solidFill>
                        </a:rPr>
                        <a:t>       * Neto, </a:t>
                      </a:r>
                      <a:r>
                        <a:rPr lang="es-ES" sz="2000" b="0" baseline="0" dirty="0" err="1" smtClean="0">
                          <a:solidFill>
                            <a:schemeClr val="tx2">
                              <a:lumMod val="75000"/>
                            </a:schemeClr>
                          </a:solidFill>
                        </a:rPr>
                        <a:t>i.e</a:t>
                      </a:r>
                      <a:r>
                        <a:rPr lang="es-ES" sz="2000" b="0" baseline="0" dirty="0" smtClean="0">
                          <a:solidFill>
                            <a:schemeClr val="tx2">
                              <a:lumMod val="75000"/>
                            </a:schemeClr>
                          </a:solidFill>
                        </a:rPr>
                        <a:t>, después del costo del RJP del propio IMSS.</a:t>
                      </a:r>
                    </a:p>
                    <a:p>
                      <a:pPr marL="342900" indent="-342900" algn="l">
                        <a:buNone/>
                      </a:pPr>
                      <a:r>
                        <a:rPr lang="es-ES" sz="2000" b="0" baseline="0" dirty="0" smtClean="0">
                          <a:solidFill>
                            <a:schemeClr val="tx2">
                              <a:lumMod val="75000"/>
                            </a:schemeClr>
                          </a:solidFill>
                        </a:rPr>
                        <a:t>       ** Cuya incidencia es 64% pagada por el trabajador y 36% por la empresa. </a:t>
                      </a:r>
                    </a:p>
                    <a:p>
                      <a:pPr marL="342900" indent="-342900" algn="l">
                        <a:buNone/>
                      </a:pPr>
                      <a:endParaRPr lang="es-ES" sz="2000" b="0" baseline="0" dirty="0" smtClean="0">
                        <a:solidFill>
                          <a:schemeClr val="tx2">
                            <a:lumMod val="75000"/>
                          </a:schemeClr>
                        </a:solidFill>
                      </a:endParaRPr>
                    </a:p>
                    <a:p>
                      <a:pPr marL="342900" indent="-342900" algn="l">
                        <a:buFont typeface="Wingdings" pitchFamily="2" charset="2"/>
                        <a:buChar char="Ø"/>
                      </a:pPr>
                      <a:r>
                        <a:rPr lang="es-ES" sz="2000" b="0" baseline="0" dirty="0" smtClean="0">
                          <a:solidFill>
                            <a:schemeClr val="tx2">
                              <a:lumMod val="75000"/>
                            </a:schemeClr>
                          </a:solidFill>
                        </a:rPr>
                        <a:t>Los recursos públicos para la salud pasan de 260.1 </a:t>
                      </a:r>
                      <a:r>
                        <a:rPr lang="es-ES" sz="2000" b="0" baseline="0" dirty="0" err="1" smtClean="0">
                          <a:solidFill>
                            <a:schemeClr val="tx2">
                              <a:lumMod val="75000"/>
                            </a:schemeClr>
                          </a:solidFill>
                        </a:rPr>
                        <a:t>mmp</a:t>
                      </a:r>
                      <a:r>
                        <a:rPr lang="es-ES" sz="2000" b="0" baseline="0" dirty="0" smtClean="0">
                          <a:solidFill>
                            <a:schemeClr val="tx2">
                              <a:lumMod val="75000"/>
                            </a:schemeClr>
                          </a:solidFill>
                        </a:rPr>
                        <a:t> (129.1 </a:t>
                      </a:r>
                      <a:r>
                        <a:rPr lang="es-ES" sz="2000" b="0" baseline="0" dirty="0" err="1" smtClean="0">
                          <a:solidFill>
                            <a:schemeClr val="tx2">
                              <a:lumMod val="75000"/>
                            </a:schemeClr>
                          </a:solidFill>
                        </a:rPr>
                        <a:t>mmp</a:t>
                      </a:r>
                      <a:r>
                        <a:rPr lang="es-ES" sz="2000" b="0" baseline="0" dirty="0" smtClean="0">
                          <a:solidFill>
                            <a:schemeClr val="tx2">
                              <a:lumMod val="75000"/>
                            </a:schemeClr>
                          </a:solidFill>
                        </a:rPr>
                        <a:t> de ASC y 131 </a:t>
                      </a:r>
                      <a:r>
                        <a:rPr lang="es-ES" sz="2000" b="0" baseline="0" dirty="0" err="1" smtClean="0">
                          <a:solidFill>
                            <a:schemeClr val="tx2">
                              <a:lumMod val="75000"/>
                            </a:schemeClr>
                          </a:solidFill>
                        </a:rPr>
                        <a:t>mmp</a:t>
                      </a:r>
                      <a:r>
                        <a:rPr lang="es-ES" sz="2000" b="0" baseline="0" dirty="0" smtClean="0">
                          <a:solidFill>
                            <a:schemeClr val="tx2">
                              <a:lumMod val="75000"/>
                            </a:schemeClr>
                          </a:solidFill>
                        </a:rPr>
                        <a:t> de ASNC) a 394.9 </a:t>
                      </a:r>
                      <a:r>
                        <a:rPr lang="es-ES" sz="2000" b="0" baseline="0" dirty="0" err="1" smtClean="0">
                          <a:solidFill>
                            <a:schemeClr val="tx2">
                              <a:lumMod val="75000"/>
                            </a:schemeClr>
                          </a:solidFill>
                        </a:rPr>
                        <a:t>mmp</a:t>
                      </a:r>
                      <a:r>
                        <a:rPr lang="es-ES" sz="2000" b="0" baseline="0" dirty="0" smtClean="0">
                          <a:solidFill>
                            <a:schemeClr val="tx2">
                              <a:lumMod val="75000"/>
                            </a:schemeClr>
                          </a:solidFill>
                        </a:rPr>
                        <a:t>, </a:t>
                      </a:r>
                      <a:r>
                        <a:rPr lang="es-ES" sz="2000" b="1" baseline="0" dirty="0" smtClean="0">
                          <a:solidFill>
                            <a:schemeClr val="tx2">
                              <a:lumMod val="75000"/>
                            </a:schemeClr>
                          </a:solidFill>
                        </a:rPr>
                        <a:t>un aumento de 52% o de 1.1% del PIB</a:t>
                      </a:r>
                      <a:r>
                        <a:rPr lang="es-ES" sz="2000" b="0" baseline="0" dirty="0" smtClean="0">
                          <a:solidFill>
                            <a:schemeClr val="tx2">
                              <a:lumMod val="75000"/>
                            </a:schemeClr>
                          </a:solidFill>
                        </a:rPr>
                        <a:t>.</a:t>
                      </a:r>
                    </a:p>
                    <a:p>
                      <a:pPr marL="342900" indent="-342900" algn="l">
                        <a:buFont typeface="Wingdings" pitchFamily="2" charset="2"/>
                        <a:buChar char="Ø"/>
                      </a:pPr>
                      <a:endParaRPr lang="es-ES" sz="2000" b="0" baseline="0" dirty="0" smtClean="0">
                        <a:solidFill>
                          <a:schemeClr val="tx2">
                            <a:lumMod val="75000"/>
                          </a:schemeClr>
                        </a:solidFill>
                      </a:endParaRPr>
                    </a:p>
                    <a:p>
                      <a:pPr marL="342900" indent="-342900" algn="l">
                        <a:buFont typeface="Wingdings" pitchFamily="2" charset="2"/>
                        <a:buChar char="Ø"/>
                      </a:pPr>
                      <a:r>
                        <a:rPr lang="es-ES" sz="2000" b="0" baseline="0" dirty="0" smtClean="0">
                          <a:solidFill>
                            <a:schemeClr val="tx2">
                              <a:lumMod val="75000"/>
                            </a:schemeClr>
                          </a:solidFill>
                        </a:rPr>
                        <a:t>Para los trabajadores informales, el aumento per cápita es de 106%.</a:t>
                      </a:r>
                    </a:p>
                  </a:txBody>
                  <a:tcPr>
                    <a:solidFill>
                      <a:schemeClr val="bg1"/>
                    </a:solidFill>
                  </a:tcPr>
                </a:tc>
              </a:tr>
            </a:tbl>
          </a:graphicData>
        </a:graphic>
      </p:graphicFrame>
      <p:graphicFrame>
        <p:nvGraphicFramePr>
          <p:cNvPr id="4" name="Table 3"/>
          <p:cNvGraphicFramePr>
            <a:graphicFrameLocks noGrp="1"/>
          </p:cNvGraphicFramePr>
          <p:nvPr/>
        </p:nvGraphicFramePr>
        <p:xfrm>
          <a:off x="457200" y="1600200"/>
          <a:ext cx="8458200" cy="2045546"/>
        </p:xfrm>
        <a:graphic>
          <a:graphicData uri="http://schemas.openxmlformats.org/drawingml/2006/table">
            <a:tbl>
              <a:tblPr firstRow="1" bandRow="1">
                <a:tableStyleId>{5C22544A-7EE6-4342-B048-85BDC9FD1C3A}</a:tableStyleId>
              </a:tblPr>
              <a:tblGrid>
                <a:gridCol w="2114550"/>
                <a:gridCol w="2114550"/>
                <a:gridCol w="2114550"/>
                <a:gridCol w="2114550"/>
              </a:tblGrid>
              <a:tr h="550333">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s-ES" dirty="0" smtClean="0">
                          <a:solidFill>
                            <a:schemeClr val="tx1"/>
                          </a:solidFill>
                        </a:rPr>
                        <a:t>ASC</a:t>
                      </a:r>
                      <a:r>
                        <a:rPr lang="en-US" dirty="0" smtClean="0">
                          <a:solidFill>
                            <a:schemeClr val="tx1"/>
                          </a:solidFill>
                        </a:rPr>
                        <a:t>*</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ASNC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ASU</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0333">
                <a:tc>
                  <a:txBody>
                    <a:bodyPr/>
                    <a:lstStyle/>
                    <a:p>
                      <a:r>
                        <a:rPr lang="es-ES" sz="1400" dirty="0" smtClean="0">
                          <a:solidFill>
                            <a:schemeClr val="tx1"/>
                          </a:solidFill>
                        </a:rPr>
                        <a:t>Contribuciones obrero-patronales</a:t>
                      </a:r>
                    </a:p>
                    <a:p>
                      <a:endParaRPr lang="es-ES" sz="1400" dirty="0" smtClean="0">
                        <a:solidFill>
                          <a:schemeClr val="tx1"/>
                        </a:solidFill>
                      </a:endParaRPr>
                    </a:p>
                    <a:p>
                      <a:r>
                        <a:rPr lang="es-ES" sz="1400" dirty="0" smtClean="0">
                          <a:solidFill>
                            <a:schemeClr val="tx1"/>
                          </a:solidFill>
                        </a:rPr>
                        <a:t>Contribución del</a:t>
                      </a:r>
                      <a:r>
                        <a:rPr lang="es-ES" sz="1400" baseline="0" dirty="0" smtClean="0">
                          <a:solidFill>
                            <a:schemeClr val="tx1"/>
                          </a:solidFill>
                        </a:rPr>
                        <a:t> gobierno</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7,166**</a:t>
                      </a:r>
                    </a:p>
                    <a:p>
                      <a:pPr algn="ctr"/>
                      <a:endParaRPr lang="es-ES" dirty="0" smtClean="0">
                        <a:solidFill>
                          <a:schemeClr val="tx1"/>
                        </a:solidFill>
                      </a:endParaRPr>
                    </a:p>
                    <a:p>
                      <a:pPr algn="ctr"/>
                      <a:r>
                        <a:rPr lang="es-ES" dirty="0" smtClean="0">
                          <a:solidFill>
                            <a:schemeClr val="tx1"/>
                          </a:solidFill>
                        </a:rPr>
                        <a:t>2,952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0</a:t>
                      </a:r>
                    </a:p>
                    <a:p>
                      <a:pPr algn="ctr"/>
                      <a:endParaRPr lang="en-US" dirty="0" smtClean="0">
                        <a:solidFill>
                          <a:schemeClr val="tx1"/>
                        </a:solidFill>
                      </a:endParaRPr>
                    </a:p>
                    <a:p>
                      <a:pPr algn="ctr"/>
                      <a:r>
                        <a:rPr lang="en-US" dirty="0" smtClean="0">
                          <a:solidFill>
                            <a:schemeClr val="tx1"/>
                          </a:solidFill>
                        </a:rPr>
                        <a:t>4,904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0</a:t>
                      </a:r>
                    </a:p>
                    <a:p>
                      <a:pPr algn="ctr"/>
                      <a:endParaRPr lang="en-US" dirty="0" smtClean="0">
                        <a:solidFill>
                          <a:schemeClr val="tx1"/>
                        </a:solidFill>
                      </a:endParaRPr>
                    </a:p>
                    <a:p>
                      <a:pPr algn="ctr"/>
                      <a:r>
                        <a:rPr lang="en-US" dirty="0" smtClean="0">
                          <a:solidFill>
                            <a:schemeClr val="tx1"/>
                          </a:solidFill>
                        </a:rPr>
                        <a:t>10,118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0333">
                <a:tc>
                  <a:txBody>
                    <a:bodyPr/>
                    <a:lstStyle/>
                    <a:p>
                      <a:pPr algn="r"/>
                      <a:r>
                        <a:rPr lang="es-ES" b="1" dirty="0" smtClean="0">
                          <a:solidFill>
                            <a:schemeClr val="tx1"/>
                          </a:solidFill>
                        </a:rPr>
                        <a:t> Total</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10,118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4,904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10,118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buNone/>
                      </a:pPr>
                      <a:endParaRPr lang="es-ES" b="0" baseline="0" dirty="0" smtClean="0">
                        <a:solidFill>
                          <a:schemeClr val="tx2">
                            <a:lumMod val="75000"/>
                          </a:schemeClr>
                        </a:solidFill>
                      </a:endParaRPr>
                    </a:p>
                    <a:p>
                      <a:pPr marL="342900" indent="-342900">
                        <a:buNone/>
                      </a:pPr>
                      <a:r>
                        <a:rPr lang="es-ES" sz="2800" b="0" baseline="0" dirty="0" smtClean="0">
                          <a:solidFill>
                            <a:schemeClr val="tx2">
                              <a:lumMod val="75000"/>
                            </a:schemeClr>
                          </a:solidFill>
                        </a:rPr>
                        <a:t>    </a:t>
                      </a:r>
                    </a:p>
                    <a:p>
                      <a:pPr marL="342900" indent="-342900">
                        <a:buNone/>
                      </a:pPr>
                      <a:r>
                        <a:rPr lang="es-ES" sz="2800" b="0" baseline="0" dirty="0" smtClean="0">
                          <a:solidFill>
                            <a:schemeClr val="tx2">
                              <a:lumMod val="75000"/>
                            </a:schemeClr>
                          </a:solidFill>
                        </a:rPr>
                        <a:t>    En adición, el ASU rompe con el problema de selección adversa y agregación incompleta de riesgos que actualmente se observa en el sistema segmentado, con afiliación obligatoria en ASC, afiliación voluntaria en ASNC y, en paralelo, alta movilidad de trabajadores entre estatus formal e informal.</a:t>
                      </a:r>
                    </a:p>
                    <a:p>
                      <a:pPr marL="342900" indent="-342900">
                        <a:buNone/>
                      </a:pPr>
                      <a:endParaRPr lang="es-ES" sz="2800" b="0" baseline="0" dirty="0" smtClean="0">
                        <a:solidFill>
                          <a:schemeClr val="tx2">
                            <a:lumMod val="75000"/>
                          </a:schemeClr>
                        </a:solidFill>
                      </a:endParaRPr>
                    </a:p>
                    <a:p>
                      <a:pPr marL="342900" indent="-342900">
                        <a:buNone/>
                      </a:pPr>
                      <a:r>
                        <a:rPr lang="es-ES" sz="2800" b="0" baseline="0" dirty="0" smtClean="0">
                          <a:solidFill>
                            <a:schemeClr val="tx2">
                              <a:lumMod val="75000"/>
                            </a:schemeClr>
                          </a:solidFill>
                        </a:rPr>
                        <a:t>     Por su parte, los servicios de salud seguirían siendo </a:t>
                      </a:r>
                    </a:p>
                    <a:p>
                      <a:pPr marL="342900" indent="-342900">
                        <a:buNone/>
                      </a:pPr>
                      <a:r>
                        <a:rPr lang="es-ES" sz="2800" b="0" baseline="0" dirty="0" smtClean="0">
                          <a:solidFill>
                            <a:schemeClr val="tx2">
                              <a:lumMod val="75000"/>
                            </a:schemeClr>
                          </a:solidFill>
                        </a:rPr>
                        <a:t>     provistos por el IMSS y los gobiernos estatales.</a:t>
                      </a:r>
                    </a:p>
                    <a:p>
                      <a:pPr marL="342900" indent="-342900">
                        <a:buNone/>
                      </a:pPr>
                      <a:endParaRPr lang="es-ES" sz="2800" b="0" baseline="0" dirty="0" smtClean="0">
                        <a:solidFill>
                          <a:schemeClr val="tx2">
                            <a:lumMod val="75000"/>
                          </a:schemeClr>
                        </a:solidFill>
                      </a:endParaRPr>
                    </a:p>
                    <a:p>
                      <a:pPr marL="342900" indent="-342900">
                        <a:buNone/>
                      </a:pPr>
                      <a:r>
                        <a:rPr lang="es-ES" sz="2800" b="0" baseline="0" dirty="0" smtClean="0">
                          <a:solidFill>
                            <a:schemeClr val="tx2">
                              <a:lumMod val="75000"/>
                            </a:schemeClr>
                          </a:solidFill>
                        </a:rPr>
                        <a:t>     Por último, la unificación del financiamiento sienta las </a:t>
                      </a:r>
                    </a:p>
                    <a:p>
                      <a:pPr marL="342900" indent="-342900">
                        <a:buNone/>
                      </a:pPr>
                      <a:r>
                        <a:rPr lang="es-ES" sz="2800" b="0" baseline="0" dirty="0" smtClean="0">
                          <a:solidFill>
                            <a:schemeClr val="tx2">
                              <a:lumMod val="75000"/>
                            </a:schemeClr>
                          </a:solidFill>
                        </a:rPr>
                        <a:t>     bases de un Servicio Nacional de Salud.</a:t>
                      </a:r>
                      <a:endParaRPr lang="es-ES" sz="2000" b="0" baseline="0" dirty="0" smtClean="0">
                        <a:solidFill>
                          <a:schemeClr val="tx2">
                            <a:lumMod val="75000"/>
                          </a:schemeClr>
                        </a:solidFill>
                      </a:endParaRPr>
                    </a:p>
                  </a:txBody>
                  <a:tcPr>
                    <a:solidFill>
                      <a:schemeClr val="bg1"/>
                    </a:solidFill>
                  </a:tcPr>
                </a:tc>
              </a:tr>
            </a:tbl>
          </a:graphicData>
        </a:graphic>
      </p:graphicFrame>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sz="2400" dirty="0" smtClean="0"/>
          </a:p>
          <a:p>
            <a:pPr>
              <a:buNone/>
            </a:pPr>
            <a:r>
              <a:rPr lang="en-US" sz="2400" dirty="0" smtClean="0"/>
              <a:t>	Levy (2008) </a:t>
            </a:r>
            <a:r>
              <a:rPr lang="en-US" sz="2400" dirty="0" err="1" smtClean="0"/>
              <a:t>argumenta</a:t>
            </a:r>
            <a:r>
              <a:rPr lang="en-US" sz="2400" dirty="0" smtClean="0"/>
              <a:t> </a:t>
            </a:r>
            <a:r>
              <a:rPr lang="en-US" sz="2400" dirty="0" err="1" smtClean="0"/>
              <a:t>que</a:t>
            </a:r>
            <a:r>
              <a:rPr lang="en-US" sz="2400" dirty="0" smtClean="0"/>
              <a:t> la </a:t>
            </a:r>
            <a:r>
              <a:rPr lang="en-US" sz="2400" dirty="0" err="1" smtClean="0"/>
              <a:t>arquitectura</a:t>
            </a:r>
            <a:r>
              <a:rPr lang="en-US" sz="2400" dirty="0" smtClean="0"/>
              <a:t> (ASC + ASNC) </a:t>
            </a:r>
            <a:r>
              <a:rPr lang="en-US" sz="2400" dirty="0" err="1" smtClean="0"/>
              <a:t>es</a:t>
            </a:r>
            <a:r>
              <a:rPr lang="en-US" sz="2400" dirty="0" smtClean="0"/>
              <a:t> mala </a:t>
            </a:r>
            <a:r>
              <a:rPr lang="en-US" sz="2400" dirty="0" err="1" smtClean="0"/>
              <a:t>política</a:t>
            </a:r>
            <a:r>
              <a:rPr lang="en-US" sz="2400" dirty="0" smtClean="0"/>
              <a:t> social y mala </a:t>
            </a:r>
            <a:r>
              <a:rPr lang="en-US" sz="2400" dirty="0" err="1" smtClean="0"/>
              <a:t>política</a:t>
            </a:r>
            <a:r>
              <a:rPr lang="en-US" sz="2400" dirty="0" smtClean="0"/>
              <a:t> </a:t>
            </a:r>
            <a:r>
              <a:rPr lang="en-US" sz="2400" dirty="0" err="1" smtClean="0"/>
              <a:t>económica</a:t>
            </a:r>
            <a:r>
              <a:rPr lang="en-US" sz="2400" dirty="0" smtClean="0"/>
              <a:t>:</a:t>
            </a:r>
          </a:p>
          <a:p>
            <a:pPr>
              <a:buNone/>
            </a:pPr>
            <a:endParaRPr lang="en-US" sz="2400" dirty="0" smtClean="0"/>
          </a:p>
          <a:p>
            <a:pPr>
              <a:buNone/>
            </a:pPr>
            <a:endParaRPr lang="en-US" sz="2400" dirty="0" smtClean="0"/>
          </a:p>
          <a:p>
            <a:pPr>
              <a:buFont typeface="Arial" charset="0"/>
              <a:buChar char="•"/>
            </a:pPr>
            <a:r>
              <a:rPr lang="en-US" sz="2400" dirty="0" smtClean="0"/>
              <a:t>ASC genera un </a:t>
            </a:r>
            <a:r>
              <a:rPr lang="en-US" sz="2400" b="1" u="sng" dirty="0" err="1" smtClean="0"/>
              <a:t>impuesto</a:t>
            </a:r>
            <a:r>
              <a:rPr lang="en-US" sz="2400" b="1" u="sng" dirty="0" smtClean="0"/>
              <a:t> al </a:t>
            </a:r>
            <a:r>
              <a:rPr lang="en-US" sz="2400" b="1" u="sng" dirty="0" err="1" smtClean="0"/>
              <a:t>empleo</a:t>
            </a:r>
            <a:r>
              <a:rPr lang="en-US" sz="2400" b="1" u="sng" dirty="0" smtClean="0"/>
              <a:t> formal</a:t>
            </a:r>
            <a:r>
              <a:rPr lang="en-US" sz="2400" b="1" dirty="0" smtClean="0"/>
              <a:t> </a:t>
            </a:r>
            <a:r>
              <a:rPr lang="en-US" sz="2400" dirty="0" smtClean="0"/>
              <a:t>con </a:t>
            </a:r>
            <a:r>
              <a:rPr lang="en-US" sz="2400" dirty="0" err="1" smtClean="0"/>
              <a:t>implicaciones</a:t>
            </a:r>
            <a:r>
              <a:rPr lang="en-US" sz="2400" dirty="0" smtClean="0"/>
              <a:t> </a:t>
            </a:r>
            <a:r>
              <a:rPr lang="en-US" sz="2400" dirty="0" err="1" smtClean="0"/>
              <a:t>negativas</a:t>
            </a:r>
            <a:r>
              <a:rPr lang="en-US" sz="2400" dirty="0" smtClean="0"/>
              <a:t> </a:t>
            </a:r>
            <a:r>
              <a:rPr lang="en-US" sz="2400" dirty="0" err="1" smtClean="0"/>
              <a:t>para</a:t>
            </a:r>
            <a:r>
              <a:rPr lang="en-US" sz="2400" dirty="0" smtClean="0"/>
              <a:t> la </a:t>
            </a:r>
            <a:r>
              <a:rPr lang="en-US" sz="2400" dirty="0" err="1" smtClean="0"/>
              <a:t>cobertura</a:t>
            </a:r>
            <a:r>
              <a:rPr lang="en-US" sz="2400" dirty="0" smtClean="0"/>
              <a:t> del </a:t>
            </a:r>
            <a:r>
              <a:rPr lang="en-US" sz="2400" dirty="0" err="1" smtClean="0"/>
              <a:t>aseguramiento</a:t>
            </a:r>
            <a:r>
              <a:rPr lang="en-US" sz="2400" dirty="0" smtClean="0"/>
              <a:t> social, la </a:t>
            </a:r>
            <a:r>
              <a:rPr lang="en-US" sz="2400" dirty="0" err="1" smtClean="0"/>
              <a:t>productividad</a:t>
            </a:r>
            <a:r>
              <a:rPr lang="en-US" sz="2400" dirty="0" smtClean="0"/>
              <a:t> y la base </a:t>
            </a:r>
            <a:r>
              <a:rPr lang="en-US" sz="2400" dirty="0" err="1" smtClean="0"/>
              <a:t>tributaria</a:t>
            </a:r>
            <a:r>
              <a:rPr lang="en-US" sz="2400" dirty="0" smtClean="0"/>
              <a:t>.</a:t>
            </a:r>
          </a:p>
          <a:p>
            <a:pPr>
              <a:buFont typeface="Arial" charset="0"/>
              <a:buChar char="•"/>
            </a:pPr>
            <a:endParaRPr lang="en-US" sz="2400" dirty="0" smtClean="0"/>
          </a:p>
          <a:p>
            <a:pPr>
              <a:buFont typeface="Arial" charset="0"/>
              <a:buChar char="•"/>
            </a:pPr>
            <a:endParaRPr lang="en-US" sz="2400" dirty="0" smtClean="0"/>
          </a:p>
          <a:p>
            <a:pPr>
              <a:buFont typeface="Arial" charset="0"/>
              <a:buChar char="•"/>
            </a:pPr>
            <a:r>
              <a:rPr lang="en-US" sz="2400" dirty="0" smtClean="0"/>
              <a:t>ASNC genera un </a:t>
            </a:r>
            <a:r>
              <a:rPr lang="en-US" sz="2400" b="1" u="sng" dirty="0" err="1" smtClean="0"/>
              <a:t>subsidio</a:t>
            </a:r>
            <a:r>
              <a:rPr lang="en-US" sz="2400" b="1" u="sng" dirty="0" smtClean="0"/>
              <a:t> al </a:t>
            </a:r>
            <a:r>
              <a:rPr lang="en-US" sz="2400" b="1" u="sng" dirty="0" err="1" smtClean="0"/>
              <a:t>empleo</a:t>
            </a:r>
            <a:r>
              <a:rPr lang="en-US" sz="2400" b="1" u="sng" dirty="0" smtClean="0"/>
              <a:t> informal</a:t>
            </a:r>
            <a:r>
              <a:rPr lang="en-US" sz="2400" dirty="0" smtClean="0"/>
              <a:t> </a:t>
            </a:r>
            <a:r>
              <a:rPr lang="en-US" sz="2400" dirty="0" err="1" smtClean="0"/>
              <a:t>que</a:t>
            </a:r>
            <a:r>
              <a:rPr lang="en-US" sz="2400" dirty="0" smtClean="0"/>
              <a:t> reduce </a:t>
            </a:r>
            <a:r>
              <a:rPr lang="en-US" sz="2400" dirty="0" err="1" smtClean="0"/>
              <a:t>aún</a:t>
            </a:r>
            <a:r>
              <a:rPr lang="en-US" sz="2400" dirty="0" smtClean="0"/>
              <a:t> </a:t>
            </a:r>
            <a:r>
              <a:rPr lang="en-US" sz="2400" dirty="0" err="1" smtClean="0"/>
              <a:t>mas</a:t>
            </a:r>
            <a:r>
              <a:rPr lang="en-US" sz="2400" dirty="0" smtClean="0"/>
              <a:t> la base </a:t>
            </a:r>
            <a:r>
              <a:rPr lang="en-US" sz="2400" dirty="0" err="1" smtClean="0"/>
              <a:t>tributaria</a:t>
            </a:r>
            <a:r>
              <a:rPr lang="en-US" sz="2400" dirty="0" smtClean="0"/>
              <a:t> y la </a:t>
            </a:r>
            <a:r>
              <a:rPr lang="en-US" sz="2400" dirty="0" err="1" smtClean="0"/>
              <a:t>productividad</a:t>
            </a:r>
            <a:r>
              <a:rPr lang="en-US" sz="2400" dirty="0" smtClean="0"/>
              <a:t>, sin resolver </a:t>
            </a:r>
            <a:r>
              <a:rPr lang="en-US" sz="2400" dirty="0" err="1" smtClean="0"/>
              <a:t>adecuadamente</a:t>
            </a:r>
            <a:r>
              <a:rPr lang="en-US" sz="2400" dirty="0" smtClean="0"/>
              <a:t> la </a:t>
            </a:r>
            <a:r>
              <a:rPr lang="en-US" sz="2400" dirty="0" err="1" smtClean="0"/>
              <a:t>problemática</a:t>
            </a:r>
            <a:r>
              <a:rPr lang="en-US" sz="2400" dirty="0" smtClean="0"/>
              <a:t> social.</a:t>
            </a:r>
          </a:p>
          <a:p>
            <a:pPr>
              <a:buFont typeface="Arial" charset="0"/>
              <a:buChar char="•"/>
            </a:pPr>
            <a:endParaRPr lang="en-US" sz="2400" dirty="0" smtClean="0"/>
          </a:p>
          <a:p>
            <a:pPr>
              <a:buNone/>
            </a:pPr>
            <a:endParaRPr lang="en-US" sz="2400" dirty="0" smtClean="0"/>
          </a:p>
          <a:p>
            <a:pPr>
              <a:buNone/>
            </a:pPr>
            <a:r>
              <a:rPr lang="en-US" sz="2400" dirty="0" smtClean="0"/>
              <a:t> </a:t>
            </a:r>
          </a:p>
          <a:p>
            <a:pPr>
              <a:buFont typeface="Arial" charset="0"/>
              <a:buChar char="•"/>
            </a:pPr>
            <a:endParaRPr lang="en-US" sz="2400" dirty="0" smtClean="0"/>
          </a:p>
          <a:p>
            <a:pPr>
              <a:buNone/>
            </a:pPr>
            <a:r>
              <a:rPr lang="en-US" sz="2400" dirty="0" smtClean="0"/>
              <a:t>	</a:t>
            </a:r>
          </a:p>
          <a:p>
            <a:pPr>
              <a:buNone/>
            </a:pPr>
            <a:r>
              <a:rPr lang="en-US" sz="2400" dirty="0" smtClean="0"/>
              <a:t> </a:t>
            </a:r>
            <a:endParaRPr lang="en-US" sz="2400" dirty="0"/>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A495CD9-6B7B-4528-83B0-4A8640E2797A}"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50</a:t>
            </a:fld>
            <a:endParaRPr lang="en-US" sz="1400" b="0" i="0" u="none" strike="noStrike" kern="1200" cap="none" spc="0" baseline="0">
              <a:solidFill>
                <a:srgbClr val="1A2C3E"/>
              </a:solidFill>
              <a:uFillTx/>
              <a:latin typeface="Arial"/>
              <a:cs typeface="Arial"/>
            </a:endParaRPr>
          </a:p>
        </p:txBody>
      </p:sp>
      <p:sp>
        <p:nvSpPr>
          <p:cNvPr id="3" name="Rectangle 3"/>
          <p:cNvSpPr txBox="1">
            <a:spLocks noGrp="1"/>
          </p:cNvSpPr>
          <p:nvPr>
            <p:ph type="subTitle" idx="4294967295"/>
          </p:nvPr>
        </p:nvSpPr>
        <p:spPr>
          <a:xfrm>
            <a:off x="838201" y="2338385"/>
            <a:ext cx="7315200" cy="1784351"/>
          </a:xfrm>
        </p:spPr>
        <p:txBody>
          <a:bodyPr anchorCtr="1"/>
          <a:lstStyle/>
          <a:p>
            <a:pPr marL="0" lvl="0" indent="0" algn="ctr">
              <a:spcBef>
                <a:spcPts val="700"/>
              </a:spcBef>
              <a:buNone/>
            </a:pPr>
            <a:endParaRPr lang="en-US" sz="2800" b="1" dirty="0">
              <a:solidFill>
                <a:srgbClr val="0A4C94"/>
              </a:solidFill>
              <a:effectLst>
                <a:outerShdw dist="38096" dir="2700000">
                  <a:srgbClr val="C0C0C0"/>
                </a:outerShdw>
              </a:effectLst>
            </a:endParaRPr>
          </a:p>
          <a:p>
            <a:pPr marL="0" lvl="0" indent="0" algn="ctr">
              <a:spcBef>
                <a:spcPts val="700"/>
              </a:spcBef>
              <a:buNone/>
            </a:pPr>
            <a:r>
              <a:rPr lang="en-US" sz="2800" b="1" dirty="0" smtClean="0">
                <a:solidFill>
                  <a:schemeClr val="tx2">
                    <a:lumMod val="75000"/>
                  </a:schemeClr>
                </a:solidFill>
              </a:rPr>
              <a:t>10. </a:t>
            </a:r>
            <a:r>
              <a:rPr lang="en-US" sz="2800" b="1" dirty="0" err="1" smtClean="0">
                <a:solidFill>
                  <a:schemeClr val="tx2">
                    <a:lumMod val="75000"/>
                  </a:schemeClr>
                </a:solidFill>
              </a:rPr>
              <a:t>Impacto</a:t>
            </a:r>
            <a:r>
              <a:rPr lang="en-US" sz="2800" b="1" dirty="0" smtClean="0">
                <a:solidFill>
                  <a:schemeClr val="tx2">
                    <a:lumMod val="75000"/>
                  </a:schemeClr>
                </a:solidFill>
              </a:rPr>
              <a:t> del </a:t>
            </a:r>
            <a:r>
              <a:rPr lang="en-US" sz="2800" b="1" dirty="0" err="1" smtClean="0">
                <a:solidFill>
                  <a:schemeClr val="tx2">
                    <a:lumMod val="75000"/>
                  </a:schemeClr>
                </a:solidFill>
              </a:rPr>
              <a:t>Aseguramiento</a:t>
            </a:r>
            <a:r>
              <a:rPr lang="en-US" sz="2800" b="1" dirty="0" smtClean="0">
                <a:solidFill>
                  <a:schemeClr val="tx2">
                    <a:lumMod val="75000"/>
                  </a:schemeClr>
                </a:solidFill>
              </a:rPr>
              <a:t> Universal</a:t>
            </a:r>
          </a:p>
          <a:p>
            <a:pPr marL="0" lvl="0" indent="0" algn="ctr">
              <a:spcBef>
                <a:spcPts val="700"/>
              </a:spcBef>
              <a:buNone/>
            </a:pPr>
            <a:r>
              <a:rPr lang="en-US" sz="2800" b="1" dirty="0" smtClean="0">
                <a:solidFill>
                  <a:schemeClr val="tx2">
                    <a:lumMod val="75000"/>
                  </a:schemeClr>
                </a:solidFill>
              </a:rPr>
              <a:t>   </a:t>
            </a:r>
            <a:r>
              <a:rPr lang="en-US" sz="2800" b="1" dirty="0" err="1" smtClean="0">
                <a:solidFill>
                  <a:schemeClr val="tx2">
                    <a:lumMod val="75000"/>
                  </a:schemeClr>
                </a:solidFill>
              </a:rPr>
              <a:t>sobre</a:t>
            </a:r>
            <a:r>
              <a:rPr lang="en-US" sz="2800" b="1" dirty="0" smtClean="0">
                <a:solidFill>
                  <a:schemeClr val="tx2">
                    <a:lumMod val="75000"/>
                  </a:schemeClr>
                </a:solidFill>
              </a:rPr>
              <a:t> las </a:t>
            </a:r>
            <a:r>
              <a:rPr lang="en-US" sz="2800" b="1" dirty="0" err="1" smtClean="0">
                <a:solidFill>
                  <a:schemeClr val="tx2">
                    <a:lumMod val="75000"/>
                  </a:schemeClr>
                </a:solidFill>
              </a:rPr>
              <a:t>Pensiones</a:t>
            </a:r>
            <a:r>
              <a:rPr lang="en-US" sz="2800" b="1" dirty="0" smtClean="0">
                <a:solidFill>
                  <a:schemeClr val="tx2">
                    <a:lumMod val="75000"/>
                  </a:schemeClr>
                </a:solidFill>
              </a:rPr>
              <a:t> y el </a:t>
            </a:r>
            <a:r>
              <a:rPr lang="en-US" sz="2800" b="1" dirty="0" err="1" smtClean="0">
                <a:solidFill>
                  <a:schemeClr val="tx2">
                    <a:lumMod val="75000"/>
                  </a:schemeClr>
                </a:solidFill>
              </a:rPr>
              <a:t>Ahorro</a:t>
            </a:r>
            <a:endParaRPr lang="en-US" sz="2800" b="1" dirty="0">
              <a:solidFill>
                <a:schemeClr val="tx2">
                  <a:lumMod val="75000"/>
                </a:schemeClr>
              </a:solidFill>
            </a:endParaRP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buNone/>
                      </a:pPr>
                      <a:endParaRPr lang="es-ES" b="0" baseline="0" dirty="0" smtClean="0">
                        <a:solidFill>
                          <a:schemeClr val="tx2">
                            <a:lumMod val="75000"/>
                          </a:schemeClr>
                        </a:solidFill>
                      </a:endParaRPr>
                    </a:p>
                    <a:p>
                      <a:pPr marL="342900" indent="-342900" algn="ctr">
                        <a:buNone/>
                      </a:pPr>
                      <a:r>
                        <a:rPr lang="es-ES" sz="2400" b="1" u="sng" baseline="0" dirty="0" smtClean="0">
                          <a:solidFill>
                            <a:schemeClr val="tx2">
                              <a:lumMod val="75000"/>
                            </a:schemeClr>
                          </a:solidFill>
                        </a:rPr>
                        <a:t>¿En qué consiste el componente de pensiones del ASU?</a:t>
                      </a:r>
                    </a:p>
                    <a:p>
                      <a:pPr marL="342900" indent="-342900">
                        <a:buNone/>
                      </a:pPr>
                      <a:endParaRPr lang="es-ES" sz="2400" b="0" baseline="0" dirty="0" smtClean="0">
                        <a:solidFill>
                          <a:schemeClr val="tx2">
                            <a:lumMod val="75000"/>
                          </a:schemeClr>
                        </a:solidFill>
                      </a:endParaRPr>
                    </a:p>
                    <a:p>
                      <a:pPr marL="342900" indent="-342900">
                        <a:buNone/>
                      </a:pPr>
                      <a:r>
                        <a:rPr lang="es-ES" sz="2400" b="0" u="sng" baseline="0" dirty="0" smtClean="0">
                          <a:solidFill>
                            <a:schemeClr val="tx2">
                              <a:lumMod val="75000"/>
                            </a:schemeClr>
                          </a:solidFill>
                        </a:rPr>
                        <a:t>Pensiones de retiro</a:t>
                      </a:r>
                    </a:p>
                    <a:p>
                      <a:pPr marL="342900" indent="-342900">
                        <a:buNone/>
                      </a:pPr>
                      <a:endParaRPr lang="es-ES" sz="2400" b="0" u="none" baseline="0" dirty="0" smtClean="0">
                        <a:solidFill>
                          <a:schemeClr val="tx2">
                            <a:lumMod val="75000"/>
                          </a:schemeClr>
                        </a:solidFill>
                      </a:endParaRPr>
                    </a:p>
                    <a:p>
                      <a:pPr marL="342900" indent="-342900">
                        <a:buFont typeface="Wingdings" pitchFamily="2" charset="2"/>
                        <a:buChar char="Ø"/>
                      </a:pPr>
                      <a:r>
                        <a:rPr lang="es-ES" sz="2000" b="0" u="none" baseline="0" dirty="0" smtClean="0">
                          <a:solidFill>
                            <a:schemeClr val="tx2">
                              <a:lumMod val="75000"/>
                            </a:schemeClr>
                          </a:solidFill>
                        </a:rPr>
                        <a:t> Cada mes se aportaría a la cuenta individual de cada trabajador la cantidad que por </a:t>
                      </a:r>
                      <a:r>
                        <a:rPr lang="es-ES" sz="2000" b="0" u="none" baseline="0" dirty="0" err="1" smtClean="0">
                          <a:solidFill>
                            <a:schemeClr val="tx2">
                              <a:lumMod val="75000"/>
                            </a:schemeClr>
                          </a:solidFill>
                        </a:rPr>
                        <a:t>COPs</a:t>
                      </a:r>
                      <a:r>
                        <a:rPr lang="es-ES" sz="2000" b="0" u="none" baseline="0" dirty="0" smtClean="0">
                          <a:solidFill>
                            <a:schemeClr val="tx2">
                              <a:lumMod val="75000"/>
                            </a:schemeClr>
                          </a:solidFill>
                        </a:rPr>
                        <a:t> y aportación gubernamental se hace bajo ASC para un trabajador que gana dos salarios mínimos (</a:t>
                      </a:r>
                      <a:r>
                        <a:rPr lang="es-ES" sz="2000" b="0" u="none" baseline="0" dirty="0" err="1" smtClean="0">
                          <a:solidFill>
                            <a:schemeClr val="tx2">
                              <a:lumMod val="75000"/>
                            </a:schemeClr>
                          </a:solidFill>
                        </a:rPr>
                        <a:t>sm</a:t>
                      </a:r>
                      <a:r>
                        <a:rPr lang="es-ES" sz="2000" b="0" u="none" baseline="0" dirty="0" smtClean="0">
                          <a:solidFill>
                            <a:schemeClr val="tx2">
                              <a:lumMod val="75000"/>
                            </a:schemeClr>
                          </a:solidFill>
                        </a:rPr>
                        <a:t>).</a:t>
                      </a:r>
                      <a:r>
                        <a:rPr lang="es-ES" sz="2000" b="0" baseline="0" dirty="0" smtClean="0">
                          <a:solidFill>
                            <a:schemeClr val="tx2">
                              <a:lumMod val="75000"/>
                            </a:schemeClr>
                          </a:solidFill>
                        </a:rPr>
                        <a:t>  </a:t>
                      </a:r>
                    </a:p>
                    <a:p>
                      <a:pPr marL="342900" marR="0" indent="-342900" defTabSz="914400" eaLnBrk="1" fontAlgn="auto" latinLnBrk="0" hangingPunct="1">
                        <a:lnSpc>
                          <a:spcPct val="100000"/>
                        </a:lnSpc>
                        <a:spcBef>
                          <a:spcPts val="0"/>
                        </a:spcBef>
                        <a:spcAft>
                          <a:spcPts val="0"/>
                        </a:spcAft>
                        <a:buClrTx/>
                        <a:buSzTx/>
                        <a:buFont typeface="Wingdings" pitchFamily="2" charset="2"/>
                        <a:buNone/>
                        <a:tabLst/>
                        <a:defRPr/>
                      </a:pPr>
                      <a:r>
                        <a:rPr lang="es-ES" sz="2000" b="0" baseline="0" dirty="0" smtClean="0">
                          <a:solidFill>
                            <a:schemeClr val="tx2">
                              <a:lumMod val="75000"/>
                            </a:schemeClr>
                          </a:solidFill>
                        </a:rPr>
                        <a:t>    </a:t>
                      </a:r>
                    </a:p>
                    <a:p>
                      <a:pPr marL="342900" marR="0" indent="-342900" defTabSz="914400" eaLnBrk="1" fontAlgn="auto" latinLnBrk="0" hangingPunct="1">
                        <a:lnSpc>
                          <a:spcPct val="100000"/>
                        </a:lnSpc>
                        <a:spcBef>
                          <a:spcPts val="0"/>
                        </a:spcBef>
                        <a:spcAft>
                          <a:spcPts val="0"/>
                        </a:spcAft>
                        <a:buClrTx/>
                        <a:buSzTx/>
                        <a:buFont typeface="Wingdings" pitchFamily="2" charset="2"/>
                        <a:buChar char="Ø"/>
                        <a:tabLst/>
                        <a:defRPr/>
                      </a:pPr>
                      <a:r>
                        <a:rPr lang="es-ES" sz="2000" b="0" baseline="0" dirty="0" smtClean="0">
                          <a:solidFill>
                            <a:schemeClr val="tx2">
                              <a:lumMod val="75000"/>
                            </a:schemeClr>
                          </a:solidFill>
                        </a:rPr>
                        <a:t>Las pensiones de los trabajadores </a:t>
                      </a:r>
                      <a:r>
                        <a:rPr lang="es-ES" sz="2000" b="0" u="sng" baseline="0" dirty="0" smtClean="0">
                          <a:solidFill>
                            <a:schemeClr val="tx2">
                              <a:lumMod val="75000"/>
                            </a:schemeClr>
                          </a:solidFill>
                        </a:rPr>
                        <a:t>asalariados</a:t>
                      </a:r>
                      <a:r>
                        <a:rPr lang="es-ES" sz="2000" b="0" baseline="0" dirty="0" smtClean="0">
                          <a:solidFill>
                            <a:schemeClr val="tx2">
                              <a:lumMod val="75000"/>
                            </a:schemeClr>
                          </a:solidFill>
                        </a:rPr>
                        <a:t> serían complementadas por aportaciones patronales  para que la contribución total como % del salario iguale a ASC.</a:t>
                      </a:r>
                      <a:endParaRPr lang="es-ES" sz="2000" b="0" u="none" baseline="0" dirty="0" smtClean="0">
                        <a:solidFill>
                          <a:schemeClr val="tx2">
                            <a:lumMod val="75000"/>
                          </a:schemeClr>
                        </a:solidFill>
                      </a:endParaRP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None/>
                      </a:pPr>
                      <a:endParaRPr lang="es-ES" sz="2000" b="0" u="none" baseline="0" dirty="0" smtClean="0">
                        <a:solidFill>
                          <a:schemeClr val="tx2">
                            <a:lumMod val="75000"/>
                          </a:schemeClr>
                        </a:solidFill>
                      </a:endParaRPr>
                    </a:p>
                    <a:p>
                      <a:pPr marL="342900" indent="-342900">
                        <a:buFont typeface="Wingdings" pitchFamily="2" charset="2"/>
                        <a:buChar char="Ø"/>
                      </a:pPr>
                      <a:r>
                        <a:rPr lang="es-ES" sz="2000" b="0" u="none" baseline="0" dirty="0" smtClean="0">
                          <a:solidFill>
                            <a:schemeClr val="tx2">
                              <a:lumMod val="75000"/>
                            </a:schemeClr>
                          </a:solidFill>
                        </a:rPr>
                        <a:t>El </a:t>
                      </a:r>
                      <a:r>
                        <a:rPr lang="es-ES" sz="2000" b="0" u="none" baseline="0" dirty="0" err="1" smtClean="0">
                          <a:solidFill>
                            <a:schemeClr val="tx2">
                              <a:lumMod val="75000"/>
                            </a:schemeClr>
                          </a:solidFill>
                        </a:rPr>
                        <a:t>sm</a:t>
                      </a:r>
                      <a:r>
                        <a:rPr lang="es-ES" sz="2000" b="0" u="none" baseline="0" dirty="0" smtClean="0">
                          <a:solidFill>
                            <a:schemeClr val="tx2">
                              <a:lumMod val="75000"/>
                            </a:schemeClr>
                          </a:solidFill>
                        </a:rPr>
                        <a:t> mensual de 2008 es de 1,500 pesos. Para dos </a:t>
                      </a:r>
                      <a:r>
                        <a:rPr lang="es-ES" sz="2000" b="0" u="none" baseline="0" dirty="0" err="1" smtClean="0">
                          <a:solidFill>
                            <a:schemeClr val="tx2">
                              <a:lumMod val="75000"/>
                            </a:schemeClr>
                          </a:solidFill>
                        </a:rPr>
                        <a:t>sm</a:t>
                      </a:r>
                      <a:r>
                        <a:rPr lang="es-ES" sz="2000" b="0" u="none" baseline="0" dirty="0" smtClean="0">
                          <a:solidFill>
                            <a:schemeClr val="tx2">
                              <a:lumMod val="75000"/>
                            </a:schemeClr>
                          </a:solidFill>
                        </a:rPr>
                        <a:t>, la aportación actual es de 199 pesos de COP y 93 pesos de cuota social, para un total de 292 pesos al mes o 3,492 pesos al año por trabajador.</a:t>
                      </a:r>
                    </a:p>
                    <a:p>
                      <a:pPr marL="342900" indent="-342900">
                        <a:buFont typeface="Wingdings" pitchFamily="2" charset="2"/>
                        <a:buChar char="Ø"/>
                      </a:pPr>
                      <a:endParaRPr lang="es-ES" sz="2000" b="0" u="none" baseline="0" dirty="0" smtClean="0">
                        <a:solidFill>
                          <a:schemeClr val="tx2">
                            <a:lumMod val="75000"/>
                          </a:schemeClr>
                        </a:solidFill>
                      </a:endParaRPr>
                    </a:p>
                    <a:p>
                      <a:pPr marL="342900" indent="-342900">
                        <a:buFont typeface="Wingdings" pitchFamily="2" charset="2"/>
                        <a:buChar char="Ø"/>
                      </a:pPr>
                      <a:r>
                        <a:rPr lang="es-ES" sz="2000" b="0" u="none" baseline="0" dirty="0" smtClean="0">
                          <a:solidFill>
                            <a:schemeClr val="tx2">
                              <a:lumMod val="75000"/>
                            </a:schemeClr>
                          </a:solidFill>
                        </a:rPr>
                        <a:t>Las densidades de contribución serían cercanas al 100%, lo que contrasta con densidades de contribución de alrededor de 45% hoy en día; ello redundaría en mayores tasas de remplazo.</a:t>
                      </a:r>
                    </a:p>
                  </a:txBody>
                  <a:tcPr>
                    <a:solidFill>
                      <a:schemeClr val="bg1"/>
                    </a:solidFill>
                  </a:tcPr>
                </a:tc>
              </a:tr>
            </a:tbl>
          </a:graphicData>
        </a:graphic>
      </p:graphicFrame>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buNone/>
                      </a:pPr>
                      <a:endParaRPr lang="es-ES" sz="2400" b="0" u="sng" baseline="0" dirty="0" smtClean="0">
                        <a:solidFill>
                          <a:schemeClr val="tx2">
                            <a:lumMod val="75000"/>
                          </a:schemeClr>
                        </a:solidFill>
                      </a:endParaRPr>
                    </a:p>
                    <a:p>
                      <a:pPr marL="342900" indent="-342900">
                        <a:buNone/>
                      </a:pPr>
                      <a:r>
                        <a:rPr lang="es-ES" sz="2400" b="0" u="sng" baseline="0" dirty="0" smtClean="0">
                          <a:solidFill>
                            <a:schemeClr val="tx2">
                              <a:lumMod val="75000"/>
                            </a:schemeClr>
                          </a:solidFill>
                        </a:rPr>
                        <a:t>Pensiones </a:t>
                      </a:r>
                      <a:r>
                        <a:rPr lang="es-ES" sz="2400" b="0" u="sng" baseline="0" dirty="0" smtClean="0">
                          <a:solidFill>
                            <a:schemeClr val="tx2">
                              <a:lumMod val="75000"/>
                            </a:schemeClr>
                          </a:solidFill>
                        </a:rPr>
                        <a:t>de Invalidez y Vida</a:t>
                      </a:r>
                    </a:p>
                    <a:p>
                      <a:pPr marL="342900" indent="-342900">
                        <a:buNone/>
                      </a:pPr>
                      <a:endParaRPr lang="es-ES" sz="2400" b="0" u="sng" baseline="0" dirty="0" smtClean="0">
                        <a:solidFill>
                          <a:schemeClr val="tx2">
                            <a:lumMod val="75000"/>
                          </a:schemeClr>
                        </a:solidFill>
                      </a:endParaRPr>
                    </a:p>
                    <a:p>
                      <a:pPr marL="342900" indent="-342900">
                        <a:buFont typeface="Wingdings" pitchFamily="2" charset="2"/>
                        <a:buChar char="Ø"/>
                      </a:pPr>
                      <a:r>
                        <a:rPr lang="es-ES" sz="2000" b="0" u="none" baseline="0" dirty="0" smtClean="0">
                          <a:solidFill>
                            <a:schemeClr val="tx2">
                              <a:lumMod val="75000"/>
                            </a:schemeClr>
                          </a:solidFill>
                        </a:rPr>
                        <a:t>La aportación del gobierno funciona igual que para pensiones de retiro, excepto que se deposita en el IMSS y no en la cuenta individual del trabajador para la agregación de riesgos. </a:t>
                      </a:r>
                    </a:p>
                    <a:p>
                      <a:pPr marL="342900" indent="-342900">
                        <a:buFont typeface="Wingdings" pitchFamily="2" charset="2"/>
                        <a:buChar char="Ø"/>
                      </a:pPr>
                      <a:endParaRPr lang="es-ES" sz="2000" b="0" u="none" baseline="0" dirty="0" smtClean="0">
                        <a:solidFill>
                          <a:schemeClr val="tx2">
                            <a:lumMod val="75000"/>
                          </a:schemeClr>
                        </a:solidFill>
                      </a:endParaRPr>
                    </a:p>
                    <a:p>
                      <a:pPr marL="342900" indent="-342900">
                        <a:buFont typeface="Wingdings" pitchFamily="2" charset="2"/>
                        <a:buChar char="Ø"/>
                      </a:pPr>
                      <a:r>
                        <a:rPr lang="es-ES" sz="2000" b="0" u="none" baseline="0" dirty="0" smtClean="0">
                          <a:solidFill>
                            <a:schemeClr val="tx2">
                              <a:lumMod val="75000"/>
                            </a:schemeClr>
                          </a:solidFill>
                        </a:rPr>
                        <a:t>La prima es de 2% del salario (vs. 2.5% hoy día), y el gobierno aporta todo lo correspondiente a un trabajador de 2 </a:t>
                      </a:r>
                      <a:r>
                        <a:rPr lang="es-ES" sz="2000" b="0" u="none" baseline="0" dirty="0" err="1" smtClean="0">
                          <a:solidFill>
                            <a:schemeClr val="tx2">
                              <a:lumMod val="75000"/>
                            </a:schemeClr>
                          </a:solidFill>
                        </a:rPr>
                        <a:t>sm</a:t>
                      </a:r>
                      <a:r>
                        <a:rPr lang="es-ES" sz="2000" b="0" u="none" baseline="0" dirty="0" smtClean="0">
                          <a:solidFill>
                            <a:schemeClr val="tx2">
                              <a:lumMod val="75000"/>
                            </a:schemeClr>
                          </a:solidFill>
                        </a:rPr>
                        <a:t>.  Esto equivale a (3,000)(0.02) </a:t>
                      </a:r>
                      <a:r>
                        <a:rPr lang="en-US" sz="2000" b="0" u="none" baseline="0" dirty="0" smtClean="0">
                          <a:solidFill>
                            <a:schemeClr val="tx2">
                              <a:lumMod val="75000"/>
                            </a:schemeClr>
                          </a:solidFill>
                        </a:rPr>
                        <a:t>= </a:t>
                      </a:r>
                      <a:r>
                        <a:rPr lang="es-ES" sz="2000" b="0" u="none" baseline="0" dirty="0" smtClean="0">
                          <a:solidFill>
                            <a:schemeClr val="tx2">
                              <a:lumMod val="75000"/>
                            </a:schemeClr>
                          </a:solidFill>
                        </a:rPr>
                        <a:t>60 pesos al mes por trabajador, o 720 pesos al año.</a:t>
                      </a:r>
                    </a:p>
                    <a:p>
                      <a:pPr marL="342900" indent="-342900">
                        <a:buFont typeface="Wingdings" pitchFamily="2" charset="2"/>
                        <a:buChar char="Ø"/>
                      </a:pPr>
                      <a:endParaRPr lang="es-ES" sz="2000" b="0" u="none" baseline="0" dirty="0" smtClean="0">
                        <a:solidFill>
                          <a:schemeClr val="tx2">
                            <a:lumMod val="75000"/>
                          </a:schemeClr>
                        </a:solidFill>
                      </a:endParaRPr>
                    </a:p>
                    <a:p>
                      <a:pPr marL="342900" indent="-342900">
                        <a:buFont typeface="Wingdings" pitchFamily="2" charset="2"/>
                        <a:buChar char="Ø"/>
                      </a:pPr>
                      <a:r>
                        <a:rPr lang="es-ES" sz="2000" b="0" u="none" baseline="0" dirty="0" smtClean="0">
                          <a:solidFill>
                            <a:schemeClr val="tx2">
                              <a:lumMod val="75000"/>
                            </a:schemeClr>
                          </a:solidFill>
                        </a:rPr>
                        <a:t>Para trabajadores </a:t>
                      </a:r>
                      <a:r>
                        <a:rPr lang="es-ES" sz="2000" b="0" u="sng" baseline="0" dirty="0" smtClean="0">
                          <a:solidFill>
                            <a:schemeClr val="tx2">
                              <a:lumMod val="75000"/>
                            </a:schemeClr>
                          </a:solidFill>
                        </a:rPr>
                        <a:t>asalariados</a:t>
                      </a:r>
                      <a:r>
                        <a:rPr lang="es-ES" sz="2000" b="0" u="none" baseline="0" dirty="0" smtClean="0">
                          <a:solidFill>
                            <a:schemeClr val="tx2">
                              <a:lumMod val="75000"/>
                            </a:schemeClr>
                          </a:solidFill>
                        </a:rPr>
                        <a:t> hay aportaciones adicionales proporcionales al salario con cargo a los patrones, como en el caso de retiro.</a:t>
                      </a:r>
                    </a:p>
                    <a:p>
                      <a:pPr marL="342900" indent="-342900">
                        <a:buFont typeface="Wingdings" pitchFamily="2" charset="2"/>
                        <a:buChar char="Ø"/>
                      </a:pPr>
                      <a:endParaRPr lang="es-ES" sz="2000" b="0" u="none" baseline="0" dirty="0" smtClean="0">
                        <a:solidFill>
                          <a:schemeClr val="tx2">
                            <a:lumMod val="75000"/>
                          </a:schemeClr>
                        </a:solidFill>
                      </a:endParaRPr>
                    </a:p>
                    <a:p>
                      <a:pPr marL="342900" indent="-342900">
                        <a:buFont typeface="Wingdings" pitchFamily="2" charset="2"/>
                        <a:buNone/>
                      </a:pPr>
                      <a:r>
                        <a:rPr lang="es-ES" sz="2400" b="0" u="sng" baseline="0" dirty="0" smtClean="0">
                          <a:solidFill>
                            <a:schemeClr val="tx2">
                              <a:lumMod val="75000"/>
                            </a:schemeClr>
                          </a:solidFill>
                        </a:rPr>
                        <a:t>Pensiones </a:t>
                      </a:r>
                      <a:r>
                        <a:rPr lang="es-ES" sz="2400" b="0" u="sng" baseline="0" dirty="0" smtClean="0">
                          <a:solidFill>
                            <a:schemeClr val="tx2">
                              <a:lumMod val="75000"/>
                            </a:schemeClr>
                          </a:solidFill>
                        </a:rPr>
                        <a:t>de Riesgos de Trabajo</a:t>
                      </a:r>
                    </a:p>
                    <a:p>
                      <a:pPr marL="342900" indent="-342900">
                        <a:buFont typeface="Wingdings" pitchFamily="2" charset="2"/>
                        <a:buNone/>
                      </a:pPr>
                      <a:endParaRPr lang="es-ES" sz="2000" b="0" u="none" baseline="0" dirty="0" smtClean="0">
                        <a:solidFill>
                          <a:schemeClr val="tx2">
                            <a:lumMod val="75000"/>
                          </a:schemeClr>
                        </a:solidFill>
                      </a:endParaRPr>
                    </a:p>
                    <a:p>
                      <a:pPr marL="342900" indent="-342900">
                        <a:buFont typeface="Wingdings" pitchFamily="2" charset="2"/>
                        <a:buChar char="Ø"/>
                      </a:pPr>
                      <a:r>
                        <a:rPr lang="es-ES" sz="2000" b="0" u="none" baseline="0" dirty="0" smtClean="0">
                          <a:solidFill>
                            <a:schemeClr val="tx2">
                              <a:lumMod val="75000"/>
                            </a:schemeClr>
                          </a:solidFill>
                        </a:rPr>
                        <a:t>Igual que bajo ASC: sólo para asalariados, y cubiertas por una prima patronal proporcional al salario, que se estima en 1.5% (vs. 1.75% hoy día).</a:t>
                      </a:r>
                    </a:p>
                    <a:p>
                      <a:pPr marL="342900" indent="-342900">
                        <a:buFont typeface="Wingdings" pitchFamily="2" charset="2"/>
                        <a:buChar char="Ø"/>
                      </a:pPr>
                      <a:endParaRPr lang="es-ES" sz="2000" b="0" u="none" baseline="0" dirty="0" smtClean="0">
                        <a:solidFill>
                          <a:schemeClr val="tx2">
                            <a:lumMod val="75000"/>
                          </a:schemeClr>
                        </a:solidFill>
                      </a:endParaRPr>
                    </a:p>
                    <a:p>
                      <a:pPr marL="342900" marR="0" indent="-342900" defTabSz="914400" eaLnBrk="1" fontAlgn="auto" latinLnBrk="0" hangingPunct="1">
                        <a:lnSpc>
                          <a:spcPct val="100000"/>
                        </a:lnSpc>
                        <a:spcBef>
                          <a:spcPts val="0"/>
                        </a:spcBef>
                        <a:spcAft>
                          <a:spcPts val="0"/>
                        </a:spcAft>
                        <a:buClrTx/>
                        <a:buSzTx/>
                        <a:buFont typeface="Wingdings" pitchFamily="2" charset="2"/>
                        <a:buNone/>
                        <a:tabLst/>
                        <a:defRPr/>
                      </a:pPr>
                      <a:r>
                        <a:rPr lang="es-ES" sz="2000" b="0" baseline="0" dirty="0" smtClean="0">
                          <a:solidFill>
                            <a:schemeClr val="tx2">
                              <a:lumMod val="75000"/>
                            </a:schemeClr>
                          </a:solidFill>
                        </a:rPr>
                        <a:t>      </a:t>
                      </a:r>
                      <a:r>
                        <a:rPr lang="es-ES" sz="2400" b="1" baseline="0" dirty="0" smtClean="0">
                          <a:solidFill>
                            <a:schemeClr val="tx2">
                              <a:lumMod val="75000"/>
                            </a:schemeClr>
                          </a:solidFill>
                        </a:rPr>
                        <a:t>Todas las pensiones </a:t>
                      </a:r>
                      <a:r>
                        <a:rPr lang="es-ES" sz="2400" b="1" baseline="0" dirty="0" smtClean="0">
                          <a:solidFill>
                            <a:schemeClr val="tx2">
                              <a:lumMod val="75000"/>
                            </a:schemeClr>
                          </a:solidFill>
                        </a:rPr>
                        <a:t>estarían </a:t>
                      </a:r>
                      <a:r>
                        <a:rPr lang="es-ES" sz="2400" b="1" baseline="0" dirty="0" smtClean="0">
                          <a:solidFill>
                            <a:schemeClr val="tx2">
                              <a:lumMod val="75000"/>
                            </a:schemeClr>
                          </a:solidFill>
                        </a:rPr>
                        <a:t>plenamente fondeadas, evitando al creación de cualquier pasivo contingente.</a:t>
                      </a:r>
                      <a:r>
                        <a:rPr lang="es-ES" sz="2400" b="0" baseline="0" dirty="0" smtClean="0">
                          <a:solidFill>
                            <a:schemeClr val="tx2">
                              <a:lumMod val="75000"/>
                            </a:schemeClr>
                          </a:solidFill>
                        </a:rPr>
                        <a:t>  </a:t>
                      </a:r>
                      <a:endParaRPr lang="es-ES" sz="2000" b="0" u="none" baseline="0" dirty="0" smtClean="0">
                        <a:solidFill>
                          <a:schemeClr val="tx2">
                            <a:lumMod val="75000"/>
                          </a:schemeClr>
                        </a:solidFill>
                      </a:endParaRPr>
                    </a:p>
                  </a:txBody>
                  <a:tcPr>
                    <a:solidFill>
                      <a:schemeClr val="bg1"/>
                    </a:solidFill>
                  </a:tcPr>
                </a:tc>
              </a:tr>
            </a:tbl>
          </a:graphicData>
        </a:graphic>
      </p:graphicFrame>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buNone/>
                      </a:pPr>
                      <a:endParaRPr lang="es-ES" b="0" baseline="0" dirty="0" smtClean="0">
                        <a:solidFill>
                          <a:schemeClr val="tx2">
                            <a:lumMod val="75000"/>
                          </a:schemeClr>
                        </a:solidFill>
                      </a:endParaRPr>
                    </a:p>
                    <a:p>
                      <a:pPr marL="342900" indent="-342900" algn="ctr">
                        <a:buNone/>
                      </a:pPr>
                      <a:r>
                        <a:rPr lang="es-ES" sz="2800" b="1" u="sng" baseline="0" dirty="0" smtClean="0">
                          <a:solidFill>
                            <a:schemeClr val="tx2">
                              <a:lumMod val="75000"/>
                            </a:schemeClr>
                          </a:solidFill>
                        </a:rPr>
                        <a:t>¿Cual sería el monto de las rentas vitalicias para retiro?</a:t>
                      </a:r>
                    </a:p>
                    <a:p>
                      <a:pPr marL="342900" indent="-342900">
                        <a:buNone/>
                      </a:pPr>
                      <a:endParaRPr lang="es-ES" b="0" baseline="0" dirty="0" smtClean="0">
                        <a:solidFill>
                          <a:schemeClr val="tx2">
                            <a:lumMod val="75000"/>
                          </a:schemeClr>
                        </a:solidFill>
                      </a:endParaRPr>
                    </a:p>
                    <a:p>
                      <a:pPr marL="342900" indent="-342900">
                        <a:buNone/>
                      </a:pPr>
                      <a:r>
                        <a:rPr lang="es-ES" sz="2400" b="0" baseline="0" dirty="0" smtClean="0">
                          <a:solidFill>
                            <a:schemeClr val="tx2">
                              <a:lumMod val="75000"/>
                            </a:schemeClr>
                          </a:solidFill>
                        </a:rPr>
                        <a:t>Supuestos:</a:t>
                      </a:r>
                    </a:p>
                    <a:p>
                      <a:pPr marL="342900" indent="-342900">
                        <a:buFont typeface="Wingdings" pitchFamily="2" charset="2"/>
                        <a:buChar char="Ø"/>
                      </a:pPr>
                      <a:r>
                        <a:rPr lang="es-ES" sz="1800" b="0" baseline="0" dirty="0" smtClean="0">
                          <a:solidFill>
                            <a:schemeClr val="tx2">
                              <a:lumMod val="75000"/>
                            </a:schemeClr>
                          </a:solidFill>
                        </a:rPr>
                        <a:t> las únicas aportaciones a las Afores serían las provenientes del ASU (292 pesos al mes),</a:t>
                      </a:r>
                    </a:p>
                    <a:p>
                      <a:pPr marL="342900" indent="-342900">
                        <a:buFont typeface="Wingdings" pitchFamily="2" charset="2"/>
                        <a:buChar char="Ø"/>
                      </a:pPr>
                      <a:r>
                        <a:rPr lang="es-ES" sz="1800" b="0" baseline="0" dirty="0" smtClean="0">
                          <a:solidFill>
                            <a:schemeClr val="tx2">
                              <a:lumMod val="75000"/>
                            </a:schemeClr>
                          </a:solidFill>
                        </a:rPr>
                        <a:t> los montos de aportaciones no aumentan en términos reales (salario real plano),</a:t>
                      </a:r>
                    </a:p>
                    <a:p>
                      <a:pPr marL="342900" indent="-342900">
                        <a:buFont typeface="Wingdings" pitchFamily="2" charset="2"/>
                        <a:buChar char="Ø"/>
                      </a:pPr>
                      <a:r>
                        <a:rPr lang="es-ES" sz="1800" b="0" baseline="0" dirty="0" smtClean="0">
                          <a:solidFill>
                            <a:schemeClr val="tx2">
                              <a:lumMod val="75000"/>
                            </a:schemeClr>
                          </a:solidFill>
                        </a:rPr>
                        <a:t> las aportaciones empiezan a los 25 años de edad,</a:t>
                      </a:r>
                    </a:p>
                    <a:p>
                      <a:pPr marL="342900" indent="-342900">
                        <a:buFont typeface="Wingdings" pitchFamily="2" charset="2"/>
                        <a:buChar char="Ø"/>
                      </a:pPr>
                      <a:r>
                        <a:rPr lang="es-ES" sz="1800" b="0" baseline="0" dirty="0" smtClean="0">
                          <a:solidFill>
                            <a:schemeClr val="tx2">
                              <a:lumMod val="75000"/>
                            </a:schemeClr>
                          </a:solidFill>
                        </a:rPr>
                        <a:t>esperanza de vida conforme a tablas de </a:t>
                      </a:r>
                      <a:r>
                        <a:rPr lang="es-ES" sz="1800" b="0" baseline="0" dirty="0" err="1" smtClean="0">
                          <a:solidFill>
                            <a:schemeClr val="tx2">
                              <a:lumMod val="75000"/>
                            </a:schemeClr>
                          </a:solidFill>
                        </a:rPr>
                        <a:t>Consar</a:t>
                      </a:r>
                      <a:r>
                        <a:rPr lang="es-ES" sz="1800" b="0" baseline="0" dirty="0" smtClean="0">
                          <a:solidFill>
                            <a:schemeClr val="tx2">
                              <a:lumMod val="75000"/>
                            </a:schemeClr>
                          </a:solidFill>
                        </a:rPr>
                        <a:t> (promedio hombres y mujeres).</a:t>
                      </a:r>
                    </a:p>
                    <a:p>
                      <a:pPr marL="342900" indent="-342900">
                        <a:buFont typeface="Wingdings" pitchFamily="2" charset="2"/>
                        <a:buChar char="Ø"/>
                      </a:pPr>
                      <a:endParaRPr lang="es-ES" sz="2000" b="0" baseline="0" dirty="0" smtClean="0">
                        <a:solidFill>
                          <a:schemeClr val="tx2">
                            <a:lumMod val="75000"/>
                          </a:schemeClr>
                        </a:solidFill>
                      </a:endParaRPr>
                    </a:p>
                    <a:p>
                      <a:pPr marL="342900" indent="-342900">
                        <a:buFont typeface="Wingdings" pitchFamily="2" charset="2"/>
                        <a:buNone/>
                      </a:pPr>
                      <a:r>
                        <a:rPr lang="es-ES" sz="2000" b="0" baseline="0" dirty="0" smtClean="0">
                          <a:solidFill>
                            <a:schemeClr val="tx2">
                              <a:lumMod val="75000"/>
                            </a:schemeClr>
                          </a:solidFill>
                        </a:rPr>
                        <a:t>                                                 </a:t>
                      </a:r>
                      <a:r>
                        <a:rPr lang="es-ES" sz="2000" b="0" u="sng" baseline="0" dirty="0" smtClean="0">
                          <a:solidFill>
                            <a:schemeClr val="tx2">
                              <a:lumMod val="75000"/>
                            </a:schemeClr>
                          </a:solidFill>
                        </a:rPr>
                        <a:t>Rentas Vitalicias Mensuales por Retiro</a:t>
                      </a:r>
                    </a:p>
                    <a:p>
                      <a:pPr marL="342900" indent="-342900" algn="ctr">
                        <a:buFont typeface="Wingdings" pitchFamily="2" charset="2"/>
                        <a:buNone/>
                      </a:pPr>
                      <a:r>
                        <a:rPr lang="es-ES" sz="1800" b="0" baseline="0" dirty="0" smtClean="0">
                          <a:solidFill>
                            <a:schemeClr val="tx2">
                              <a:lumMod val="75000"/>
                            </a:schemeClr>
                          </a:solidFill>
                        </a:rPr>
                        <a:t>(pesos de  2008)                             </a:t>
                      </a:r>
                    </a:p>
                    <a:p>
                      <a:pPr marL="342900" indent="-342900" algn="ctr">
                        <a:buFont typeface="Wingdings" pitchFamily="2" charset="2"/>
                        <a:buNone/>
                      </a:pPr>
                      <a:endParaRPr lang="es-ES" sz="1800" b="0" baseline="0" dirty="0" smtClean="0">
                        <a:solidFill>
                          <a:schemeClr val="tx2">
                            <a:lumMod val="75000"/>
                          </a:schemeClr>
                        </a:solidFill>
                      </a:endParaRPr>
                    </a:p>
                    <a:p>
                      <a:pPr marL="342900" indent="-342900" algn="ctr">
                        <a:buFont typeface="Wingdings" pitchFamily="2" charset="2"/>
                        <a:buNone/>
                      </a:pPr>
                      <a:endParaRPr lang="es-ES" sz="1800" b="0" baseline="0" dirty="0" smtClean="0">
                        <a:solidFill>
                          <a:schemeClr val="tx2">
                            <a:lumMod val="75000"/>
                          </a:schemeClr>
                        </a:solidFill>
                      </a:endParaRPr>
                    </a:p>
                    <a:p>
                      <a:pPr marL="342900" indent="-342900" algn="ctr">
                        <a:buFont typeface="Wingdings" pitchFamily="2" charset="2"/>
                        <a:buNone/>
                      </a:pPr>
                      <a:endParaRPr lang="es-ES" sz="1800" b="0" baseline="0" dirty="0" smtClean="0">
                        <a:solidFill>
                          <a:schemeClr val="tx2">
                            <a:lumMod val="75000"/>
                          </a:schemeClr>
                        </a:solidFill>
                      </a:endParaRPr>
                    </a:p>
                    <a:p>
                      <a:pPr marL="342900" indent="-342900" algn="ctr">
                        <a:buFont typeface="Wingdings" pitchFamily="2" charset="2"/>
                        <a:buNone/>
                      </a:pPr>
                      <a:endParaRPr lang="es-ES" sz="1800" b="0" baseline="0" dirty="0" smtClean="0">
                        <a:solidFill>
                          <a:schemeClr val="tx2">
                            <a:lumMod val="75000"/>
                          </a:schemeClr>
                        </a:solidFill>
                      </a:endParaRPr>
                    </a:p>
                    <a:p>
                      <a:pPr marL="342900" indent="-342900" algn="ctr">
                        <a:buFont typeface="Wingdings" pitchFamily="2" charset="2"/>
                        <a:buNone/>
                      </a:pPr>
                      <a:endParaRPr lang="es-ES" sz="1800" b="0" baseline="0" dirty="0" smtClean="0">
                        <a:solidFill>
                          <a:schemeClr val="tx2">
                            <a:lumMod val="75000"/>
                          </a:schemeClr>
                        </a:solidFill>
                      </a:endParaRPr>
                    </a:p>
                    <a:p>
                      <a:pPr marL="342900" indent="-342900" algn="ctr">
                        <a:buFont typeface="Wingdings" pitchFamily="2" charset="2"/>
                        <a:buNone/>
                      </a:pPr>
                      <a:endParaRPr lang="es-ES" sz="1800" b="0" baseline="0" dirty="0" smtClean="0">
                        <a:solidFill>
                          <a:schemeClr val="tx2">
                            <a:lumMod val="75000"/>
                          </a:schemeClr>
                        </a:solidFill>
                      </a:endParaRPr>
                    </a:p>
                    <a:p>
                      <a:pPr marL="342900" indent="-342900" algn="ctr">
                        <a:buFont typeface="Wingdings" pitchFamily="2" charset="2"/>
                        <a:buNone/>
                      </a:pPr>
                      <a:endParaRPr lang="es-ES" sz="1800" b="0" baseline="0" dirty="0" smtClean="0">
                        <a:solidFill>
                          <a:schemeClr val="tx2">
                            <a:lumMod val="75000"/>
                          </a:schemeClr>
                        </a:solidFill>
                      </a:endParaRPr>
                    </a:p>
                    <a:p>
                      <a:pPr marL="342900" indent="-342900" algn="ctr">
                        <a:buFont typeface="Wingdings" pitchFamily="2" charset="2"/>
                        <a:buNone/>
                      </a:pPr>
                      <a:endParaRPr lang="es-ES" sz="1800" b="0" baseline="0" dirty="0" smtClean="0">
                        <a:solidFill>
                          <a:schemeClr val="tx2">
                            <a:lumMod val="75000"/>
                          </a:schemeClr>
                        </a:solidFill>
                      </a:endParaRPr>
                    </a:p>
                    <a:p>
                      <a:pPr marL="342900" indent="-342900" algn="ctr">
                        <a:buFont typeface="Wingdings" pitchFamily="2" charset="2"/>
                        <a:buNone/>
                      </a:pPr>
                      <a:endParaRPr lang="es-ES" sz="1800" b="0" baseline="0" dirty="0" smtClean="0">
                        <a:solidFill>
                          <a:schemeClr val="tx2">
                            <a:lumMod val="75000"/>
                          </a:schemeClr>
                        </a:solidFill>
                      </a:endParaRPr>
                    </a:p>
                    <a:p>
                      <a:pPr marL="342900" indent="-342900" algn="l">
                        <a:buFont typeface="Wingdings" pitchFamily="2" charset="2"/>
                        <a:buNone/>
                      </a:pPr>
                      <a:r>
                        <a:rPr lang="es-ES" sz="1800" b="0" baseline="0" dirty="0" smtClean="0">
                          <a:solidFill>
                            <a:schemeClr val="tx2">
                              <a:lumMod val="75000"/>
                            </a:schemeClr>
                          </a:solidFill>
                        </a:rPr>
                        <a:t>        </a:t>
                      </a:r>
                    </a:p>
                    <a:p>
                      <a:pPr marL="342900" indent="-342900" algn="l">
                        <a:buFont typeface="Wingdings" pitchFamily="2" charset="2"/>
                        <a:buNone/>
                      </a:pPr>
                      <a:r>
                        <a:rPr lang="es-ES" sz="1800" b="0" baseline="0" dirty="0" smtClean="0">
                          <a:solidFill>
                            <a:schemeClr val="tx2">
                              <a:lumMod val="75000"/>
                            </a:schemeClr>
                          </a:solidFill>
                        </a:rPr>
                        <a:t>      </a:t>
                      </a:r>
                      <a:r>
                        <a:rPr lang="es-ES" sz="1800" b="0" u="sng" baseline="0" dirty="0" smtClean="0">
                          <a:solidFill>
                            <a:schemeClr val="tx2">
                              <a:lumMod val="75000"/>
                            </a:schemeClr>
                          </a:solidFill>
                        </a:rPr>
                        <a:t>Con supuestos conservadores</a:t>
                      </a:r>
                      <a:r>
                        <a:rPr lang="es-ES" sz="1800" b="0" baseline="0" dirty="0" smtClean="0">
                          <a:solidFill>
                            <a:schemeClr val="tx2">
                              <a:lumMod val="75000"/>
                            </a:schemeClr>
                          </a:solidFill>
                        </a:rPr>
                        <a:t>, las pensiones alcanzarían alrededor de un salario mínimo (1,500 pesos). Si hay episodios de trabajo asalariado durante la vida del trabajador, o si aumenta su salario en términos reales, las pensiones serían mayores.</a:t>
                      </a:r>
                    </a:p>
                  </a:txBody>
                  <a:tcPr>
                    <a:solidFill>
                      <a:schemeClr val="bg1"/>
                    </a:solidFill>
                  </a:tcPr>
                </a:tc>
              </a:tr>
            </a:tbl>
          </a:graphicData>
        </a:graphic>
      </p:graphicFrame>
      <p:graphicFrame>
        <p:nvGraphicFramePr>
          <p:cNvPr id="4" name="Table 3"/>
          <p:cNvGraphicFramePr>
            <a:graphicFrameLocks noGrp="1"/>
          </p:cNvGraphicFramePr>
          <p:nvPr/>
        </p:nvGraphicFramePr>
        <p:xfrm>
          <a:off x="685800" y="3124200"/>
          <a:ext cx="7696200" cy="1930400"/>
        </p:xfrm>
        <a:graphic>
          <a:graphicData uri="http://schemas.openxmlformats.org/drawingml/2006/table">
            <a:tbl>
              <a:tblPr firstRow="1" bandRow="1">
                <a:tableStyleId>{5C22544A-7EE6-4342-B048-85BDC9FD1C3A}</a:tableStyleId>
              </a:tblPr>
              <a:tblGrid>
                <a:gridCol w="1539240"/>
                <a:gridCol w="1539240"/>
                <a:gridCol w="1539240"/>
                <a:gridCol w="1539240"/>
                <a:gridCol w="1539240"/>
              </a:tblGrid>
              <a:tr h="370840">
                <a:tc rowSpan="2" gridSpan="2">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s-ES" dirty="0" smtClean="0">
                          <a:solidFill>
                            <a:schemeClr val="tx1"/>
                          </a:solidFill>
                        </a:rPr>
                        <a:t>Edad de Retiro</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gridSpan="2" v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65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67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70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rowSpan="3">
                  <a:txBody>
                    <a:bodyPr/>
                    <a:lstStyle/>
                    <a:p>
                      <a:pPr algn="ctr"/>
                      <a:r>
                        <a:rPr lang="es-ES" b="1" dirty="0" smtClean="0">
                          <a:solidFill>
                            <a:schemeClr val="tx1"/>
                          </a:solidFill>
                        </a:rPr>
                        <a:t>Tasa</a:t>
                      </a:r>
                    </a:p>
                    <a:p>
                      <a:pPr algn="ctr"/>
                      <a:r>
                        <a:rPr lang="es-ES" b="1" dirty="0" smtClean="0">
                          <a:solidFill>
                            <a:schemeClr val="tx1"/>
                          </a:solidFill>
                        </a:rPr>
                        <a:t>Real de</a:t>
                      </a:r>
                    </a:p>
                    <a:p>
                      <a:pPr algn="ctr"/>
                      <a:r>
                        <a:rPr lang="es-ES" b="1" dirty="0" smtClean="0">
                          <a:solidFill>
                            <a:schemeClr val="tx1"/>
                          </a:solidFill>
                        </a:rPr>
                        <a:t>Rendimiento</a:t>
                      </a:r>
                    </a:p>
                    <a:p>
                      <a:pPr algn="ctr"/>
                      <a:r>
                        <a:rPr lang="es-ES" b="1" dirty="0" smtClean="0">
                          <a:solidFill>
                            <a:schemeClr val="tx1"/>
                          </a:solidFill>
                        </a:rPr>
                        <a:t>Anual</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1,428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1,637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2,018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v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1,807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2,100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2,645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vMerge="1">
                  <a:txBody>
                    <a:bodyPr/>
                    <a:lstStyle/>
                    <a:p>
                      <a:pPr algn="ct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2,306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2,721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dirty="0" smtClean="0"/>
                        <a:t>3,505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254240"/>
        </p:xfrm>
        <a:graphic>
          <a:graphicData uri="http://schemas.openxmlformats.org/drawingml/2006/table">
            <a:tbl>
              <a:tblPr firstRow="1" bandRow="1">
                <a:tableStyleId>{5C22544A-7EE6-4342-B048-85BDC9FD1C3A}</a:tableStyleId>
              </a:tblPr>
              <a:tblGrid>
                <a:gridCol w="9144000"/>
              </a:tblGrid>
              <a:tr h="7208520">
                <a:tc>
                  <a:txBody>
                    <a:bodyPr/>
                    <a:lstStyle/>
                    <a:p>
                      <a:pPr marL="342900" indent="-342900" algn="ctr">
                        <a:buFont typeface="Wingdings" pitchFamily="2" charset="2"/>
                        <a:buNone/>
                      </a:pPr>
                      <a:r>
                        <a:rPr lang="es-ES" sz="2400" b="1" u="sng" baseline="0" dirty="0" smtClean="0">
                          <a:solidFill>
                            <a:schemeClr val="tx2">
                              <a:lumMod val="75000"/>
                            </a:schemeClr>
                          </a:solidFill>
                        </a:rPr>
                        <a:t>Pensiones por Retiro y Ahorro Nacional, ASC vs. ASU</a:t>
                      </a:r>
                    </a:p>
                    <a:p>
                      <a:pPr marL="457200" indent="-457200" algn="ctr">
                        <a:buFont typeface="Wingdings" pitchFamily="2" charset="2"/>
                        <a:buNone/>
                      </a:pPr>
                      <a:endParaRPr lang="es-ES" sz="2400" b="0" u="none" baseline="0" dirty="0" smtClean="0">
                        <a:solidFill>
                          <a:schemeClr val="tx2">
                            <a:lumMod val="75000"/>
                          </a:schemeClr>
                        </a:solidFill>
                      </a:endParaRPr>
                    </a:p>
                    <a:p>
                      <a:pPr marL="457200" indent="-457200" algn="ctr">
                        <a:buFont typeface="Wingdings" pitchFamily="2" charset="2"/>
                        <a:buNone/>
                      </a:pPr>
                      <a:r>
                        <a:rPr lang="es-ES" sz="2400" b="0" u="none" baseline="0" dirty="0" smtClean="0">
                          <a:solidFill>
                            <a:schemeClr val="tx2">
                              <a:lumMod val="75000"/>
                            </a:schemeClr>
                          </a:solidFill>
                        </a:rPr>
                        <a:t>      </a:t>
                      </a:r>
                      <a:r>
                        <a:rPr lang="es-ES" sz="2000" b="0" u="sng" baseline="0" dirty="0" smtClean="0">
                          <a:solidFill>
                            <a:schemeClr val="tx2">
                              <a:lumMod val="75000"/>
                            </a:schemeClr>
                          </a:solidFill>
                        </a:rPr>
                        <a:t>Ahorro Obligatorio en Afores</a:t>
                      </a:r>
                    </a:p>
                    <a:p>
                      <a:pPr marL="457200" indent="-457200" algn="ctr">
                        <a:buFont typeface="Wingdings" pitchFamily="2" charset="2"/>
                        <a:buNone/>
                      </a:pPr>
                      <a:r>
                        <a:rPr lang="es-ES" sz="2400" b="0" baseline="0" dirty="0" smtClean="0">
                          <a:solidFill>
                            <a:schemeClr val="tx2">
                              <a:lumMod val="75000"/>
                            </a:schemeClr>
                          </a:solidFill>
                        </a:rPr>
                        <a:t>        </a:t>
                      </a:r>
                      <a:r>
                        <a:rPr lang="es-ES" sz="1800" b="0" baseline="0" dirty="0" smtClean="0">
                          <a:solidFill>
                            <a:schemeClr val="tx2">
                              <a:lumMod val="75000"/>
                            </a:schemeClr>
                          </a:solidFill>
                        </a:rPr>
                        <a:t>(miles de millones de pesos anuales)</a:t>
                      </a:r>
                    </a:p>
                    <a:p>
                      <a:pPr marL="457200" indent="-457200" algn="l">
                        <a:buFont typeface="Wingdings" pitchFamily="2" charset="2"/>
                        <a:buAutoNum type="arabicPeriod"/>
                      </a:pPr>
                      <a:endParaRPr lang="es-ES" sz="2400" b="0" baseline="0" dirty="0" smtClean="0">
                        <a:solidFill>
                          <a:schemeClr val="tx2">
                            <a:lumMod val="75000"/>
                          </a:schemeClr>
                        </a:solidFill>
                      </a:endParaRPr>
                    </a:p>
                    <a:p>
                      <a:pPr marL="457200" indent="-457200" algn="l">
                        <a:buFont typeface="Wingdings" pitchFamily="2" charset="2"/>
                        <a:buAutoNum type="arabicPeriod"/>
                      </a:pPr>
                      <a:endParaRPr lang="es-ES" sz="2400" b="0" baseline="0" dirty="0" smtClean="0">
                        <a:solidFill>
                          <a:schemeClr val="tx2">
                            <a:lumMod val="75000"/>
                          </a:schemeClr>
                        </a:solidFill>
                      </a:endParaRPr>
                    </a:p>
                    <a:p>
                      <a:pPr marL="457200" indent="-457200" algn="l">
                        <a:buFont typeface="Wingdings" pitchFamily="2" charset="2"/>
                        <a:buAutoNum type="arabicPeriod"/>
                      </a:pPr>
                      <a:endParaRPr lang="es-ES" sz="2400" b="0" baseline="0" dirty="0" smtClean="0">
                        <a:solidFill>
                          <a:schemeClr val="tx2">
                            <a:lumMod val="75000"/>
                          </a:schemeClr>
                        </a:solidFill>
                      </a:endParaRPr>
                    </a:p>
                    <a:p>
                      <a:pPr marL="457200" indent="-457200" algn="l">
                        <a:buFont typeface="Wingdings" pitchFamily="2" charset="2"/>
                        <a:buAutoNum type="arabicPeriod"/>
                      </a:pPr>
                      <a:endParaRPr lang="es-ES" sz="2400" b="0" baseline="0" dirty="0" smtClean="0">
                        <a:solidFill>
                          <a:schemeClr val="tx2">
                            <a:lumMod val="75000"/>
                          </a:schemeClr>
                        </a:solidFill>
                      </a:endParaRPr>
                    </a:p>
                    <a:p>
                      <a:pPr marL="457200" indent="-457200" algn="l">
                        <a:buFont typeface="Wingdings" pitchFamily="2" charset="2"/>
                        <a:buAutoNum type="arabicPeriod"/>
                      </a:pPr>
                      <a:endParaRPr lang="es-ES" sz="2400" b="0" baseline="0" dirty="0" smtClean="0">
                        <a:solidFill>
                          <a:schemeClr val="tx2">
                            <a:lumMod val="75000"/>
                          </a:schemeClr>
                        </a:solidFill>
                      </a:endParaRPr>
                    </a:p>
                    <a:p>
                      <a:pPr marL="457200" indent="-457200" algn="l">
                        <a:buFont typeface="Wingdings" pitchFamily="2" charset="2"/>
                        <a:buAutoNum type="arabicPeriod"/>
                      </a:pPr>
                      <a:endParaRPr lang="es-ES" sz="2400" b="0" baseline="0" dirty="0" smtClean="0">
                        <a:solidFill>
                          <a:schemeClr val="tx2">
                            <a:lumMod val="75000"/>
                          </a:schemeClr>
                        </a:solidFill>
                      </a:endParaRPr>
                    </a:p>
                    <a:p>
                      <a:pPr marL="457200" indent="-457200" algn="l">
                        <a:buFont typeface="Wingdings" pitchFamily="2" charset="2"/>
                        <a:buAutoNum type="arabicPeriod"/>
                      </a:pPr>
                      <a:endParaRPr lang="es-ES" sz="2400" b="0" baseline="0" dirty="0" smtClean="0">
                        <a:solidFill>
                          <a:schemeClr val="tx2">
                            <a:lumMod val="75000"/>
                          </a:schemeClr>
                        </a:solidFill>
                      </a:endParaRPr>
                    </a:p>
                    <a:p>
                      <a:pPr marL="457200" indent="-457200" algn="l">
                        <a:buFont typeface="Wingdings" pitchFamily="2" charset="2"/>
                        <a:buNone/>
                      </a:pPr>
                      <a:r>
                        <a:rPr lang="es-ES" sz="1600" b="0" baseline="0" dirty="0" smtClean="0">
                          <a:solidFill>
                            <a:schemeClr val="tx2">
                              <a:lumMod val="75000"/>
                            </a:schemeClr>
                          </a:solidFill>
                        </a:rPr>
                        <a:t>        *  Aportaciones patronales suponiendo misma distribución salarial que bajo ASC para el aumento en el número de trabajadores asalariados, netas de las contribuciones del gobierno hasta 2 </a:t>
                      </a:r>
                      <a:r>
                        <a:rPr lang="es-ES" sz="1600" b="0" baseline="0" dirty="0" err="1" smtClean="0">
                          <a:solidFill>
                            <a:schemeClr val="tx2">
                              <a:lumMod val="75000"/>
                            </a:schemeClr>
                          </a:solidFill>
                        </a:rPr>
                        <a:t>sm</a:t>
                      </a:r>
                      <a:r>
                        <a:rPr lang="es-ES" sz="1600" b="0" baseline="0" dirty="0" smtClean="0">
                          <a:solidFill>
                            <a:schemeClr val="tx2">
                              <a:lumMod val="75000"/>
                            </a:schemeClr>
                          </a:solidFill>
                        </a:rPr>
                        <a:t>.</a:t>
                      </a:r>
                    </a:p>
                    <a:p>
                      <a:pPr marL="457200" indent="-457200" algn="l">
                        <a:buFont typeface="Wingdings" pitchFamily="2" charset="2"/>
                        <a:buNone/>
                      </a:pPr>
                      <a:r>
                        <a:rPr lang="es-ES" sz="1600" b="0" baseline="0" dirty="0" smtClean="0">
                          <a:solidFill>
                            <a:schemeClr val="tx2">
                              <a:lumMod val="75000"/>
                            </a:schemeClr>
                          </a:solidFill>
                        </a:rPr>
                        <a:t>       ** Calculado como (3,492 pesos al año)(25.61 millones de trabajadores asalariados).</a:t>
                      </a:r>
                    </a:p>
                    <a:p>
                      <a:pPr marL="457200" indent="-457200" algn="l">
                        <a:buFont typeface="Wingdings" pitchFamily="2" charset="2"/>
                        <a:buNone/>
                      </a:pPr>
                      <a:r>
                        <a:rPr lang="es-ES" sz="1600" b="0" baseline="0" dirty="0" smtClean="0">
                          <a:solidFill>
                            <a:schemeClr val="tx2">
                              <a:lumMod val="75000"/>
                            </a:schemeClr>
                          </a:solidFill>
                        </a:rPr>
                        <a:t>       *** Calculado como (3,492 pesos al año)(13.42 millones de trabajadores no asalariados).</a:t>
                      </a:r>
                    </a:p>
                    <a:p>
                      <a:pPr marL="457200" indent="-457200" algn="l">
                        <a:buFont typeface="Wingdings" pitchFamily="2" charset="2"/>
                        <a:buNone/>
                      </a:pPr>
                      <a:endParaRPr lang="es-ES" sz="1600" b="0" baseline="0" dirty="0" smtClean="0">
                        <a:solidFill>
                          <a:schemeClr val="tx2">
                            <a:lumMod val="75000"/>
                          </a:schemeClr>
                        </a:solidFill>
                      </a:endParaRPr>
                    </a:p>
                    <a:p>
                      <a:pPr marL="457200" indent="-457200" algn="l">
                        <a:buFont typeface="Wingdings" pitchFamily="2" charset="2"/>
                        <a:buChar char="Ø"/>
                      </a:pPr>
                      <a:r>
                        <a:rPr lang="es-ES" sz="1800" b="0" baseline="0" dirty="0" smtClean="0">
                          <a:solidFill>
                            <a:schemeClr val="tx2">
                              <a:lumMod val="75000"/>
                            </a:schemeClr>
                          </a:solidFill>
                        </a:rPr>
                        <a:t>Los recursos canalizados a las Afores aumentarían de 72.4 a 192.8 </a:t>
                      </a:r>
                      <a:r>
                        <a:rPr lang="es-ES" sz="1800" b="0" baseline="0" dirty="0" err="1" smtClean="0">
                          <a:solidFill>
                            <a:schemeClr val="tx2">
                              <a:lumMod val="75000"/>
                            </a:schemeClr>
                          </a:solidFill>
                        </a:rPr>
                        <a:t>mmp</a:t>
                      </a:r>
                      <a:r>
                        <a:rPr lang="es-ES" sz="1800" b="0" baseline="0" dirty="0" smtClean="0">
                          <a:solidFill>
                            <a:schemeClr val="tx2">
                              <a:lumMod val="75000"/>
                            </a:schemeClr>
                          </a:solidFill>
                        </a:rPr>
                        <a:t> (o 166%), </a:t>
                      </a:r>
                      <a:r>
                        <a:rPr lang="es-ES" sz="1800" b="1" baseline="0" dirty="0" smtClean="0">
                          <a:solidFill>
                            <a:schemeClr val="tx2">
                              <a:lumMod val="75000"/>
                            </a:schemeClr>
                          </a:solidFill>
                        </a:rPr>
                        <a:t>equivalente a 120 </a:t>
                      </a:r>
                      <a:r>
                        <a:rPr lang="es-ES" sz="1800" b="1" baseline="0" dirty="0" err="1" smtClean="0">
                          <a:solidFill>
                            <a:schemeClr val="tx2">
                              <a:lumMod val="75000"/>
                            </a:schemeClr>
                          </a:solidFill>
                        </a:rPr>
                        <a:t>mmp</a:t>
                      </a:r>
                      <a:r>
                        <a:rPr lang="es-ES" sz="1800" b="1" baseline="0" dirty="0" smtClean="0">
                          <a:solidFill>
                            <a:schemeClr val="tx2">
                              <a:lumMod val="75000"/>
                            </a:schemeClr>
                          </a:solidFill>
                        </a:rPr>
                        <a:t> al año, o casi 1% del PIB</a:t>
                      </a:r>
                      <a:r>
                        <a:rPr lang="es-ES" sz="1800" b="0" baseline="0" dirty="0" smtClean="0">
                          <a:solidFill>
                            <a:schemeClr val="tx2">
                              <a:lumMod val="75000"/>
                            </a:schemeClr>
                          </a:solidFill>
                        </a:rPr>
                        <a:t>.</a:t>
                      </a:r>
                    </a:p>
                    <a:p>
                      <a:pPr marL="457200" indent="-457200" algn="l">
                        <a:buFont typeface="Wingdings" pitchFamily="2" charset="2"/>
                        <a:buNone/>
                      </a:pPr>
                      <a:endParaRPr lang="es-ES" sz="1800" b="0" baseline="0" dirty="0" smtClean="0">
                        <a:solidFill>
                          <a:schemeClr val="tx2">
                            <a:lumMod val="75000"/>
                          </a:schemeClr>
                        </a:solidFill>
                      </a:endParaRPr>
                    </a:p>
                    <a:p>
                      <a:pPr marL="457200" indent="-457200" algn="l">
                        <a:buFont typeface="Wingdings" pitchFamily="2" charset="2"/>
                        <a:buChar char="Ø"/>
                      </a:pPr>
                      <a:r>
                        <a:rPr lang="es-ES" sz="1800" b="0" baseline="0" dirty="0" smtClean="0">
                          <a:solidFill>
                            <a:schemeClr val="tx2">
                              <a:lumMod val="75000"/>
                            </a:schemeClr>
                          </a:solidFill>
                        </a:rPr>
                        <a:t>Estos recursos aumentarían el ahorro de largo plazo disponible para inversión productiva.</a:t>
                      </a:r>
                    </a:p>
                    <a:p>
                      <a:pPr marL="457200" indent="-457200" algn="l">
                        <a:buFont typeface="Wingdings" pitchFamily="2" charset="2"/>
                        <a:buChar char="Ø"/>
                      </a:pPr>
                      <a:endParaRPr lang="es-ES" sz="1800" b="0" baseline="0" dirty="0" smtClean="0">
                        <a:solidFill>
                          <a:schemeClr val="tx2">
                            <a:lumMod val="75000"/>
                          </a:schemeClr>
                        </a:solidFill>
                      </a:endParaRPr>
                    </a:p>
                    <a:p>
                      <a:pPr marL="457200" indent="-457200" algn="l">
                        <a:buFont typeface="Wingdings" pitchFamily="2" charset="2"/>
                        <a:buChar char="Ø"/>
                      </a:pPr>
                      <a:r>
                        <a:rPr lang="es-ES" sz="1800" b="0" baseline="0" dirty="0" smtClean="0">
                          <a:solidFill>
                            <a:schemeClr val="tx2">
                              <a:lumMod val="75000"/>
                            </a:schemeClr>
                          </a:solidFill>
                        </a:rPr>
                        <a:t>El mayor flujo de recursos a las Afores permitiría reducir comisiones y aumentar las tasas netas de retorno para los trabajadores.  </a:t>
                      </a:r>
                    </a:p>
                  </a:txBody>
                  <a:tcPr>
                    <a:solidFill>
                      <a:schemeClr val="bg1"/>
                    </a:solidFill>
                  </a:tcPr>
                </a:tc>
              </a:tr>
            </a:tbl>
          </a:graphicData>
        </a:graphic>
      </p:graphicFrame>
      <p:graphicFrame>
        <p:nvGraphicFramePr>
          <p:cNvPr id="4" name="Table 3"/>
          <p:cNvGraphicFramePr>
            <a:graphicFrameLocks noGrp="1"/>
          </p:cNvGraphicFramePr>
          <p:nvPr/>
        </p:nvGraphicFramePr>
        <p:xfrm>
          <a:off x="685800" y="914400"/>
          <a:ext cx="7696200" cy="2580640"/>
        </p:xfrm>
        <a:graphic>
          <a:graphicData uri="http://schemas.openxmlformats.org/drawingml/2006/table">
            <a:tbl>
              <a:tblPr firstRow="1" bandRow="1">
                <a:tableStyleId>{5C22544A-7EE6-4342-B048-85BDC9FD1C3A}</a:tableStyleId>
              </a:tblPr>
              <a:tblGrid>
                <a:gridCol w="2565400"/>
                <a:gridCol w="2565400"/>
                <a:gridCol w="2565400"/>
              </a:tblGrid>
              <a:tr h="370840">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dirty="0" smtClean="0">
                          <a:solidFill>
                            <a:schemeClr val="tx1"/>
                          </a:solidFill>
                        </a:rPr>
                        <a:t>ASC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dirty="0" smtClean="0">
                          <a:solidFill>
                            <a:schemeClr val="tx1"/>
                          </a:solidFill>
                        </a:rPr>
                        <a:t>ASU</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24560">
                <a:tc>
                  <a:txBody>
                    <a:bodyPr/>
                    <a:lstStyle/>
                    <a:p>
                      <a:pPr algn="l"/>
                      <a:r>
                        <a:rPr lang="es-ES" u="sng" dirty="0" smtClean="0">
                          <a:solidFill>
                            <a:schemeClr val="tx1"/>
                          </a:solidFill>
                        </a:rPr>
                        <a:t>Asalariados</a:t>
                      </a:r>
                    </a:p>
                    <a:p>
                      <a:pPr algn="l"/>
                      <a:r>
                        <a:rPr lang="es-ES" dirty="0" err="1" smtClean="0">
                          <a:solidFill>
                            <a:schemeClr val="tx1"/>
                          </a:solidFill>
                        </a:rPr>
                        <a:t>COPs</a:t>
                      </a:r>
                      <a:endParaRPr lang="es-ES" dirty="0" smtClean="0">
                        <a:solidFill>
                          <a:schemeClr val="tx1"/>
                        </a:solidFill>
                      </a:endParaRPr>
                    </a:p>
                    <a:p>
                      <a:pPr algn="l"/>
                      <a:r>
                        <a:rPr lang="es-ES" dirty="0" smtClean="0">
                          <a:solidFill>
                            <a:schemeClr val="tx1"/>
                          </a:solidFill>
                        </a:rPr>
                        <a:t>Aportación gobierno</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s-ES" dirty="0" smtClean="0">
                        <a:solidFill>
                          <a:schemeClr val="tx1"/>
                        </a:solidFill>
                      </a:endParaRPr>
                    </a:p>
                    <a:p>
                      <a:pPr algn="ctr"/>
                      <a:r>
                        <a:rPr lang="es-ES" dirty="0" smtClean="0">
                          <a:solidFill>
                            <a:schemeClr val="tx1"/>
                          </a:solidFill>
                        </a:rPr>
                        <a:t>54.9</a:t>
                      </a:r>
                    </a:p>
                    <a:p>
                      <a:pPr algn="ctr"/>
                      <a:r>
                        <a:rPr lang="es-ES" dirty="0" smtClean="0">
                          <a:solidFill>
                            <a:schemeClr val="tx1"/>
                          </a:solidFill>
                        </a:rPr>
                        <a:t>17.5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s-ES" dirty="0" smtClean="0">
                        <a:solidFill>
                          <a:schemeClr val="tx1"/>
                        </a:solidFill>
                      </a:endParaRPr>
                    </a:p>
                    <a:p>
                      <a:pPr algn="ctr"/>
                      <a:r>
                        <a:rPr lang="es-ES" dirty="0" smtClean="0">
                          <a:solidFill>
                            <a:schemeClr val="tx1"/>
                          </a:solidFill>
                        </a:rPr>
                        <a:t>56.6*</a:t>
                      </a:r>
                    </a:p>
                    <a:p>
                      <a:pPr algn="ctr"/>
                      <a:r>
                        <a:rPr lang="es-ES" dirty="0" smtClean="0">
                          <a:solidFill>
                            <a:schemeClr val="tx1"/>
                          </a:solidFill>
                        </a:rPr>
                        <a:t>89.4**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l"/>
                      <a:endParaRPr lang="es-ES" u="sng" dirty="0" smtClean="0">
                        <a:solidFill>
                          <a:schemeClr val="tx1"/>
                        </a:solidFill>
                      </a:endParaRPr>
                    </a:p>
                    <a:p>
                      <a:pPr algn="l"/>
                      <a:r>
                        <a:rPr lang="es-ES" u="sng" dirty="0" smtClean="0">
                          <a:solidFill>
                            <a:schemeClr val="tx1"/>
                          </a:solidFill>
                        </a:rPr>
                        <a:t>No asalariados</a:t>
                      </a:r>
                    </a:p>
                    <a:p>
                      <a:pPr algn="l"/>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s-ES" dirty="0" smtClean="0">
                        <a:solidFill>
                          <a:schemeClr val="tx1"/>
                        </a:solidFill>
                      </a:endParaRPr>
                    </a:p>
                    <a:p>
                      <a:pPr algn="ctr"/>
                      <a:r>
                        <a:rPr lang="es-ES" dirty="0" smtClean="0">
                          <a:solidFill>
                            <a:schemeClr val="tx1"/>
                          </a:solidFill>
                        </a:rPr>
                        <a:t>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s-ES" dirty="0" smtClean="0">
                        <a:solidFill>
                          <a:schemeClr val="tx1"/>
                        </a:solidFill>
                      </a:endParaRPr>
                    </a:p>
                    <a:p>
                      <a:pPr algn="ctr"/>
                      <a:r>
                        <a:rPr lang="es-ES" dirty="0" smtClean="0">
                          <a:solidFill>
                            <a:schemeClr val="tx1"/>
                          </a:solidFill>
                        </a:rPr>
                        <a:t>46.8***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r"/>
                      <a:r>
                        <a:rPr lang="es-ES" dirty="0" smtClean="0">
                          <a:solidFill>
                            <a:schemeClr val="tx1"/>
                          </a:solidFill>
                        </a:rPr>
                        <a:t>Total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dirty="0" smtClean="0">
                          <a:solidFill>
                            <a:schemeClr val="tx1"/>
                          </a:solidFill>
                        </a:rPr>
                        <a:t>72.4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s-ES" dirty="0" smtClean="0">
                          <a:solidFill>
                            <a:schemeClr val="tx1"/>
                          </a:solidFill>
                        </a:rPr>
                        <a:t>192.8</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lgn="ctr">
                        <a:buFont typeface="Wingdings" pitchFamily="2" charset="2"/>
                        <a:buNone/>
                      </a:pPr>
                      <a:endParaRPr lang="es-ES" sz="1800" b="0" baseline="0" dirty="0" smtClean="0">
                        <a:solidFill>
                          <a:schemeClr val="tx2">
                            <a:lumMod val="75000"/>
                          </a:schemeClr>
                        </a:solidFill>
                      </a:endParaRPr>
                    </a:p>
                    <a:p>
                      <a:pPr marL="457200" indent="-457200" algn="ctr">
                        <a:buFont typeface="Wingdings" pitchFamily="2" charset="2"/>
                        <a:buNone/>
                      </a:pPr>
                      <a:endParaRPr lang="es-ES" sz="2400" b="1" u="sng" baseline="0" dirty="0" smtClean="0">
                        <a:solidFill>
                          <a:schemeClr val="tx2">
                            <a:lumMod val="75000"/>
                          </a:schemeClr>
                        </a:solidFill>
                      </a:endParaRPr>
                    </a:p>
                    <a:p>
                      <a:pPr marL="457200" indent="-457200" algn="ctr">
                        <a:buFont typeface="Wingdings" pitchFamily="2" charset="2"/>
                        <a:buNone/>
                      </a:pPr>
                      <a:endParaRPr lang="es-ES" sz="2400" b="1" u="sng" baseline="0" dirty="0" smtClean="0">
                        <a:solidFill>
                          <a:schemeClr val="tx2">
                            <a:lumMod val="75000"/>
                          </a:schemeClr>
                        </a:solidFill>
                      </a:endParaRPr>
                    </a:p>
                    <a:p>
                      <a:pPr marL="457200" indent="-457200" algn="ctr">
                        <a:buFont typeface="Wingdings" pitchFamily="2" charset="2"/>
                        <a:buNone/>
                      </a:pPr>
                      <a:r>
                        <a:rPr lang="es-ES" sz="2400" b="1" u="sng" baseline="0" dirty="0" smtClean="0">
                          <a:solidFill>
                            <a:schemeClr val="tx2">
                              <a:lumMod val="75000"/>
                            </a:schemeClr>
                          </a:solidFill>
                        </a:rPr>
                        <a:t>Pensiones y Mercado de Rentas Vitalicias</a:t>
                      </a:r>
                    </a:p>
                    <a:p>
                      <a:pPr marL="457200" indent="-457200" algn="ctr">
                        <a:buFont typeface="Wingdings" pitchFamily="2" charset="2"/>
                        <a:buNone/>
                      </a:pPr>
                      <a:endParaRPr lang="es-ES" sz="2400" b="1" u="sng" baseline="0" dirty="0" smtClean="0">
                        <a:solidFill>
                          <a:schemeClr val="tx2">
                            <a:lumMod val="75000"/>
                          </a:schemeClr>
                        </a:solidFill>
                      </a:endParaRPr>
                    </a:p>
                    <a:p>
                      <a:pPr marL="457200" indent="-457200" algn="l">
                        <a:buFont typeface="Wingdings" pitchFamily="2" charset="2"/>
                        <a:buNone/>
                      </a:pPr>
                      <a:endParaRPr lang="es-ES" sz="2000" b="0" u="none" baseline="0" dirty="0" smtClean="0">
                        <a:solidFill>
                          <a:schemeClr val="tx2">
                            <a:lumMod val="75000"/>
                          </a:schemeClr>
                        </a:solidFill>
                      </a:endParaRPr>
                    </a:p>
                    <a:p>
                      <a:pPr marL="457200" indent="-457200" algn="l">
                        <a:buFont typeface="Wingdings" pitchFamily="2" charset="2"/>
                        <a:buNone/>
                      </a:pPr>
                      <a:r>
                        <a:rPr lang="es-ES" sz="2000" b="0" u="none" baseline="0" dirty="0" smtClean="0">
                          <a:solidFill>
                            <a:schemeClr val="tx2">
                              <a:lumMod val="75000"/>
                            </a:schemeClr>
                          </a:solidFill>
                        </a:rPr>
                        <a:t>        Las pensiones de retiro, y las pensiones permanentes por invalidez y vida y riesgos de trabajo seguirían operando a través del sistema de rentas vitalicias.</a:t>
                      </a:r>
                    </a:p>
                    <a:p>
                      <a:pPr marL="457200" indent="-457200" algn="l">
                        <a:buFont typeface="Wingdings" pitchFamily="2" charset="2"/>
                        <a:buNone/>
                      </a:pPr>
                      <a:endParaRPr lang="es-ES" sz="2000" b="0" u="none" baseline="0" dirty="0" smtClean="0">
                        <a:solidFill>
                          <a:schemeClr val="tx2">
                            <a:lumMod val="75000"/>
                          </a:schemeClr>
                        </a:solidFill>
                      </a:endParaRPr>
                    </a:p>
                    <a:p>
                      <a:pPr marL="457200" indent="-457200" algn="l">
                        <a:buFont typeface="Wingdings" pitchFamily="2" charset="2"/>
                        <a:buChar char="Ø"/>
                      </a:pPr>
                      <a:r>
                        <a:rPr lang="es-ES" sz="2000" b="0" u="none" baseline="0" dirty="0" smtClean="0">
                          <a:solidFill>
                            <a:schemeClr val="tx2">
                              <a:lumMod val="75000"/>
                            </a:schemeClr>
                          </a:solidFill>
                        </a:rPr>
                        <a:t> El número de trabajadores ahorrando para una pensión de retiro aumentaría de 12.7 a 39 millones.</a:t>
                      </a:r>
                    </a:p>
                    <a:p>
                      <a:pPr marL="457200" indent="-457200" algn="l">
                        <a:buFont typeface="Wingdings" pitchFamily="2" charset="2"/>
                        <a:buChar char="Ø"/>
                      </a:pPr>
                      <a:endParaRPr lang="es-ES" sz="2000" b="0" u="none" baseline="0" dirty="0" smtClean="0">
                        <a:solidFill>
                          <a:schemeClr val="tx2">
                            <a:lumMod val="75000"/>
                          </a:schemeClr>
                        </a:solidFill>
                      </a:endParaRPr>
                    </a:p>
                    <a:p>
                      <a:pPr marL="457200" indent="-457200" algn="l">
                        <a:buFont typeface="Wingdings" pitchFamily="2" charset="2"/>
                        <a:buChar char="Ø"/>
                      </a:pPr>
                      <a:r>
                        <a:rPr lang="es-ES" sz="2000" b="0" u="none" baseline="0" dirty="0" smtClean="0">
                          <a:solidFill>
                            <a:schemeClr val="tx2">
                              <a:lumMod val="75000"/>
                            </a:schemeClr>
                          </a:solidFill>
                        </a:rPr>
                        <a:t> El número de trabajadores asalariados con derecho a una pensión de invalidez y vida o de riesgos de trabajo aumentaría de 12.7 a 25.6 millones.</a:t>
                      </a:r>
                    </a:p>
                    <a:p>
                      <a:pPr marL="457200" indent="-457200" algn="l">
                        <a:buFont typeface="Wingdings" pitchFamily="2" charset="2"/>
                        <a:buNone/>
                      </a:pPr>
                      <a:endParaRPr lang="es-ES" sz="2000" b="0" u="none" baseline="0" dirty="0" smtClean="0">
                        <a:solidFill>
                          <a:schemeClr val="tx2">
                            <a:lumMod val="75000"/>
                          </a:schemeClr>
                        </a:solidFill>
                      </a:endParaRPr>
                    </a:p>
                    <a:p>
                      <a:pPr marL="457200" indent="-457200" algn="l">
                        <a:buFont typeface="Wingdings" pitchFamily="2" charset="2"/>
                        <a:buNone/>
                      </a:pPr>
                      <a:r>
                        <a:rPr lang="es-ES" sz="2000" b="0" u="none" baseline="0" dirty="0" smtClean="0">
                          <a:solidFill>
                            <a:schemeClr val="tx2">
                              <a:lumMod val="75000"/>
                            </a:schemeClr>
                          </a:solidFill>
                        </a:rPr>
                        <a:t>        </a:t>
                      </a:r>
                      <a:r>
                        <a:rPr lang="es-ES" sz="2000" b="1" u="none" baseline="0" dirty="0" smtClean="0">
                          <a:solidFill>
                            <a:schemeClr val="tx2">
                              <a:lumMod val="75000"/>
                            </a:schemeClr>
                          </a:solidFill>
                        </a:rPr>
                        <a:t>En consecuencia, el mercado de rentas vitalicias para pensiones de retiro aumentaría en 207% y el mercado para pensiones de IV y RT en 101%. Éste sería otro canal a través del cual se le daría profundidad al sistema financiero.</a:t>
                      </a:r>
                    </a:p>
                    <a:p>
                      <a:pPr marL="457200" indent="-457200" algn="l">
                        <a:buFont typeface="Wingdings" pitchFamily="2" charset="2"/>
                        <a:buNone/>
                      </a:pPr>
                      <a:endParaRPr lang="es-ES" sz="2000" b="0" u="none" baseline="0" dirty="0" smtClean="0">
                        <a:solidFill>
                          <a:schemeClr val="tx2">
                            <a:lumMod val="75000"/>
                          </a:schemeClr>
                        </a:solidFill>
                      </a:endParaRPr>
                    </a:p>
                    <a:p>
                      <a:pPr marL="457200" indent="-457200" algn="l">
                        <a:buFont typeface="Wingdings" pitchFamily="2" charset="2"/>
                        <a:buNone/>
                      </a:pPr>
                      <a:r>
                        <a:rPr lang="es-ES" sz="2000" b="0" u="none" baseline="0" dirty="0" smtClean="0">
                          <a:solidFill>
                            <a:schemeClr val="tx2">
                              <a:lumMod val="75000"/>
                            </a:schemeClr>
                          </a:solidFill>
                        </a:rPr>
                        <a:t> </a:t>
                      </a:r>
                    </a:p>
                  </a:txBody>
                  <a:tcPr>
                    <a:solidFill>
                      <a:schemeClr val="bg1"/>
                    </a:solidFill>
                  </a:tcPr>
                </a:tc>
              </a:tr>
            </a:tbl>
          </a:graphicData>
        </a:graphic>
      </p:graphicFrame>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A495CD9-6B7B-4528-83B0-4A8640E2797A}"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56</a:t>
            </a:fld>
            <a:endParaRPr lang="en-US" sz="1400" b="0" i="0" u="none" strike="noStrike" kern="1200" cap="none" spc="0" baseline="0">
              <a:solidFill>
                <a:srgbClr val="1A2C3E"/>
              </a:solidFill>
              <a:uFillTx/>
              <a:latin typeface="Arial"/>
              <a:cs typeface="Arial"/>
            </a:endParaRPr>
          </a:p>
        </p:txBody>
      </p:sp>
      <p:sp>
        <p:nvSpPr>
          <p:cNvPr id="3" name="Rectangle 3"/>
          <p:cNvSpPr txBox="1">
            <a:spLocks noGrp="1"/>
          </p:cNvSpPr>
          <p:nvPr>
            <p:ph type="subTitle" idx="4294967295"/>
          </p:nvPr>
        </p:nvSpPr>
        <p:spPr>
          <a:xfrm>
            <a:off x="838201" y="2338385"/>
            <a:ext cx="7315200" cy="1784351"/>
          </a:xfrm>
        </p:spPr>
        <p:txBody>
          <a:bodyPr anchorCtr="1"/>
          <a:lstStyle/>
          <a:p>
            <a:pPr marL="0" lvl="0" indent="0" algn="ctr">
              <a:spcBef>
                <a:spcPts val="700"/>
              </a:spcBef>
              <a:buNone/>
            </a:pPr>
            <a:endParaRPr lang="en-US" sz="2800" b="1" dirty="0">
              <a:solidFill>
                <a:srgbClr val="0A4C94"/>
              </a:solidFill>
              <a:effectLst>
                <a:outerShdw dist="38096" dir="2700000">
                  <a:srgbClr val="C0C0C0"/>
                </a:outerShdw>
              </a:effectLst>
            </a:endParaRPr>
          </a:p>
          <a:p>
            <a:pPr marL="0" lvl="0" indent="0" algn="ctr">
              <a:spcBef>
                <a:spcPts val="700"/>
              </a:spcBef>
              <a:buNone/>
            </a:pPr>
            <a:r>
              <a:rPr lang="en-US" sz="2800" b="1" dirty="0" smtClean="0">
                <a:solidFill>
                  <a:schemeClr val="tx2">
                    <a:lumMod val="75000"/>
                  </a:schemeClr>
                </a:solidFill>
              </a:rPr>
              <a:t>11. </a:t>
            </a:r>
            <a:r>
              <a:rPr lang="en-US" sz="2800" b="1" dirty="0" err="1" smtClean="0">
                <a:solidFill>
                  <a:schemeClr val="tx2">
                    <a:lumMod val="75000"/>
                  </a:schemeClr>
                </a:solidFill>
              </a:rPr>
              <a:t>Impacto</a:t>
            </a:r>
            <a:r>
              <a:rPr lang="en-US" sz="2800" b="1" dirty="0" smtClean="0">
                <a:solidFill>
                  <a:schemeClr val="tx2">
                    <a:lumMod val="75000"/>
                  </a:schemeClr>
                </a:solidFill>
              </a:rPr>
              <a:t> del </a:t>
            </a:r>
            <a:r>
              <a:rPr lang="en-US" sz="2800" b="1" dirty="0" err="1" smtClean="0">
                <a:solidFill>
                  <a:schemeClr val="tx2">
                    <a:lumMod val="75000"/>
                  </a:schemeClr>
                </a:solidFill>
              </a:rPr>
              <a:t>Aseguramiento</a:t>
            </a:r>
            <a:r>
              <a:rPr lang="en-US" sz="2800" b="1" dirty="0" smtClean="0">
                <a:solidFill>
                  <a:schemeClr val="tx2">
                    <a:lumMod val="75000"/>
                  </a:schemeClr>
                </a:solidFill>
              </a:rPr>
              <a:t> Universal</a:t>
            </a:r>
          </a:p>
          <a:p>
            <a:pPr marL="0" lvl="0" indent="0" algn="ctr">
              <a:spcBef>
                <a:spcPts val="700"/>
              </a:spcBef>
              <a:buNone/>
            </a:pPr>
            <a:r>
              <a:rPr lang="en-US" sz="2800" b="1" dirty="0" smtClean="0">
                <a:solidFill>
                  <a:schemeClr val="tx2">
                    <a:lumMod val="75000"/>
                  </a:schemeClr>
                </a:solidFill>
              </a:rPr>
              <a:t>   </a:t>
            </a:r>
            <a:r>
              <a:rPr lang="en-US" sz="2800" b="1" dirty="0" err="1" smtClean="0">
                <a:solidFill>
                  <a:schemeClr val="tx2">
                    <a:lumMod val="75000"/>
                  </a:schemeClr>
                </a:solidFill>
              </a:rPr>
              <a:t>sobre</a:t>
            </a:r>
            <a:r>
              <a:rPr lang="en-US" sz="2800" b="1" dirty="0" smtClean="0">
                <a:solidFill>
                  <a:schemeClr val="tx2">
                    <a:lumMod val="75000"/>
                  </a:schemeClr>
                </a:solidFill>
              </a:rPr>
              <a:t> el Mercado de </a:t>
            </a:r>
            <a:r>
              <a:rPr lang="en-US" sz="2800" b="1" dirty="0" err="1" smtClean="0">
                <a:solidFill>
                  <a:schemeClr val="tx2">
                    <a:lumMod val="75000"/>
                  </a:schemeClr>
                </a:solidFill>
              </a:rPr>
              <a:t>Trabajo</a:t>
            </a:r>
            <a:endParaRPr lang="en-US" sz="2800" b="1" dirty="0">
              <a:solidFill>
                <a:schemeClr val="tx2">
                  <a:lumMod val="75000"/>
                </a:schemeClr>
              </a:solidFill>
            </a:endParaRPr>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lgn="ctr">
                        <a:buFont typeface="Wingdings" pitchFamily="2" charset="2"/>
                        <a:buNone/>
                      </a:pPr>
                      <a:endParaRPr lang="es-ES" sz="1800" b="0" baseline="0" dirty="0" smtClean="0">
                        <a:solidFill>
                          <a:schemeClr val="tx2">
                            <a:lumMod val="75000"/>
                          </a:schemeClr>
                        </a:solidFill>
                      </a:endParaRPr>
                    </a:p>
                    <a:p>
                      <a:pPr marL="457200" indent="-457200" algn="ctr">
                        <a:buFont typeface="Wingdings" pitchFamily="2" charset="2"/>
                        <a:buNone/>
                      </a:pPr>
                      <a:r>
                        <a:rPr lang="es-ES" sz="2800" b="1" u="sng" baseline="0" dirty="0" smtClean="0">
                          <a:solidFill>
                            <a:schemeClr val="tx2">
                              <a:lumMod val="75000"/>
                            </a:schemeClr>
                          </a:solidFill>
                        </a:rPr>
                        <a:t>Tres efectos relevantes</a:t>
                      </a:r>
                    </a:p>
                    <a:p>
                      <a:pPr marL="457200" indent="-457200" algn="ctr">
                        <a:buFont typeface="Wingdings" pitchFamily="2" charset="2"/>
                        <a:buNone/>
                      </a:pPr>
                      <a:endParaRPr lang="es-ES" sz="2800" b="1" u="sng" baseline="0" dirty="0" smtClean="0">
                        <a:solidFill>
                          <a:schemeClr val="tx2">
                            <a:lumMod val="75000"/>
                          </a:schemeClr>
                        </a:solidFill>
                      </a:endParaRPr>
                    </a:p>
                    <a:p>
                      <a:pPr marL="457200" indent="-457200" algn="l">
                        <a:buFont typeface="Wingdings" pitchFamily="2" charset="2"/>
                        <a:buNone/>
                      </a:pPr>
                      <a:endParaRPr lang="es-ES" sz="2400" b="0" u="none" baseline="0" dirty="0" smtClean="0">
                        <a:solidFill>
                          <a:schemeClr val="tx2">
                            <a:lumMod val="75000"/>
                          </a:schemeClr>
                        </a:solidFill>
                      </a:endParaRPr>
                    </a:p>
                    <a:p>
                      <a:pPr marL="457200" indent="-457200" algn="l">
                        <a:buFont typeface="Wingdings" pitchFamily="2" charset="2"/>
                        <a:buAutoNum type="arabicPeriod"/>
                      </a:pPr>
                      <a:r>
                        <a:rPr lang="es-ES" sz="2400" b="0" u="none" baseline="0" dirty="0" smtClean="0">
                          <a:solidFill>
                            <a:schemeClr val="tx2">
                              <a:lumMod val="75000"/>
                            </a:schemeClr>
                          </a:solidFill>
                        </a:rPr>
                        <a:t>Efectos de equilibrio general al aumentar la demanda por trabajo asalariado y reducir la oferta de trabajo al sector no asalariado.</a:t>
                      </a:r>
                    </a:p>
                    <a:p>
                      <a:pPr marL="457200" indent="-457200" algn="l">
                        <a:buFont typeface="Wingdings" pitchFamily="2" charset="2"/>
                        <a:buAutoNum type="arabicPeriod"/>
                      </a:pPr>
                      <a:endParaRPr lang="es-ES" sz="2400" b="0" u="none" baseline="0" dirty="0" smtClean="0">
                        <a:solidFill>
                          <a:schemeClr val="tx2">
                            <a:lumMod val="75000"/>
                          </a:schemeClr>
                        </a:solidFill>
                      </a:endParaRPr>
                    </a:p>
                    <a:p>
                      <a:pPr marL="457200" indent="-457200" algn="l">
                        <a:buFont typeface="Wingdings" pitchFamily="2" charset="2"/>
                        <a:buAutoNum type="arabicPeriod"/>
                      </a:pPr>
                      <a:r>
                        <a:rPr lang="es-ES" sz="2400" b="0" u="none" baseline="0" dirty="0" smtClean="0">
                          <a:solidFill>
                            <a:schemeClr val="tx2">
                              <a:lumMod val="75000"/>
                            </a:schemeClr>
                          </a:solidFill>
                        </a:rPr>
                        <a:t>Mayor reducción de los costos laborales no salariales a menor nivel de salarios, fomentándose el empleo asalariado menos calificado y ayudando mayoritariamente a las empresas medianas y pequeñas.</a:t>
                      </a:r>
                    </a:p>
                    <a:p>
                      <a:pPr marL="457200" indent="-457200" algn="l">
                        <a:buFont typeface="Wingdings" pitchFamily="2" charset="2"/>
                        <a:buAutoNum type="arabicPeriod"/>
                      </a:pPr>
                      <a:endParaRPr lang="es-ES" sz="2400" b="0" u="none" baseline="0" dirty="0" smtClean="0">
                        <a:solidFill>
                          <a:schemeClr val="tx2">
                            <a:lumMod val="75000"/>
                          </a:schemeClr>
                        </a:solidFill>
                      </a:endParaRPr>
                    </a:p>
                    <a:p>
                      <a:pPr marL="457200" indent="-457200" algn="ctr">
                        <a:buFont typeface="Wingdings" pitchFamily="2" charset="2"/>
                        <a:buNone/>
                      </a:pPr>
                      <a:endParaRPr lang="es-ES" sz="2400" b="1" u="sng" baseline="0" dirty="0" smtClean="0">
                        <a:solidFill>
                          <a:schemeClr val="tx2">
                            <a:lumMod val="75000"/>
                          </a:schemeClr>
                        </a:solidFill>
                      </a:endParaRPr>
                    </a:p>
                    <a:p>
                      <a:pPr marL="457200" indent="-457200" algn="l">
                        <a:buFont typeface="Wingdings" pitchFamily="2" charset="2"/>
                        <a:buNone/>
                      </a:pPr>
                      <a:r>
                        <a:rPr lang="es-ES" sz="2400" b="0" u="none" baseline="0" dirty="0" smtClean="0">
                          <a:solidFill>
                            <a:schemeClr val="tx2">
                              <a:lumMod val="75000"/>
                            </a:schemeClr>
                          </a:solidFill>
                        </a:rPr>
                        <a:t>3.   Efectos de más largo plazo al aumentar el tamaño promedio de las empresas, reducir la rotación innecesaria de trabajadores inducidas por las estrategias de evasión de las empresas, facilitar inversiones en capacitación laboral y ampliar el marco de legalidad en que se realiza la actividad empresarial.</a:t>
                      </a:r>
                    </a:p>
                  </a:txBody>
                  <a:tcPr>
                    <a:solidFill>
                      <a:schemeClr val="bg1"/>
                    </a:solidFill>
                  </a:tcPr>
                </a:tc>
              </a:tr>
            </a:tbl>
          </a:graphicData>
        </a:graphic>
      </p:graphicFrame>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lgn="ctr">
                        <a:buFont typeface="Wingdings" pitchFamily="2" charset="2"/>
                        <a:buNone/>
                      </a:pPr>
                      <a:endParaRPr lang="es-ES" sz="1800" b="0" baseline="0" dirty="0" smtClean="0">
                        <a:solidFill>
                          <a:schemeClr val="tx2">
                            <a:lumMod val="75000"/>
                          </a:schemeClr>
                        </a:solidFill>
                      </a:endParaRPr>
                    </a:p>
                    <a:p>
                      <a:pPr marL="342900" indent="-342900" algn="ctr">
                        <a:buFont typeface="Wingdings" pitchFamily="2" charset="2"/>
                        <a:buNone/>
                      </a:pPr>
                      <a:endParaRPr lang="es-ES" sz="2400" b="1" u="sng" baseline="0" dirty="0" smtClean="0">
                        <a:solidFill>
                          <a:schemeClr val="tx2">
                            <a:lumMod val="75000"/>
                          </a:schemeClr>
                        </a:solidFill>
                      </a:endParaRPr>
                    </a:p>
                    <a:p>
                      <a:pPr marL="342900" indent="-342900" algn="ctr">
                        <a:buFont typeface="Wingdings" pitchFamily="2" charset="2"/>
                        <a:buNone/>
                      </a:pPr>
                      <a:r>
                        <a:rPr lang="es-ES" sz="2400" b="1" u="sng" baseline="0" dirty="0" smtClean="0">
                          <a:solidFill>
                            <a:schemeClr val="tx2">
                              <a:lumMod val="75000"/>
                            </a:schemeClr>
                          </a:solidFill>
                        </a:rPr>
                        <a:t>Comparación de Costos Laborales no Salariales para Asalariados</a:t>
                      </a:r>
                    </a:p>
                    <a:p>
                      <a:pPr marL="342900" indent="-342900" algn="ctr">
                        <a:buFont typeface="Wingdings" pitchFamily="2" charset="2"/>
                        <a:buNone/>
                      </a:pPr>
                      <a:r>
                        <a:rPr lang="es-ES" sz="1800" b="0" u="none" baseline="0" dirty="0" smtClean="0">
                          <a:solidFill>
                            <a:schemeClr val="tx2">
                              <a:lumMod val="75000"/>
                            </a:schemeClr>
                          </a:solidFill>
                        </a:rPr>
                        <a:t>(% del salario por rango de salarios en veces de </a:t>
                      </a:r>
                      <a:r>
                        <a:rPr lang="es-ES" sz="1800" b="0" u="none" baseline="0" dirty="0" err="1" smtClean="0">
                          <a:solidFill>
                            <a:schemeClr val="tx2">
                              <a:lumMod val="75000"/>
                            </a:schemeClr>
                          </a:solidFill>
                        </a:rPr>
                        <a:t>sm</a:t>
                      </a:r>
                      <a:r>
                        <a:rPr lang="es-ES" sz="1800" b="0" u="none" baseline="0" dirty="0" smtClean="0">
                          <a:solidFill>
                            <a:schemeClr val="tx2">
                              <a:lumMod val="75000"/>
                            </a:schemeClr>
                          </a:solidFill>
                        </a:rPr>
                        <a:t>)</a:t>
                      </a:r>
                    </a:p>
                    <a:p>
                      <a:pPr marL="342900" indent="-342900" algn="ctr">
                        <a:buFont typeface="Wingdings" pitchFamily="2" charset="2"/>
                        <a:buNone/>
                      </a:pPr>
                      <a:endParaRPr lang="es-ES" sz="1800" b="0" u="none" baseline="0" dirty="0" smtClean="0">
                        <a:solidFill>
                          <a:schemeClr val="tx2">
                            <a:lumMod val="75000"/>
                          </a:schemeClr>
                        </a:solidFill>
                      </a:endParaRPr>
                    </a:p>
                    <a:p>
                      <a:pPr marL="342900" indent="-342900" algn="ctr">
                        <a:buFont typeface="Wingdings" pitchFamily="2" charset="2"/>
                        <a:buNone/>
                      </a:pPr>
                      <a:endParaRPr lang="es-ES" sz="1800" b="0" u="none" baseline="0" dirty="0" smtClean="0">
                        <a:solidFill>
                          <a:schemeClr val="tx2">
                            <a:lumMod val="75000"/>
                          </a:schemeClr>
                        </a:solidFill>
                      </a:endParaRPr>
                    </a:p>
                    <a:p>
                      <a:pPr marL="342900" indent="-342900" algn="ctr">
                        <a:buFont typeface="Wingdings" pitchFamily="2" charset="2"/>
                        <a:buNone/>
                      </a:pPr>
                      <a:endParaRPr lang="es-ES" sz="1800" b="0" u="none" baseline="0" dirty="0" smtClean="0">
                        <a:solidFill>
                          <a:schemeClr val="tx2">
                            <a:lumMod val="75000"/>
                          </a:schemeClr>
                        </a:solidFill>
                      </a:endParaRPr>
                    </a:p>
                    <a:p>
                      <a:pPr marL="342900" indent="-342900" algn="ctr">
                        <a:buFont typeface="Wingdings" pitchFamily="2" charset="2"/>
                        <a:buNone/>
                      </a:pPr>
                      <a:endParaRPr lang="es-ES" sz="1800" b="0" u="none" baseline="0" dirty="0" smtClean="0">
                        <a:solidFill>
                          <a:schemeClr val="tx2">
                            <a:lumMod val="75000"/>
                          </a:schemeClr>
                        </a:solidFill>
                      </a:endParaRPr>
                    </a:p>
                    <a:p>
                      <a:pPr marL="342900" indent="-342900" algn="ctr">
                        <a:buFont typeface="Wingdings" pitchFamily="2" charset="2"/>
                        <a:buNone/>
                      </a:pPr>
                      <a:endParaRPr lang="es-ES" sz="1800" b="0" u="none" baseline="0" dirty="0" smtClean="0">
                        <a:solidFill>
                          <a:schemeClr val="tx2">
                            <a:lumMod val="75000"/>
                          </a:schemeClr>
                        </a:solidFill>
                      </a:endParaRPr>
                    </a:p>
                    <a:p>
                      <a:pPr marL="342900" indent="-342900" algn="l">
                        <a:buFont typeface="Wingdings" pitchFamily="2" charset="2"/>
                        <a:buNone/>
                      </a:pPr>
                      <a:endParaRPr lang="es-ES" sz="2400" b="0" u="none" baseline="0" dirty="0" smtClean="0">
                        <a:solidFill>
                          <a:schemeClr val="tx2">
                            <a:lumMod val="75000"/>
                          </a:schemeClr>
                        </a:solidFill>
                      </a:endParaRPr>
                    </a:p>
                    <a:p>
                      <a:pPr marL="342900" indent="-342900" algn="l">
                        <a:buFont typeface="Wingdings" pitchFamily="2" charset="2"/>
                        <a:buNone/>
                      </a:pPr>
                      <a:endParaRPr lang="es-ES" sz="2400" b="0" u="none" baseline="0" dirty="0" smtClean="0">
                        <a:solidFill>
                          <a:schemeClr val="tx2">
                            <a:lumMod val="75000"/>
                          </a:schemeClr>
                        </a:solidFill>
                      </a:endParaRPr>
                    </a:p>
                    <a:p>
                      <a:pPr marL="342900" indent="-342900" algn="l">
                        <a:buFont typeface="Wingdings" pitchFamily="2" charset="2"/>
                        <a:buNone/>
                      </a:pPr>
                      <a:endParaRPr lang="es-ES" sz="2400" b="0" u="none" baseline="0" dirty="0" smtClean="0">
                        <a:solidFill>
                          <a:schemeClr val="tx2">
                            <a:lumMod val="75000"/>
                          </a:schemeClr>
                        </a:solidFill>
                      </a:endParaRPr>
                    </a:p>
                    <a:p>
                      <a:pPr marL="342900" indent="-342900" algn="l">
                        <a:buFont typeface="Wingdings" pitchFamily="2" charset="2"/>
                        <a:buNone/>
                      </a:pPr>
                      <a:endParaRPr lang="es-ES" sz="2400" b="0" u="none" baseline="0" dirty="0" smtClean="0">
                        <a:solidFill>
                          <a:schemeClr val="tx2">
                            <a:lumMod val="75000"/>
                          </a:schemeClr>
                        </a:solidFill>
                      </a:endParaRPr>
                    </a:p>
                    <a:p>
                      <a:pPr marL="342900" indent="-342900" algn="l">
                        <a:buFont typeface="Wingdings" pitchFamily="2" charset="2"/>
                        <a:buNone/>
                      </a:pPr>
                      <a:endParaRPr lang="es-ES" sz="2400" b="0" u="none" baseline="0" dirty="0" smtClean="0">
                        <a:solidFill>
                          <a:schemeClr val="tx2">
                            <a:lumMod val="75000"/>
                          </a:schemeClr>
                        </a:solidFill>
                      </a:endParaRPr>
                    </a:p>
                    <a:p>
                      <a:pPr marL="342900" indent="-342900" algn="l">
                        <a:buFont typeface="Wingdings" pitchFamily="2" charset="2"/>
                        <a:buNone/>
                      </a:pPr>
                      <a:endParaRPr lang="es-ES" sz="2400" b="0" u="none" baseline="0" dirty="0" smtClean="0">
                        <a:solidFill>
                          <a:schemeClr val="tx2">
                            <a:lumMod val="75000"/>
                          </a:schemeClr>
                        </a:solidFill>
                      </a:endParaRPr>
                    </a:p>
                    <a:p>
                      <a:pPr marL="342900" indent="-342900" algn="l">
                        <a:buFont typeface="Wingdings" pitchFamily="2" charset="2"/>
                        <a:buNone/>
                      </a:pPr>
                      <a:endParaRPr lang="es-ES" sz="1800" b="0" u="none" baseline="0" dirty="0" smtClean="0">
                        <a:solidFill>
                          <a:schemeClr val="tx2">
                            <a:lumMod val="75000"/>
                          </a:schemeClr>
                        </a:solidFill>
                      </a:endParaRPr>
                    </a:p>
                    <a:p>
                      <a:pPr marL="342900" indent="-342900" algn="l">
                        <a:buFont typeface="Wingdings" pitchFamily="2" charset="2"/>
                        <a:buNone/>
                      </a:pPr>
                      <a:endParaRPr lang="es-ES" sz="1800" b="0" u="none" baseline="0" dirty="0" smtClean="0">
                        <a:solidFill>
                          <a:schemeClr val="tx2">
                            <a:lumMod val="75000"/>
                          </a:schemeClr>
                        </a:solidFill>
                      </a:endParaRPr>
                    </a:p>
                    <a:p>
                      <a:pPr marL="342900" indent="-342900" algn="l">
                        <a:buFont typeface="Wingdings" pitchFamily="2" charset="2"/>
                        <a:buNone/>
                      </a:pPr>
                      <a:endParaRPr lang="es-ES" sz="1800" b="0" u="none" baseline="0" dirty="0" smtClean="0">
                        <a:solidFill>
                          <a:schemeClr val="tx2">
                            <a:lumMod val="75000"/>
                          </a:schemeClr>
                        </a:solidFill>
                      </a:endParaRPr>
                    </a:p>
                    <a:p>
                      <a:pPr marL="342900" indent="-342900" algn="l">
                        <a:buFont typeface="Wingdings" pitchFamily="2" charset="2"/>
                        <a:buNone/>
                      </a:pPr>
                      <a:endParaRPr lang="es-ES" sz="1800" b="0" u="none" baseline="0" dirty="0" smtClean="0">
                        <a:solidFill>
                          <a:schemeClr val="tx2">
                            <a:lumMod val="75000"/>
                          </a:schemeClr>
                        </a:solidFill>
                      </a:endParaRPr>
                    </a:p>
                    <a:p>
                      <a:pPr marL="342900" indent="-342900" algn="l">
                        <a:buFont typeface="Arial" charset="0"/>
                        <a:buNone/>
                      </a:pPr>
                      <a:r>
                        <a:rPr lang="es-ES" sz="1800" b="0" u="none" baseline="0" dirty="0" smtClean="0">
                          <a:solidFill>
                            <a:schemeClr val="tx2">
                              <a:lumMod val="75000"/>
                            </a:schemeClr>
                          </a:solidFill>
                        </a:rPr>
                        <a:t>      </a:t>
                      </a:r>
                      <a:r>
                        <a:rPr lang="es-ES" sz="2000" b="0" u="none" baseline="0" dirty="0" smtClean="0">
                          <a:solidFill>
                            <a:schemeClr val="tx2">
                              <a:lumMod val="75000"/>
                            </a:schemeClr>
                          </a:solidFill>
                        </a:rPr>
                        <a:t>ASU incluye seguros de riesgos de trabajo y seguro de retiro y de invalidez y vida complementarios conforme a estimaciones anteriores.</a:t>
                      </a:r>
                    </a:p>
                    <a:p>
                      <a:pPr marL="342900" indent="-342900" algn="l">
                        <a:buFont typeface="Arial" charset="0"/>
                        <a:buChar char="•"/>
                      </a:pPr>
                      <a:endParaRPr lang="es-ES" sz="1800" b="0" u="none" baseline="0" dirty="0" smtClean="0">
                        <a:solidFill>
                          <a:schemeClr val="tx2">
                            <a:lumMod val="75000"/>
                          </a:schemeClr>
                        </a:solidFill>
                      </a:endParaRPr>
                    </a:p>
                  </a:txBody>
                  <a:tcPr>
                    <a:solidFill>
                      <a:schemeClr val="bg1"/>
                    </a:solidFill>
                  </a:tcPr>
                </a:tc>
              </a:tr>
            </a:tbl>
          </a:graphicData>
        </a:graphic>
      </p:graphicFrame>
      <p:graphicFrame>
        <p:nvGraphicFramePr>
          <p:cNvPr id="4" name="Table 3"/>
          <p:cNvGraphicFramePr>
            <a:graphicFrameLocks noGrp="1"/>
          </p:cNvGraphicFramePr>
          <p:nvPr/>
        </p:nvGraphicFramePr>
        <p:xfrm>
          <a:off x="228598" y="1412240"/>
          <a:ext cx="8763002" cy="3210560"/>
        </p:xfrm>
        <a:graphic>
          <a:graphicData uri="http://schemas.openxmlformats.org/drawingml/2006/table">
            <a:tbl>
              <a:tblPr firstRow="1" bandRow="1">
                <a:tableStyleId>{5C22544A-7EE6-4342-B048-85BDC9FD1C3A}</a:tableStyleId>
              </a:tblPr>
              <a:tblGrid>
                <a:gridCol w="957303"/>
                <a:gridCol w="883664"/>
                <a:gridCol w="883664"/>
                <a:gridCol w="883664"/>
                <a:gridCol w="883664"/>
                <a:gridCol w="883664"/>
                <a:gridCol w="883664"/>
                <a:gridCol w="883664"/>
                <a:gridCol w="883664"/>
                <a:gridCol w="736387"/>
              </a:tblGrid>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Hasta </a:t>
                      </a:r>
                    </a:p>
                    <a:p>
                      <a:pPr algn="ctr"/>
                      <a:r>
                        <a:rPr lang="es-ES" dirty="0" smtClean="0">
                          <a:solidFill>
                            <a:schemeClr val="tx1"/>
                          </a:solidFill>
                        </a:rPr>
                        <a:t>2 </a:t>
                      </a:r>
                      <a:r>
                        <a:rPr lang="es-ES" dirty="0" err="1" smtClean="0">
                          <a:solidFill>
                            <a:schemeClr val="tx1"/>
                          </a:solidFill>
                        </a:rPr>
                        <a:t>sm</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2 a 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3 a 4</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4 a 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5 a 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6 a 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7 a 8 </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9 a 10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dirty="0" smtClean="0">
                          <a:solidFill>
                            <a:schemeClr val="tx1"/>
                          </a:solidFill>
                        </a:rPr>
                        <a:t>15+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19480">
                <a:tc>
                  <a:txBody>
                    <a:bodyPr/>
                    <a:lstStyle/>
                    <a:p>
                      <a:endParaRPr lang="es-ES" sz="1800" dirty="0" smtClean="0">
                        <a:solidFill>
                          <a:schemeClr val="tx1"/>
                        </a:solidFill>
                      </a:endParaRPr>
                    </a:p>
                    <a:p>
                      <a:r>
                        <a:rPr lang="es-ES" sz="1800" dirty="0" smtClean="0">
                          <a:solidFill>
                            <a:schemeClr val="tx1"/>
                          </a:solidFill>
                        </a:rPr>
                        <a:t>ASC</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32</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s-ES" sz="1800" dirty="0" smtClean="0">
                        <a:solidFill>
                          <a:schemeClr val="tx1"/>
                        </a:solidFill>
                      </a:endParaRPr>
                    </a:p>
                    <a:p>
                      <a:pPr marL="0" marR="0" indent="0" algn="ctr" defTabSz="914400" eaLnBrk="1" fontAlgn="auto" latinLnBrk="0" hangingPunct="1">
                        <a:lnSpc>
                          <a:spcPct val="100000"/>
                        </a:lnSpc>
                        <a:spcBef>
                          <a:spcPts val="0"/>
                        </a:spcBef>
                        <a:spcAft>
                          <a:spcPts val="0"/>
                        </a:spcAft>
                        <a:buClrTx/>
                        <a:buSzTx/>
                        <a:buFontTx/>
                        <a:buNone/>
                        <a:tabLst/>
                        <a:defRPr/>
                      </a:pPr>
                      <a:r>
                        <a:rPr lang="es-ES" sz="1800" dirty="0" smtClean="0">
                          <a:solidFill>
                            <a:schemeClr val="tx1"/>
                          </a:solidFill>
                        </a:rPr>
                        <a:t>32</a:t>
                      </a:r>
                      <a:endParaRPr lang="en-US" sz="1800" dirty="0" smtClean="0">
                        <a:solidFill>
                          <a:schemeClr val="tx1"/>
                        </a:solidFill>
                      </a:endParaRPr>
                    </a:p>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s-ES" sz="1800" dirty="0" smtClean="0">
                        <a:solidFill>
                          <a:schemeClr val="tx1"/>
                        </a:solidFill>
                      </a:endParaRPr>
                    </a:p>
                    <a:p>
                      <a:pPr marL="0" marR="0" indent="0" algn="ctr" defTabSz="914400" eaLnBrk="1" fontAlgn="auto" latinLnBrk="0" hangingPunct="1">
                        <a:lnSpc>
                          <a:spcPct val="100000"/>
                        </a:lnSpc>
                        <a:spcBef>
                          <a:spcPts val="0"/>
                        </a:spcBef>
                        <a:spcAft>
                          <a:spcPts val="0"/>
                        </a:spcAft>
                        <a:buClrTx/>
                        <a:buSzTx/>
                        <a:buFontTx/>
                        <a:buNone/>
                        <a:tabLst/>
                        <a:defRPr/>
                      </a:pPr>
                      <a:r>
                        <a:rPr lang="es-ES" sz="1800" dirty="0" smtClean="0">
                          <a:solidFill>
                            <a:schemeClr val="tx1"/>
                          </a:solidFill>
                        </a:rPr>
                        <a:t>32</a:t>
                      </a:r>
                      <a:endParaRPr lang="en-US" sz="1800" dirty="0" smtClean="0">
                        <a:solidFill>
                          <a:schemeClr val="tx1"/>
                        </a:solidFill>
                      </a:endParaRPr>
                    </a:p>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s-ES" sz="1800" dirty="0" smtClean="0">
                        <a:solidFill>
                          <a:schemeClr val="tx1"/>
                        </a:solidFill>
                      </a:endParaRPr>
                    </a:p>
                    <a:p>
                      <a:pPr marL="0" marR="0" indent="0" algn="ctr" defTabSz="914400" eaLnBrk="1" fontAlgn="auto" latinLnBrk="0" hangingPunct="1">
                        <a:lnSpc>
                          <a:spcPct val="100000"/>
                        </a:lnSpc>
                        <a:spcBef>
                          <a:spcPts val="0"/>
                        </a:spcBef>
                        <a:spcAft>
                          <a:spcPts val="0"/>
                        </a:spcAft>
                        <a:buClrTx/>
                        <a:buSzTx/>
                        <a:buFontTx/>
                        <a:buNone/>
                        <a:tabLst/>
                        <a:defRPr/>
                      </a:pPr>
                      <a:r>
                        <a:rPr lang="es-ES" sz="1800" dirty="0" smtClean="0">
                          <a:solidFill>
                            <a:schemeClr val="tx1"/>
                          </a:solidFill>
                        </a:rPr>
                        <a:t>32 </a:t>
                      </a:r>
                      <a:endParaRPr lang="en-US" sz="1800" dirty="0" smtClean="0">
                        <a:solidFill>
                          <a:schemeClr val="tx1"/>
                        </a:solidFill>
                      </a:endParaRPr>
                    </a:p>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s-ES" sz="1800" dirty="0" smtClean="0">
                        <a:solidFill>
                          <a:schemeClr val="tx1"/>
                        </a:solidFill>
                      </a:endParaRPr>
                    </a:p>
                    <a:p>
                      <a:pPr marL="0" marR="0" indent="0" algn="ctr" defTabSz="914400" eaLnBrk="1" fontAlgn="auto" latinLnBrk="0" hangingPunct="1">
                        <a:lnSpc>
                          <a:spcPct val="100000"/>
                        </a:lnSpc>
                        <a:spcBef>
                          <a:spcPts val="0"/>
                        </a:spcBef>
                        <a:spcAft>
                          <a:spcPts val="0"/>
                        </a:spcAft>
                        <a:buClrTx/>
                        <a:buSzTx/>
                        <a:buFontTx/>
                        <a:buNone/>
                        <a:tabLst/>
                        <a:defRPr/>
                      </a:pPr>
                      <a:r>
                        <a:rPr lang="es-ES" sz="1800" dirty="0" smtClean="0">
                          <a:solidFill>
                            <a:schemeClr val="tx1"/>
                          </a:solidFill>
                        </a:rPr>
                        <a:t>32 </a:t>
                      </a:r>
                      <a:endParaRPr lang="en-US" sz="1800" dirty="0" smtClean="0">
                        <a:solidFill>
                          <a:schemeClr val="tx1"/>
                        </a:solidFill>
                      </a:endParaRPr>
                    </a:p>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s-ES" sz="1800" dirty="0" smtClean="0">
                        <a:solidFill>
                          <a:schemeClr val="tx1"/>
                        </a:solidFill>
                      </a:endParaRPr>
                    </a:p>
                    <a:p>
                      <a:pPr marL="0" marR="0" indent="0" algn="ctr" defTabSz="914400" eaLnBrk="1" fontAlgn="auto" latinLnBrk="0" hangingPunct="1">
                        <a:lnSpc>
                          <a:spcPct val="100000"/>
                        </a:lnSpc>
                        <a:spcBef>
                          <a:spcPts val="0"/>
                        </a:spcBef>
                        <a:spcAft>
                          <a:spcPts val="0"/>
                        </a:spcAft>
                        <a:buClrTx/>
                        <a:buSzTx/>
                        <a:buFontTx/>
                        <a:buNone/>
                        <a:tabLst/>
                        <a:defRPr/>
                      </a:pPr>
                      <a:r>
                        <a:rPr lang="es-ES" sz="1800" dirty="0" smtClean="0">
                          <a:solidFill>
                            <a:schemeClr val="tx1"/>
                          </a:solidFill>
                        </a:rPr>
                        <a:t>32 </a:t>
                      </a:r>
                      <a:endParaRPr lang="en-US" sz="1800" dirty="0" smtClean="0">
                        <a:solidFill>
                          <a:schemeClr val="tx1"/>
                        </a:solidFill>
                      </a:endParaRPr>
                    </a:p>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s-ES" sz="1800" dirty="0" smtClean="0">
                        <a:solidFill>
                          <a:schemeClr val="tx1"/>
                        </a:solidFill>
                      </a:endParaRPr>
                    </a:p>
                    <a:p>
                      <a:pPr marL="0" marR="0" indent="0" algn="ctr" defTabSz="914400" eaLnBrk="1" fontAlgn="auto" latinLnBrk="0" hangingPunct="1">
                        <a:lnSpc>
                          <a:spcPct val="100000"/>
                        </a:lnSpc>
                        <a:spcBef>
                          <a:spcPts val="0"/>
                        </a:spcBef>
                        <a:spcAft>
                          <a:spcPts val="0"/>
                        </a:spcAft>
                        <a:buClrTx/>
                        <a:buSzTx/>
                        <a:buFontTx/>
                        <a:buNone/>
                        <a:tabLst/>
                        <a:defRPr/>
                      </a:pPr>
                      <a:r>
                        <a:rPr lang="es-ES" sz="1800" dirty="0" smtClean="0">
                          <a:solidFill>
                            <a:schemeClr val="tx1"/>
                          </a:solidFill>
                        </a:rPr>
                        <a:t>32</a:t>
                      </a:r>
                      <a:endParaRPr lang="en-US" sz="1800" dirty="0" smtClean="0">
                        <a:solidFill>
                          <a:schemeClr val="tx1"/>
                        </a:solidFill>
                      </a:endParaRPr>
                    </a:p>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s-ES" sz="1800" dirty="0" smtClean="0">
                        <a:solidFill>
                          <a:schemeClr val="tx1"/>
                        </a:solidFill>
                      </a:endParaRPr>
                    </a:p>
                    <a:p>
                      <a:pPr marL="0" marR="0" indent="0" algn="ctr" defTabSz="914400" eaLnBrk="1" fontAlgn="auto" latinLnBrk="0" hangingPunct="1">
                        <a:lnSpc>
                          <a:spcPct val="100000"/>
                        </a:lnSpc>
                        <a:spcBef>
                          <a:spcPts val="0"/>
                        </a:spcBef>
                        <a:spcAft>
                          <a:spcPts val="0"/>
                        </a:spcAft>
                        <a:buClrTx/>
                        <a:buSzTx/>
                        <a:buFontTx/>
                        <a:buNone/>
                        <a:tabLst/>
                        <a:defRPr/>
                      </a:pPr>
                      <a:r>
                        <a:rPr lang="es-ES" sz="1800" dirty="0" smtClean="0">
                          <a:solidFill>
                            <a:schemeClr val="tx1"/>
                          </a:solidFill>
                        </a:rPr>
                        <a:t>32 </a:t>
                      </a:r>
                      <a:endParaRPr lang="en-US" sz="1800" dirty="0" smtClean="0">
                        <a:solidFill>
                          <a:schemeClr val="tx1"/>
                        </a:solidFill>
                      </a:endParaRPr>
                    </a:p>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s-ES" sz="1800" dirty="0" smtClean="0">
                        <a:solidFill>
                          <a:schemeClr val="tx1"/>
                        </a:solidFill>
                      </a:endParaRPr>
                    </a:p>
                    <a:p>
                      <a:pPr marL="0" marR="0" indent="0" algn="ctr" defTabSz="914400" eaLnBrk="1" fontAlgn="auto" latinLnBrk="0" hangingPunct="1">
                        <a:lnSpc>
                          <a:spcPct val="100000"/>
                        </a:lnSpc>
                        <a:spcBef>
                          <a:spcPts val="0"/>
                        </a:spcBef>
                        <a:spcAft>
                          <a:spcPts val="0"/>
                        </a:spcAft>
                        <a:buClrTx/>
                        <a:buSzTx/>
                        <a:buFontTx/>
                        <a:buNone/>
                        <a:tabLst/>
                        <a:defRPr/>
                      </a:pPr>
                      <a:r>
                        <a:rPr lang="es-ES" sz="1800" dirty="0" smtClean="0">
                          <a:solidFill>
                            <a:schemeClr val="tx1"/>
                          </a:solidFill>
                        </a:rPr>
                        <a:t>32</a:t>
                      </a:r>
                      <a:endParaRPr lang="en-US" sz="1800" dirty="0" smtClean="0">
                        <a:solidFill>
                          <a:schemeClr val="tx1"/>
                        </a:solidFill>
                      </a:endParaRPr>
                    </a:p>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es-ES" sz="1800" dirty="0" smtClean="0">
                        <a:solidFill>
                          <a:schemeClr val="tx1"/>
                        </a:solidFill>
                      </a:endParaRPr>
                    </a:p>
                    <a:p>
                      <a:r>
                        <a:rPr lang="es-ES" sz="1800" dirty="0" smtClean="0">
                          <a:solidFill>
                            <a:schemeClr val="tx1"/>
                          </a:solidFill>
                        </a:rPr>
                        <a:t>ASU</a:t>
                      </a:r>
                    </a:p>
                    <a:p>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1.5 </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4.5</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6.1 </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6.9</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7.5</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7.9</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8.3</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8.7</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ES" sz="1800" dirty="0" smtClean="0">
                        <a:solidFill>
                          <a:schemeClr val="tx1"/>
                        </a:solidFill>
                      </a:endParaRPr>
                    </a:p>
                    <a:p>
                      <a:pPr algn="ctr"/>
                      <a:r>
                        <a:rPr lang="es-ES" sz="1800" dirty="0" smtClean="0">
                          <a:solidFill>
                            <a:schemeClr val="tx1"/>
                          </a:solidFill>
                        </a:rPr>
                        <a:t>9.3</a:t>
                      </a:r>
                      <a:endParaRPr 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780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579120"/>
          <a:ext cx="9144000" cy="7437120"/>
        </p:xfrm>
        <a:graphic>
          <a:graphicData uri="http://schemas.openxmlformats.org/drawingml/2006/table">
            <a:tbl>
              <a:tblPr firstRow="1" bandRow="1">
                <a:tableStyleId>{5C22544A-7EE6-4342-B048-85BDC9FD1C3A}</a:tableStyleId>
              </a:tblPr>
              <a:tblGrid>
                <a:gridCol w="9144000"/>
              </a:tblGrid>
              <a:tr h="7437120">
                <a:tc>
                  <a:txBody>
                    <a:bodyPr/>
                    <a:lstStyle/>
                    <a:p>
                      <a:pPr marL="342900" indent="-342900" algn="ctr">
                        <a:buFont typeface="Wingdings" pitchFamily="2" charset="2"/>
                        <a:buNone/>
                      </a:pPr>
                      <a:r>
                        <a:rPr lang="es-ES" sz="1800" b="1" u="sng" baseline="0" dirty="0" smtClean="0">
                          <a:solidFill>
                            <a:schemeClr val="tx2">
                              <a:lumMod val="75000"/>
                            </a:schemeClr>
                          </a:solidFill>
                        </a:rPr>
                        <a:t>Distribución de Trabajadores por Rango de Salarios</a:t>
                      </a:r>
                    </a:p>
                  </a:txBody>
                  <a:tcPr>
                    <a:solidFill>
                      <a:schemeClr val="bg1"/>
                    </a:solidFill>
                  </a:tcPr>
                </a:tc>
              </a:tr>
            </a:tbl>
          </a:graphicData>
        </a:graphic>
      </p:graphicFrame>
      <p:pic>
        <p:nvPicPr>
          <p:cNvPr id="4" name="Picture 2"/>
          <p:cNvPicPr>
            <a:picLocks noChangeAspect="1" noChangeArrowheads="1"/>
          </p:cNvPicPr>
          <p:nvPr/>
        </p:nvPicPr>
        <p:blipFill>
          <a:blip r:embed="rId2" cstate="print"/>
          <a:srcRect/>
          <a:stretch>
            <a:fillRect/>
          </a:stretch>
        </p:blipFill>
        <p:spPr bwMode="auto">
          <a:xfrm>
            <a:off x="457200" y="-304800"/>
            <a:ext cx="6934200" cy="3371850"/>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457200" y="2819400"/>
            <a:ext cx="6864040" cy="3257550"/>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838200" y="6060649"/>
            <a:ext cx="6629401" cy="797351"/>
          </a:xfrm>
          <a:prstGeom prst="rect">
            <a:avLst/>
          </a:prstGeom>
          <a:noFill/>
          <a:ln w="9525">
            <a:noFill/>
            <a:miter lim="800000"/>
            <a:headEnd/>
            <a:tailEnd/>
          </a:ln>
        </p:spPr>
      </p:pic>
      <p:sp>
        <p:nvSpPr>
          <p:cNvPr id="7" name="TextBox 6"/>
          <p:cNvSpPr txBox="1"/>
          <p:nvPr/>
        </p:nvSpPr>
        <p:spPr>
          <a:xfrm>
            <a:off x="6019800" y="533400"/>
            <a:ext cx="3014158" cy="923330"/>
          </a:xfrm>
          <a:prstGeom prst="rect">
            <a:avLst/>
          </a:prstGeom>
          <a:noFill/>
        </p:spPr>
        <p:txBody>
          <a:bodyPr wrap="none" rtlCol="0">
            <a:spAutoFit/>
          </a:bodyPr>
          <a:lstStyle/>
          <a:p>
            <a:r>
              <a:rPr lang="es-ES" dirty="0" smtClean="0"/>
              <a:t> Formales (IMSS)</a:t>
            </a:r>
          </a:p>
          <a:p>
            <a:endParaRPr lang="es-ES" dirty="0" smtClean="0"/>
          </a:p>
          <a:p>
            <a:r>
              <a:rPr lang="es-ES" dirty="0" smtClean="0"/>
              <a:t> Informales (ENOE)                    </a:t>
            </a:r>
            <a:endParaRPr lang="en-US" dirty="0"/>
          </a:p>
        </p:txBody>
      </p:sp>
      <p:cxnSp>
        <p:nvCxnSpPr>
          <p:cNvPr id="9" name="Straight Connector 8"/>
          <p:cNvCxnSpPr/>
          <p:nvPr/>
        </p:nvCxnSpPr>
        <p:spPr>
          <a:xfrm>
            <a:off x="7924800" y="762000"/>
            <a:ext cx="914400" cy="0"/>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077200" y="1295400"/>
            <a:ext cx="7620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467600" y="6019800"/>
            <a:ext cx="1072025" cy="830997"/>
          </a:xfrm>
          <a:prstGeom prst="rect">
            <a:avLst/>
          </a:prstGeom>
          <a:noFill/>
        </p:spPr>
        <p:txBody>
          <a:bodyPr wrap="none" rtlCol="0">
            <a:spAutoFit/>
          </a:bodyPr>
          <a:lstStyle/>
          <a:p>
            <a:r>
              <a:rPr lang="es-ES" sz="1600" dirty="0" smtClean="0"/>
              <a:t>Formales</a:t>
            </a:r>
          </a:p>
          <a:p>
            <a:r>
              <a:rPr lang="es-ES" sz="1600" dirty="0" smtClean="0"/>
              <a:t>Informales</a:t>
            </a:r>
          </a:p>
          <a:p>
            <a:r>
              <a:rPr lang="es-ES" sz="1600" dirty="0" smtClean="0"/>
              <a:t>Total</a:t>
            </a:r>
            <a:endParaRPr lang="en-US" sz="1600" dirty="0"/>
          </a:p>
        </p:txBody>
      </p:sp>
      <p:cxnSp>
        <p:nvCxnSpPr>
          <p:cNvPr id="13" name="Straight Connector 12"/>
          <p:cNvCxnSpPr/>
          <p:nvPr/>
        </p:nvCxnSpPr>
        <p:spPr>
          <a:xfrm>
            <a:off x="8382000" y="6172200"/>
            <a:ext cx="609600" cy="0"/>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534400" y="6400800"/>
            <a:ext cx="4572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1. Motivation</a:t>
            </a:r>
            <a:endParaRPr lang="en-US" b="1" dirty="0">
              <a:effectLst/>
            </a:endParaRPr>
          </a:p>
        </p:txBody>
      </p:sp>
      <p:sp>
        <p:nvSpPr>
          <p:cNvPr id="3" name="Content Placeholder 2"/>
          <p:cNvSpPr>
            <a:spLocks noGrp="1"/>
          </p:cNvSpPr>
          <p:nvPr>
            <p:ph idx="1"/>
          </p:nvPr>
        </p:nvSpPr>
        <p:spPr>
          <a:xfrm>
            <a:off x="0" y="0"/>
            <a:ext cx="9144000" cy="6858000"/>
          </a:xfrm>
        </p:spPr>
        <p:txBody>
          <a:bodyPr/>
          <a:lstStyle/>
          <a:p>
            <a:endParaRPr lang="en-US" sz="2400" dirty="0" smtClean="0"/>
          </a:p>
          <a:p>
            <a:endParaRPr lang="en-US" sz="2400" dirty="0" smtClean="0"/>
          </a:p>
          <a:p>
            <a:pPr>
              <a:buNone/>
            </a:pPr>
            <a:r>
              <a:rPr lang="en-US" sz="2400" b="1" dirty="0" smtClean="0"/>
              <a:t>En </a:t>
            </a:r>
            <a:r>
              <a:rPr lang="en-US" sz="2400" b="1" dirty="0" err="1" smtClean="0"/>
              <a:t>esta</a:t>
            </a:r>
            <a:r>
              <a:rPr lang="en-US" sz="2400" b="1" dirty="0" smtClean="0"/>
              <a:t> </a:t>
            </a:r>
            <a:r>
              <a:rPr lang="en-US" sz="2400" b="1" dirty="0" err="1" smtClean="0"/>
              <a:t>presentación</a:t>
            </a:r>
            <a:r>
              <a:rPr lang="en-US" sz="2400" dirty="0" smtClean="0"/>
              <a:t>:</a:t>
            </a:r>
          </a:p>
          <a:p>
            <a:pPr>
              <a:buNone/>
            </a:pPr>
            <a:endParaRPr lang="en-US" sz="2400" dirty="0" smtClean="0"/>
          </a:p>
          <a:p>
            <a:r>
              <a:rPr lang="en-US" sz="2400" dirty="0" err="1" smtClean="0"/>
              <a:t>Exploramos</a:t>
            </a:r>
            <a:r>
              <a:rPr lang="en-US" sz="2400" dirty="0" smtClean="0"/>
              <a:t> la </a:t>
            </a:r>
            <a:r>
              <a:rPr lang="en-US" sz="2400" dirty="0" err="1" smtClean="0"/>
              <a:t>propuesta</a:t>
            </a:r>
            <a:r>
              <a:rPr lang="en-US" sz="2400" dirty="0" smtClean="0"/>
              <a:t> de Levy (2008) a favor de </a:t>
            </a:r>
            <a:r>
              <a:rPr lang="en-US" sz="2400" dirty="0" err="1" smtClean="0"/>
              <a:t>una</a:t>
            </a:r>
            <a:r>
              <a:rPr lang="en-US" sz="2400" dirty="0" smtClean="0"/>
              <a:t> </a:t>
            </a:r>
            <a:r>
              <a:rPr lang="en-US" sz="2400" dirty="0" err="1" smtClean="0"/>
              <a:t>reforma</a:t>
            </a:r>
            <a:r>
              <a:rPr lang="en-US" sz="2400" dirty="0" smtClean="0"/>
              <a:t> fiscal </a:t>
            </a:r>
            <a:r>
              <a:rPr lang="en-US" sz="2400" dirty="0" err="1" smtClean="0"/>
              <a:t>para</a:t>
            </a:r>
            <a:r>
              <a:rPr lang="en-US" sz="2400" dirty="0" smtClean="0"/>
              <a:t> </a:t>
            </a:r>
            <a:r>
              <a:rPr lang="en-US" sz="2400" dirty="0" err="1" smtClean="0"/>
              <a:t>financiar</a:t>
            </a:r>
            <a:r>
              <a:rPr lang="en-US" sz="2400" dirty="0" smtClean="0"/>
              <a:t> el </a:t>
            </a:r>
            <a:r>
              <a:rPr lang="en-US" sz="2400" dirty="0" err="1" smtClean="0"/>
              <a:t>aseguramiento</a:t>
            </a:r>
            <a:r>
              <a:rPr lang="en-US" sz="2400" dirty="0" smtClean="0"/>
              <a:t> social universal, ASU.</a:t>
            </a:r>
          </a:p>
          <a:p>
            <a:pPr>
              <a:buNone/>
            </a:pPr>
            <a:endParaRPr lang="en-US" sz="2400" dirty="0" smtClean="0"/>
          </a:p>
          <a:p>
            <a:r>
              <a:rPr lang="en-US" sz="2400" dirty="0" err="1" smtClean="0"/>
              <a:t>Argumentamos</a:t>
            </a:r>
            <a:r>
              <a:rPr lang="en-US" sz="2400" dirty="0" smtClean="0"/>
              <a:t> </a:t>
            </a:r>
            <a:r>
              <a:rPr lang="en-US" sz="2400" dirty="0" err="1" smtClean="0"/>
              <a:t>que</a:t>
            </a:r>
            <a:r>
              <a:rPr lang="en-US" sz="2400" dirty="0" smtClean="0"/>
              <a:t> ASU </a:t>
            </a:r>
            <a:r>
              <a:rPr lang="en-US" sz="2400" dirty="0" err="1" smtClean="0"/>
              <a:t>domina</a:t>
            </a:r>
            <a:r>
              <a:rPr lang="en-US" sz="2400" dirty="0" smtClean="0"/>
              <a:t> a (ASC + ASNC) en </a:t>
            </a:r>
            <a:r>
              <a:rPr lang="en-US" sz="2400" dirty="0" err="1" smtClean="0"/>
              <a:t>términos</a:t>
            </a:r>
            <a:r>
              <a:rPr lang="en-US" sz="2400" dirty="0" smtClean="0"/>
              <a:t> </a:t>
            </a:r>
            <a:r>
              <a:rPr lang="en-US" sz="2400" dirty="0" err="1" smtClean="0"/>
              <a:t>sociales</a:t>
            </a:r>
            <a:r>
              <a:rPr lang="en-US" sz="2400" dirty="0" smtClean="0"/>
              <a:t>, </a:t>
            </a:r>
            <a:r>
              <a:rPr lang="en-US" sz="2400" dirty="0" err="1" smtClean="0"/>
              <a:t>fiscales</a:t>
            </a:r>
            <a:r>
              <a:rPr lang="en-US" sz="2400" dirty="0" smtClean="0"/>
              <a:t> y de </a:t>
            </a:r>
            <a:r>
              <a:rPr lang="en-US" sz="2400" dirty="0" err="1" smtClean="0"/>
              <a:t>productividad</a:t>
            </a:r>
            <a:r>
              <a:rPr lang="en-US" sz="2400" dirty="0" smtClean="0"/>
              <a:t>. </a:t>
            </a:r>
            <a:endParaRPr lang="en-US" sz="2400" dirty="0"/>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0"/>
            <a:ext cx="5899372" cy="707886"/>
          </a:xfrm>
          <a:prstGeom prst="rect">
            <a:avLst/>
          </a:prstGeom>
          <a:noFill/>
        </p:spPr>
        <p:txBody>
          <a:bodyPr wrap="none" rtlCol="0">
            <a:spAutoFit/>
          </a:bodyPr>
          <a:lstStyle/>
          <a:p>
            <a:r>
              <a:rPr lang="en-US" sz="4000" b="1" dirty="0" err="1" smtClean="0">
                <a:solidFill>
                  <a:schemeClr val="bg1"/>
                </a:solidFill>
              </a:rPr>
              <a:t>Diez</a:t>
            </a:r>
            <a:r>
              <a:rPr lang="en-US" sz="4000" b="1" dirty="0" smtClean="0">
                <a:solidFill>
                  <a:schemeClr val="bg1"/>
                </a:solidFill>
              </a:rPr>
              <a:t> </a:t>
            </a:r>
            <a:r>
              <a:rPr lang="en-US" sz="4000" b="1" dirty="0" err="1" smtClean="0">
                <a:solidFill>
                  <a:schemeClr val="bg1"/>
                </a:solidFill>
              </a:rPr>
              <a:t>Implicaciones</a:t>
            </a:r>
            <a:r>
              <a:rPr lang="en-US" sz="4000" b="1" dirty="0" smtClean="0">
                <a:solidFill>
                  <a:schemeClr val="bg1"/>
                </a:solidFill>
              </a:rPr>
              <a:t> del ASU</a:t>
            </a:r>
            <a:endParaRPr lang="en-US" sz="4000" b="1" dirty="0">
              <a:solidFill>
                <a:schemeClr val="bg1"/>
              </a:solidFill>
            </a:endParaRPr>
          </a:p>
        </p:txBody>
      </p:sp>
      <p:graphicFrame>
        <p:nvGraphicFramePr>
          <p:cNvPr id="3" name="Table 2"/>
          <p:cNvGraphicFramePr>
            <a:graphicFrameLocks noGrp="1"/>
          </p:cNvGraphicFramePr>
          <p:nvPr/>
        </p:nvGraphicFramePr>
        <p:xfrm>
          <a:off x="0" y="-457200"/>
          <a:ext cx="9144000" cy="7315200"/>
        </p:xfrm>
        <a:graphic>
          <a:graphicData uri="http://schemas.openxmlformats.org/drawingml/2006/table">
            <a:tbl>
              <a:tblPr firstRow="1" bandRow="1">
                <a:tableStyleId>{5C22544A-7EE6-4342-B048-85BDC9FD1C3A}</a:tableStyleId>
              </a:tblPr>
              <a:tblGrid>
                <a:gridCol w="9144000"/>
              </a:tblGrid>
              <a:tr h="7315200">
                <a:tc>
                  <a:txBody>
                    <a:bodyPr/>
                    <a:lstStyle/>
                    <a:p>
                      <a:pPr marL="342900" indent="-342900" algn="ctr">
                        <a:buFont typeface="Wingdings" pitchFamily="2" charset="2"/>
                        <a:buNone/>
                      </a:pPr>
                      <a:endParaRPr lang="es-ES" sz="1800" b="0" baseline="0" dirty="0" smtClean="0">
                        <a:solidFill>
                          <a:schemeClr val="tx2">
                            <a:lumMod val="75000"/>
                          </a:schemeClr>
                        </a:solidFill>
                      </a:endParaRPr>
                    </a:p>
                    <a:p>
                      <a:pPr marL="457200" indent="-457200" algn="l">
                        <a:buFont typeface="Wingdings" pitchFamily="2" charset="2"/>
                        <a:buNone/>
                      </a:pPr>
                      <a:r>
                        <a:rPr lang="es-ES" sz="2400" b="0" u="none" baseline="0" dirty="0" smtClean="0">
                          <a:solidFill>
                            <a:schemeClr val="tx2">
                              <a:lumMod val="75000"/>
                            </a:schemeClr>
                          </a:solidFill>
                        </a:rPr>
                        <a:t>       La reducción de costos laborales no salariales favorece a los trabajadores de más bajos salarios:</a:t>
                      </a:r>
                    </a:p>
                    <a:p>
                      <a:pPr marL="457200" indent="-457200" algn="l">
                        <a:buFont typeface="Wingdings" pitchFamily="2" charset="2"/>
                        <a:buNone/>
                      </a:pPr>
                      <a:endParaRPr lang="es-ES" sz="2400" b="0" u="none" baseline="0" dirty="0" smtClean="0">
                        <a:solidFill>
                          <a:schemeClr val="tx2">
                            <a:lumMod val="75000"/>
                          </a:schemeClr>
                        </a:solidFill>
                      </a:endParaRPr>
                    </a:p>
                    <a:p>
                      <a:pPr marL="457200" indent="-457200" algn="l">
                        <a:buFont typeface="Wingdings" pitchFamily="2" charset="2"/>
                        <a:buChar char="Ø"/>
                      </a:pPr>
                      <a:r>
                        <a:rPr lang="es-ES" sz="2400" b="0" u="none" baseline="0" dirty="0" smtClean="0">
                          <a:solidFill>
                            <a:schemeClr val="tx2">
                              <a:lumMod val="75000"/>
                            </a:schemeClr>
                          </a:solidFill>
                        </a:rPr>
                        <a:t> </a:t>
                      </a:r>
                      <a:r>
                        <a:rPr lang="es-ES" sz="2000" b="0" u="none" baseline="0" dirty="0" smtClean="0">
                          <a:solidFill>
                            <a:schemeClr val="tx2">
                              <a:lumMod val="75000"/>
                            </a:schemeClr>
                          </a:solidFill>
                        </a:rPr>
                        <a:t>Los trabajadores que hoy ganan hasta 2 </a:t>
                      </a:r>
                      <a:r>
                        <a:rPr lang="es-ES" sz="2000" b="0" u="none" baseline="0" dirty="0" err="1" smtClean="0">
                          <a:solidFill>
                            <a:schemeClr val="tx2">
                              <a:lumMod val="75000"/>
                            </a:schemeClr>
                          </a:solidFill>
                        </a:rPr>
                        <a:t>sm</a:t>
                      </a:r>
                      <a:r>
                        <a:rPr lang="es-ES" sz="2000" b="0" u="none" baseline="0" dirty="0" smtClean="0">
                          <a:solidFill>
                            <a:schemeClr val="tx2">
                              <a:lumMod val="75000"/>
                            </a:schemeClr>
                          </a:solidFill>
                        </a:rPr>
                        <a:t> –34% de los formales y 49% de los informales y 42% del total– pagarían sólo 1.5% sobre el salario.</a:t>
                      </a:r>
                    </a:p>
                    <a:p>
                      <a:pPr marL="457200" indent="-457200" algn="l">
                        <a:buFont typeface="Wingdings" pitchFamily="2" charset="2"/>
                        <a:buChar char="Ø"/>
                      </a:pPr>
                      <a:endParaRPr lang="es-ES" sz="2000" b="0" u="none" baseline="0" dirty="0" smtClean="0">
                        <a:solidFill>
                          <a:schemeClr val="tx2">
                            <a:lumMod val="75000"/>
                          </a:schemeClr>
                        </a:solidFill>
                      </a:endParaRPr>
                    </a:p>
                    <a:p>
                      <a:pPr marL="457200" indent="-457200" algn="l">
                        <a:buFont typeface="Wingdings" pitchFamily="2" charset="2"/>
                        <a:buChar char="Ø"/>
                      </a:pPr>
                      <a:r>
                        <a:rPr lang="es-ES" sz="2000" b="0" u="none" baseline="0" dirty="0" smtClean="0">
                          <a:solidFill>
                            <a:schemeClr val="tx2">
                              <a:lumMod val="75000"/>
                            </a:schemeClr>
                          </a:solidFill>
                        </a:rPr>
                        <a:t> Los trabajadores que hoy ganan entre 2 y 5 </a:t>
                      </a:r>
                      <a:r>
                        <a:rPr lang="es-ES" sz="2000" b="0" u="none" baseline="0" dirty="0" err="1" smtClean="0">
                          <a:solidFill>
                            <a:schemeClr val="tx2">
                              <a:lumMod val="75000"/>
                            </a:schemeClr>
                          </a:solidFill>
                        </a:rPr>
                        <a:t>sm</a:t>
                      </a:r>
                      <a:r>
                        <a:rPr lang="es-ES" sz="2000" b="0" u="none" baseline="0" dirty="0" smtClean="0">
                          <a:solidFill>
                            <a:schemeClr val="tx2">
                              <a:lumMod val="75000"/>
                            </a:schemeClr>
                          </a:solidFill>
                        </a:rPr>
                        <a:t> –43% de los formales y 41% de los informales– pagarían hasta 6.9% sobre el salario.</a:t>
                      </a:r>
                    </a:p>
                    <a:p>
                      <a:pPr marL="457200" indent="-457200" algn="l">
                        <a:buFont typeface="Wingdings" pitchFamily="2" charset="2"/>
                        <a:buNone/>
                      </a:pPr>
                      <a:r>
                        <a:rPr lang="es-ES" sz="2000" b="0" u="none" baseline="0" dirty="0" smtClean="0">
                          <a:solidFill>
                            <a:schemeClr val="tx2">
                              <a:lumMod val="75000"/>
                            </a:schemeClr>
                          </a:solidFill>
                        </a:rPr>
                        <a:t>  </a:t>
                      </a:r>
                    </a:p>
                    <a:p>
                      <a:pPr marL="457200" indent="-457200" algn="l">
                        <a:buFont typeface="Wingdings" pitchFamily="2" charset="2"/>
                        <a:buNone/>
                      </a:pPr>
                      <a:endParaRPr lang="es-ES" sz="2400" b="0" u="none" baseline="0" dirty="0" smtClean="0">
                        <a:solidFill>
                          <a:schemeClr val="tx2">
                            <a:lumMod val="75000"/>
                          </a:schemeClr>
                        </a:solidFill>
                      </a:endParaRPr>
                    </a:p>
                    <a:p>
                      <a:pPr marL="457200" indent="-457200" algn="l">
                        <a:buFont typeface="Wingdings" pitchFamily="2" charset="2"/>
                        <a:buNone/>
                      </a:pPr>
                      <a:r>
                        <a:rPr lang="es-ES" sz="2400" b="1" u="none" baseline="0" dirty="0" smtClean="0">
                          <a:solidFill>
                            <a:schemeClr val="tx2">
                              <a:lumMod val="75000"/>
                            </a:schemeClr>
                          </a:solidFill>
                        </a:rPr>
                        <a:t>      El 84% de todos los trabajadores asalariados tendría costos no salariales de entre 1.5 y 6.9% de su salario. Ello contrasta con </a:t>
                      </a:r>
                    </a:p>
                    <a:p>
                      <a:pPr marL="457200" indent="-457200" algn="l">
                        <a:buFont typeface="Wingdings" pitchFamily="2" charset="2"/>
                        <a:buNone/>
                      </a:pPr>
                      <a:r>
                        <a:rPr lang="es-ES" sz="2400" b="1" u="none" baseline="0" dirty="0" smtClean="0">
                          <a:solidFill>
                            <a:schemeClr val="tx2">
                              <a:lumMod val="75000"/>
                            </a:schemeClr>
                          </a:solidFill>
                        </a:rPr>
                        <a:t>       32% bajo ASC.</a:t>
                      </a:r>
                    </a:p>
                    <a:p>
                      <a:pPr marL="457200" indent="-457200" algn="l">
                        <a:buFont typeface="Wingdings" pitchFamily="2" charset="2"/>
                        <a:buNone/>
                      </a:pPr>
                      <a:r>
                        <a:rPr lang="es-ES" sz="2400" b="1" u="none" baseline="0" dirty="0" smtClean="0">
                          <a:solidFill>
                            <a:schemeClr val="tx2">
                              <a:lumMod val="75000"/>
                            </a:schemeClr>
                          </a:solidFill>
                        </a:rPr>
                        <a:t>      </a:t>
                      </a:r>
                    </a:p>
                    <a:p>
                      <a:pPr marL="457200" indent="-457200" algn="l">
                        <a:buFont typeface="Wingdings" pitchFamily="2" charset="2"/>
                        <a:buNone/>
                      </a:pPr>
                      <a:r>
                        <a:rPr lang="es-ES" sz="2400" b="1" u="none" baseline="0" dirty="0" smtClean="0">
                          <a:solidFill>
                            <a:schemeClr val="tx2">
                              <a:lumMod val="75000"/>
                            </a:schemeClr>
                          </a:solidFill>
                        </a:rPr>
                        <a:t>       Al mismo tiempo, los hoy formales seguirían recibiendo los mismos beneficios de salud, retiro, IV y RT, mientras que los hoy informales tendrían mayores beneficios de salud y, por primera vez, beneficios de retiro e IV. </a:t>
                      </a:r>
                    </a:p>
                  </a:txBody>
                  <a:tcPr>
                    <a:solidFill>
                      <a:schemeClr val="bg1"/>
                    </a:solidFill>
                  </a:tcPr>
                </a:tc>
              </a:tr>
            </a:tbl>
          </a:graphicData>
        </a:graphic>
      </p:graphicFrame>
      <p:sp>
        <p:nvSpPr>
          <p:cNvPr id="4" name="Rectangle 3"/>
          <p:cNvSpPr/>
          <p:nvPr/>
        </p:nvSpPr>
        <p:spPr>
          <a:xfrm>
            <a:off x="304800" y="3048000"/>
            <a:ext cx="8305800" cy="1447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name="Slide38">
    <p:spTree>
      <p:nvGrpSpPr>
        <p:cNvPr id="1" name=""/>
        <p:cNvGrpSpPr/>
        <p:nvPr/>
      </p:nvGrpSpPr>
      <p:grpSpPr>
        <a:xfrm>
          <a:off x="0" y="0"/>
          <a:ext cx="0" cy="0"/>
          <a:chOff x="0" y="0"/>
          <a:chExt cx="0" cy="0"/>
        </a:xfrm>
      </p:grpSpPr>
      <p:sp>
        <p:nvSpPr>
          <p:cNvPr id="3" name="Content Placeholder 2"/>
          <p:cNvSpPr txBox="1">
            <a:spLocks noGrp="1"/>
          </p:cNvSpPr>
          <p:nvPr>
            <p:ph idx="1"/>
          </p:nvPr>
        </p:nvSpPr>
        <p:spPr/>
        <p:txBody>
          <a:bodyPr/>
          <a:lstStyle/>
          <a:p>
            <a:pPr lvl="0"/>
            <a:endParaRPr lang="en-US" dirty="0"/>
          </a:p>
          <a:p>
            <a:pPr lvl="0"/>
            <a:endParaRPr lang="en-US" dirty="0"/>
          </a:p>
          <a:p>
            <a:pPr lvl="0"/>
            <a:endParaRPr lang="en-US" dirty="0"/>
          </a:p>
          <a:p>
            <a:pPr lvl="0" algn="ctr">
              <a:buNone/>
            </a:pPr>
            <a:r>
              <a:rPr lang="en-US" b="1" dirty="0" smtClean="0">
                <a:solidFill>
                  <a:schemeClr val="tx2">
                    <a:lumMod val="75000"/>
                  </a:schemeClr>
                </a:solidFill>
              </a:rPr>
              <a:t>12. </a:t>
            </a:r>
            <a:r>
              <a:rPr lang="en-US" b="1" dirty="0" err="1" smtClean="0">
                <a:solidFill>
                  <a:schemeClr val="tx2">
                    <a:lumMod val="75000"/>
                  </a:schemeClr>
                </a:solidFill>
              </a:rPr>
              <a:t>Temas</a:t>
            </a:r>
            <a:r>
              <a:rPr lang="en-US" b="1" dirty="0" smtClean="0">
                <a:solidFill>
                  <a:schemeClr val="tx2">
                    <a:lumMod val="75000"/>
                  </a:schemeClr>
                </a:solidFill>
              </a:rPr>
              <a:t> </a:t>
            </a:r>
            <a:r>
              <a:rPr lang="en-US" b="1" dirty="0" err="1" smtClean="0">
                <a:solidFill>
                  <a:schemeClr val="tx2">
                    <a:lumMod val="75000"/>
                  </a:schemeClr>
                </a:solidFill>
              </a:rPr>
              <a:t>pendientes</a:t>
            </a:r>
            <a:endParaRPr lang="en-US" b="1" dirty="0">
              <a:solidFill>
                <a:schemeClr val="tx2">
                  <a:lumMod val="75000"/>
                </a:schemeClr>
              </a:solidFill>
            </a:endParaRPr>
          </a:p>
        </p:txBody>
      </p:sp>
      <p:sp>
        <p:nvSpPr>
          <p:cNvPr id="4" name="Slide Number Placeholder 3"/>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D46DDA9-57E1-403F-86A6-F9D7BDE1FE89}"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61</a:t>
            </a:fld>
            <a:endParaRPr lang="en-US" sz="1400" b="0" i="0" u="none" strike="noStrike" kern="1200" cap="none" spc="0" baseline="0" dirty="0">
              <a:solidFill>
                <a:srgbClr val="1A2C3E"/>
              </a:solidFill>
              <a:uFillTx/>
              <a:latin typeface="Arial"/>
              <a:cs typeface="Arial"/>
            </a:endParaRP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buNone/>
            </a:pPr>
            <a:endParaRPr lang="en-US" sz="2000" dirty="0" smtClean="0"/>
          </a:p>
          <a:p>
            <a:pPr marL="457200" indent="-457200">
              <a:buAutoNum type="arabicPeriod"/>
            </a:pPr>
            <a:endParaRPr lang="en-US" sz="2400" dirty="0" smtClean="0"/>
          </a:p>
          <a:p>
            <a:pPr marL="457200" indent="-457200">
              <a:buNone/>
            </a:pPr>
            <a:endParaRPr lang="en-US" sz="2400" dirty="0" smtClean="0"/>
          </a:p>
          <a:p>
            <a:pPr marL="457200" indent="-457200">
              <a:buAutoNum type="arabicPeriod"/>
            </a:pPr>
            <a:endParaRPr lang="en-US" sz="2400" dirty="0" smtClean="0"/>
          </a:p>
          <a:p>
            <a:pPr marL="457200" indent="-457200">
              <a:buAutoNum type="arabicPeriod"/>
            </a:pPr>
            <a:endParaRPr lang="en-US" sz="2400" dirty="0" smtClean="0"/>
          </a:p>
          <a:p>
            <a:pPr marL="457200" indent="-457200">
              <a:buAutoNum type="arabicPeriod"/>
            </a:pPr>
            <a:r>
              <a:rPr lang="en-US" sz="2400" dirty="0" smtClean="0"/>
              <a:t>Guarder</a:t>
            </a:r>
            <a:r>
              <a:rPr lang="es-ES" sz="2400" dirty="0" err="1" smtClean="0"/>
              <a:t>ías</a:t>
            </a:r>
            <a:endParaRPr lang="es-ES" sz="2400" dirty="0" smtClean="0"/>
          </a:p>
          <a:p>
            <a:pPr marL="457200" indent="-457200">
              <a:buAutoNum type="arabicPeriod"/>
            </a:pPr>
            <a:endParaRPr lang="es-ES" sz="2400" dirty="0" smtClean="0"/>
          </a:p>
          <a:p>
            <a:pPr marL="457200" indent="-457200">
              <a:buAutoNum type="arabicPeriod"/>
            </a:pPr>
            <a:r>
              <a:rPr lang="es-ES" sz="2400" dirty="0" smtClean="0"/>
              <a:t>Seguro de desempleo vs. indemnizaciones por despido</a:t>
            </a:r>
          </a:p>
          <a:p>
            <a:pPr marL="457200" indent="-457200">
              <a:buAutoNum type="arabicPeriod"/>
            </a:pPr>
            <a:endParaRPr lang="es-ES" sz="2400" dirty="0" smtClean="0"/>
          </a:p>
          <a:p>
            <a:pPr marL="457200" indent="-457200">
              <a:buAutoNum type="arabicPeriod"/>
            </a:pPr>
            <a:r>
              <a:rPr lang="es-ES" sz="2400" dirty="0" smtClean="0"/>
              <a:t>Modelo de gestión de los servicios públicos de salud</a:t>
            </a:r>
          </a:p>
          <a:p>
            <a:pPr marL="457200" indent="-457200">
              <a:buAutoNum type="arabicPeriod"/>
            </a:pPr>
            <a:endParaRPr lang="es-ES" sz="2400" dirty="0" smtClean="0"/>
          </a:p>
          <a:p>
            <a:pPr marL="457200" indent="-457200">
              <a:buNone/>
            </a:pPr>
            <a:endParaRPr lang="en-US" sz="2400" dirty="0" smtClean="0"/>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noGrp="1"/>
          </p:cNvSpPr>
          <p:nvPr>
            <p:ph idx="1"/>
          </p:nvPr>
        </p:nvSpPr>
        <p:spPr/>
        <p:txBody>
          <a:bodyPr/>
          <a:lstStyle/>
          <a:p>
            <a:pPr lvl="0"/>
            <a:endParaRPr lang="en-US" dirty="0"/>
          </a:p>
          <a:p>
            <a:pPr lvl="0"/>
            <a:endParaRPr lang="en-US" dirty="0"/>
          </a:p>
          <a:p>
            <a:pPr lvl="0"/>
            <a:endParaRPr lang="en-US" dirty="0"/>
          </a:p>
          <a:p>
            <a:pPr lvl="0" algn="ctr">
              <a:buNone/>
            </a:pPr>
            <a:r>
              <a:rPr lang="en-US" b="1" dirty="0" smtClean="0">
                <a:solidFill>
                  <a:schemeClr val="tx2">
                    <a:lumMod val="75000"/>
                  </a:schemeClr>
                </a:solidFill>
              </a:rPr>
              <a:t>13. </a:t>
            </a:r>
            <a:r>
              <a:rPr lang="en-US" b="1" dirty="0" err="1" smtClean="0">
                <a:solidFill>
                  <a:schemeClr val="tx2">
                    <a:lumMod val="75000"/>
                  </a:schemeClr>
                </a:solidFill>
              </a:rPr>
              <a:t>Observación</a:t>
            </a:r>
            <a:r>
              <a:rPr lang="en-US" b="1" dirty="0" smtClean="0">
                <a:solidFill>
                  <a:schemeClr val="tx2">
                    <a:lumMod val="75000"/>
                  </a:schemeClr>
                </a:solidFill>
              </a:rPr>
              <a:t> Final</a:t>
            </a:r>
            <a:endParaRPr lang="en-US" b="1" dirty="0">
              <a:solidFill>
                <a:schemeClr val="tx2">
                  <a:lumMod val="75000"/>
                </a:schemeClr>
              </a:solidFill>
            </a:endParaRPr>
          </a:p>
        </p:txBody>
      </p:sp>
      <p:sp>
        <p:nvSpPr>
          <p:cNvPr id="4" name="Slide Number Placeholder 3"/>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D46DDA9-57E1-403F-86A6-F9D7BDE1FE89}"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63</a:t>
            </a:fld>
            <a:endParaRPr lang="en-US" sz="1400" b="0" i="0" u="none" strike="noStrike" kern="1200" cap="none" spc="0" baseline="0" dirty="0">
              <a:solidFill>
                <a:srgbClr val="1A2C3E"/>
              </a:solidFill>
              <a:uFillTx/>
              <a:latin typeface="Arial"/>
              <a:cs typeface="Arial"/>
            </a:endParaRPr>
          </a:p>
        </p:txBody>
      </p:sp>
    </p:spTree>
  </p:cSld>
  <p:clrMapOvr>
    <a:masterClrMapping/>
  </p:clrMapOvr>
  <p:transition>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47"/>
            <a:ext cx="8291514" cy="273053"/>
          </a:xfrm>
        </p:spPr>
        <p:txBody>
          <a:bodyPr/>
          <a:lstStyle/>
          <a:p>
            <a:endParaRPr lang="en-US" dirty="0"/>
          </a:p>
        </p:txBody>
      </p:sp>
      <p:pic>
        <p:nvPicPr>
          <p:cNvPr id="4" name="Content Placeholder 3" descr="C:\Documents and Settings\lorenzoe\Desktop\ottoengrave.jpg"/>
          <p:cNvPicPr>
            <a:picLocks noGrp="1"/>
          </p:cNvPicPr>
          <p:nvPr>
            <p:ph idx="1"/>
          </p:nvPr>
        </p:nvPicPr>
        <p:blipFill>
          <a:blip r:embed="rId2" cstate="print"/>
          <a:srcRect/>
          <a:stretch>
            <a:fillRect/>
          </a:stretch>
        </p:blipFill>
        <p:spPr bwMode="auto">
          <a:xfrm>
            <a:off x="2286000" y="1371600"/>
            <a:ext cx="4267200" cy="5029200"/>
          </a:xfrm>
          <a:prstGeom prst="rect">
            <a:avLst/>
          </a:prstGeom>
          <a:noFill/>
          <a:ln w="9525">
            <a:noFill/>
            <a:miter lim="800000"/>
            <a:headEnd/>
            <a:tailEnd/>
          </a:ln>
        </p:spPr>
      </p:pic>
      <p:sp>
        <p:nvSpPr>
          <p:cNvPr id="5" name="Rectangle 4"/>
          <p:cNvSpPr/>
          <p:nvPr/>
        </p:nvSpPr>
        <p:spPr>
          <a:xfrm>
            <a:off x="0" y="0"/>
            <a:ext cx="9144000" cy="1143000"/>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err="1" smtClean="0">
                <a:solidFill>
                  <a:schemeClr val="bg1"/>
                </a:solidFill>
              </a:rPr>
              <a:t>Llegó</a:t>
            </a:r>
            <a:r>
              <a:rPr lang="en-US" sz="4400" b="1" dirty="0" smtClean="0">
                <a:solidFill>
                  <a:schemeClr val="bg1"/>
                </a:solidFill>
              </a:rPr>
              <a:t> el </a:t>
            </a:r>
            <a:r>
              <a:rPr lang="en-US" sz="4400" b="1" dirty="0" err="1" smtClean="0">
                <a:solidFill>
                  <a:schemeClr val="bg1"/>
                </a:solidFill>
              </a:rPr>
              <a:t>momento</a:t>
            </a:r>
            <a:r>
              <a:rPr lang="en-US" sz="4400" b="1" dirty="0" smtClean="0">
                <a:solidFill>
                  <a:schemeClr val="bg1"/>
                </a:solidFill>
              </a:rPr>
              <a:t> de </a:t>
            </a:r>
            <a:r>
              <a:rPr lang="en-US" sz="4400" b="1" dirty="0" err="1" smtClean="0">
                <a:solidFill>
                  <a:schemeClr val="bg1"/>
                </a:solidFill>
              </a:rPr>
              <a:t>olvidarnos</a:t>
            </a:r>
            <a:r>
              <a:rPr lang="en-US" sz="4400" b="1" dirty="0" smtClean="0">
                <a:solidFill>
                  <a:schemeClr val="bg1"/>
                </a:solidFill>
              </a:rPr>
              <a:t> de </a:t>
            </a:r>
            <a:r>
              <a:rPr lang="en-US" sz="4400" b="1" dirty="0" err="1" smtClean="0">
                <a:solidFill>
                  <a:schemeClr val="bg1"/>
                </a:solidFill>
              </a:rPr>
              <a:t>él</a:t>
            </a:r>
            <a:endParaRPr lang="en-US" sz="4400" b="1" dirty="0">
              <a:solidFill>
                <a:schemeClr val="bg1"/>
              </a:solidFill>
            </a:endParaRPr>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lgn="ctr">
              <a:buNone/>
            </a:pPr>
            <a:r>
              <a:rPr lang="en-US" b="1" dirty="0" smtClean="0">
                <a:solidFill>
                  <a:schemeClr val="tx2">
                    <a:lumMod val="75000"/>
                  </a:schemeClr>
                </a:solidFill>
              </a:rPr>
              <a:t>MUCHAS GRACIAS.</a:t>
            </a:r>
            <a:endParaRPr lang="en-US" b="1" dirty="0">
              <a:solidFill>
                <a:schemeClr val="tx2">
                  <a:lumMod val="75000"/>
                </a:schemeClr>
              </a:solidFill>
            </a:endParaRPr>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lgn="ctr">
              <a:buNone/>
            </a:pPr>
            <a:r>
              <a:rPr lang="en-US" b="1" dirty="0" err="1" smtClean="0">
                <a:solidFill>
                  <a:schemeClr val="tx2">
                    <a:lumMod val="75000"/>
                  </a:schemeClr>
                </a:solidFill>
              </a:rPr>
              <a:t>Apéndice</a:t>
            </a:r>
            <a:r>
              <a:rPr lang="en-US" b="1" dirty="0" smtClean="0">
                <a:solidFill>
                  <a:schemeClr val="tx2">
                    <a:lumMod val="75000"/>
                  </a:schemeClr>
                </a:solidFill>
              </a:rPr>
              <a:t>.</a:t>
            </a:r>
            <a:endParaRPr lang="en-US" b="1" dirty="0">
              <a:solidFill>
                <a:schemeClr val="tx2">
                  <a:lumMod val="75000"/>
                </a:schemeClr>
              </a:solidFill>
            </a:endParaRP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3F78B2B-F52C-4DBB-913D-B91CF6AB711B}"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67</a:t>
            </a:fld>
            <a:endParaRPr lang="en-US" sz="1400" b="0" i="0" u="none" strike="noStrike" kern="1200" cap="none" spc="0" baseline="0">
              <a:solidFill>
                <a:srgbClr val="1A2C3E"/>
              </a:solidFill>
              <a:uFillTx/>
              <a:latin typeface="Arial"/>
              <a:cs typeface="Arial"/>
            </a:endParaRPr>
          </a:p>
        </p:txBody>
      </p:sp>
      <p:graphicFrame>
        <p:nvGraphicFramePr>
          <p:cNvPr id="5" name="Content Placeholder 4"/>
          <p:cNvGraphicFramePr>
            <a:graphicFrameLocks noGrp="1"/>
          </p:cNvGraphicFramePr>
          <p:nvPr>
            <p:ph idx="2"/>
          </p:nvPr>
        </p:nvGraphicFramePr>
        <p:xfrm>
          <a:off x="0" y="0"/>
          <a:ext cx="9144000" cy="4800600"/>
        </p:xfrm>
        <a:graphic>
          <a:graphicData uri="http://schemas.openxmlformats.org/drawingml/2006/table">
            <a:tbl>
              <a:tblPr firstRow="1" bandRow="1">
                <a:tableStyleId>{5C22544A-7EE6-4342-B048-85BDC9FD1C3A}</a:tableStyleId>
              </a:tblPr>
              <a:tblGrid>
                <a:gridCol w="3352800"/>
                <a:gridCol w="2057400"/>
                <a:gridCol w="1447800"/>
                <a:gridCol w="2286000"/>
              </a:tblGrid>
              <a:tr h="706581">
                <a:tc>
                  <a:txBody>
                    <a:bodyPr/>
                    <a:lstStyle/>
                    <a:p>
                      <a:pPr algn="ctr"/>
                      <a:r>
                        <a:rPr lang="en-US" dirty="0" err="1" smtClean="0">
                          <a:solidFill>
                            <a:schemeClr val="tx1"/>
                          </a:solidFill>
                        </a:rPr>
                        <a:t>Bienes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1"/>
                          </a:solidFill>
                        </a:rPr>
                        <a:t>Distribución</a:t>
                      </a:r>
                      <a:r>
                        <a:rPr lang="en-US" dirty="0" smtClean="0">
                          <a:solidFill>
                            <a:schemeClr val="tx1"/>
                          </a:solidFill>
                        </a:rPr>
                        <a:t> del Capital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1"/>
                          </a:solidFill>
                        </a:rPr>
                        <a:t>Tipo</a:t>
                      </a:r>
                      <a:r>
                        <a:rPr lang="en-US" baseline="0" dirty="0" smtClean="0">
                          <a:solidFill>
                            <a:schemeClr val="tx1"/>
                          </a:solidFill>
                        </a:rPr>
                        <a:t> de </a:t>
                      </a:r>
                      <a:r>
                        <a:rPr lang="en-US" baseline="0" dirty="0" err="1" smtClean="0">
                          <a:solidFill>
                            <a:schemeClr val="tx1"/>
                          </a:solidFill>
                        </a:rPr>
                        <a:t>Trabajo</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1"/>
                          </a:solidFill>
                        </a:rPr>
                        <a:t>Formalidad</a:t>
                      </a:r>
                      <a:r>
                        <a:rPr lang="en-US" dirty="0" smtClean="0">
                          <a:solidFill>
                            <a:schemeClr val="tx1"/>
                          </a:solidFill>
                        </a:rPr>
                        <a:t> y </a:t>
                      </a:r>
                      <a:r>
                        <a:rPr lang="en-US" dirty="0" err="1" smtClean="0">
                          <a:solidFill>
                            <a:schemeClr val="tx1"/>
                          </a:solidFill>
                        </a:rPr>
                        <a:t>Legalidad</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94019">
                <a:tc>
                  <a:txBody>
                    <a:bodyPr/>
                    <a:lstStyle/>
                    <a:p>
                      <a:endParaRPr lang="en-US" sz="2000" dirty="0" smtClean="0"/>
                    </a:p>
                    <a:p>
                      <a:r>
                        <a:rPr lang="en-US" sz="2000" u="sng" dirty="0" err="1" smtClean="0"/>
                        <a:t>Intermedios</a:t>
                      </a:r>
                      <a:r>
                        <a:rPr lang="en-US" sz="2000" dirty="0" smtClean="0"/>
                        <a:t>           </a:t>
                      </a:r>
                      <a:r>
                        <a:rPr lang="en-US" sz="2000" u="sng" dirty="0" smtClean="0"/>
                        <a:t>Finales</a:t>
                      </a:r>
                    </a:p>
                    <a:p>
                      <a:endParaRPr lang="en-US" sz="2000" u="sng" dirty="0" smtClean="0"/>
                    </a:p>
                    <a:p>
                      <a:r>
                        <a:rPr lang="en-US" sz="2000" u="none" dirty="0" smtClean="0"/>
                        <a:t>I</a:t>
                      </a:r>
                      <a:r>
                        <a:rPr lang="en-US" sz="2000" u="none" baseline="-25000" dirty="0" smtClean="0"/>
                        <a:t>1</a:t>
                      </a:r>
                      <a:r>
                        <a:rPr lang="en-US" sz="2000" u="none" dirty="0" smtClean="0"/>
                        <a:t>(K</a:t>
                      </a:r>
                      <a:r>
                        <a:rPr lang="en-US" sz="2000" u="none" baseline="-25000" dirty="0" smtClean="0"/>
                        <a:t>1</a:t>
                      </a:r>
                      <a:r>
                        <a:rPr lang="en-US" sz="2000" u="none" dirty="0" smtClean="0"/>
                        <a:t>,L</a:t>
                      </a:r>
                      <a:r>
                        <a:rPr lang="en-US" sz="2000" u="none" baseline="-25000" dirty="0" smtClean="0"/>
                        <a:t>1</a:t>
                      </a:r>
                      <a:r>
                        <a:rPr lang="en-US" sz="2000" u="none" dirty="0" smtClean="0"/>
                        <a:t>)</a:t>
                      </a:r>
                    </a:p>
                    <a:p>
                      <a:r>
                        <a:rPr lang="en-US" sz="2000" u="none" dirty="0" smtClean="0"/>
                        <a:t>                             </a:t>
                      </a:r>
                    </a:p>
                    <a:p>
                      <a:r>
                        <a:rPr lang="en-US" sz="2000" u="none" dirty="0" smtClean="0"/>
                        <a:t>                               </a:t>
                      </a:r>
                      <a:r>
                        <a:rPr lang="en-US" sz="2000" u="none" baseline="0" dirty="0" smtClean="0"/>
                        <a:t>B</a:t>
                      </a:r>
                      <a:r>
                        <a:rPr lang="en-US" sz="2000" u="none" dirty="0" smtClean="0"/>
                        <a:t>(I</a:t>
                      </a:r>
                      <a:r>
                        <a:rPr lang="en-US" sz="2000" u="none" baseline="-25000" dirty="0" smtClean="0"/>
                        <a:t>1</a:t>
                      </a:r>
                      <a:r>
                        <a:rPr lang="en-US" sz="2000" u="none" dirty="0" smtClean="0"/>
                        <a:t>,I</a:t>
                      </a:r>
                      <a:r>
                        <a:rPr lang="en-US" sz="2000" u="none" baseline="-25000" dirty="0" smtClean="0"/>
                        <a:t>2</a:t>
                      </a:r>
                      <a:r>
                        <a:rPr lang="en-US" sz="2000" u="none" dirty="0" smtClean="0"/>
                        <a:t>)</a:t>
                      </a:r>
                    </a:p>
                    <a:p>
                      <a:endParaRPr lang="en-US" sz="2000" u="none" dirty="0" smtClean="0"/>
                    </a:p>
                    <a:p>
                      <a:r>
                        <a:rPr lang="en-US" sz="2000" u="none" dirty="0" smtClean="0"/>
                        <a:t>I</a:t>
                      </a:r>
                      <a:r>
                        <a:rPr lang="en-US" sz="2000" u="none" baseline="-25000" dirty="0" smtClean="0"/>
                        <a:t>2</a:t>
                      </a:r>
                      <a:r>
                        <a:rPr lang="en-US" sz="2000" u="none" dirty="0" smtClean="0"/>
                        <a:t>(K</a:t>
                      </a:r>
                      <a:r>
                        <a:rPr lang="en-US" sz="2000" u="none" baseline="-25000" dirty="0" smtClean="0"/>
                        <a:t>2</a:t>
                      </a:r>
                      <a:r>
                        <a:rPr lang="en-US" sz="2000" u="none" dirty="0" smtClean="0"/>
                        <a:t>,L</a:t>
                      </a:r>
                      <a:r>
                        <a:rPr lang="en-US" sz="2000" u="none" baseline="-25000" dirty="0" smtClean="0"/>
                        <a:t>2</a:t>
                      </a:r>
                      <a:r>
                        <a:rPr lang="en-US" sz="2000" u="none" dirty="0" smtClean="0"/>
                        <a:t>)</a:t>
                      </a:r>
                    </a:p>
                    <a:p>
                      <a:r>
                        <a:rPr lang="en-US" sz="2000" u="none" dirty="0" smtClean="0"/>
                        <a:t>                                                                                                  </a:t>
                      </a:r>
                    </a:p>
                    <a:p>
                      <a:r>
                        <a:rPr lang="en-US" sz="2000" u="none" dirty="0" smtClean="0"/>
                        <a:t>                                               PIB</a:t>
                      </a:r>
                    </a:p>
                    <a:p>
                      <a:r>
                        <a:rPr lang="en-US" sz="2000" u="none" dirty="0" smtClean="0"/>
                        <a:t>                              </a:t>
                      </a:r>
                    </a:p>
                    <a:p>
                      <a:r>
                        <a:rPr lang="en-US" sz="2000" u="none" dirty="0" smtClean="0"/>
                        <a:t> </a:t>
                      </a:r>
                      <a:r>
                        <a:rPr lang="en-US" sz="2000" u="none" dirty="0" err="1" smtClean="0"/>
                        <a:t>ninguno</a:t>
                      </a:r>
                      <a:r>
                        <a:rPr lang="en-US" sz="2000" u="none" dirty="0" smtClean="0"/>
                        <a:t>                 </a:t>
                      </a:r>
                      <a:r>
                        <a:rPr lang="en-US" sz="2000" u="none" baseline="0" dirty="0" smtClean="0"/>
                        <a:t>A</a:t>
                      </a:r>
                      <a:r>
                        <a:rPr lang="en-US" sz="2000" u="none" dirty="0" smtClean="0"/>
                        <a:t>(L</a:t>
                      </a:r>
                      <a:r>
                        <a:rPr lang="en-US" sz="2000" u="none" baseline="-25000" dirty="0" smtClean="0"/>
                        <a:t>A</a:t>
                      </a:r>
                      <a:r>
                        <a:rPr lang="en-US" sz="2000" u="none" dirty="0" smtClean="0"/>
                        <a:t>)</a:t>
                      </a:r>
                      <a:endParaRPr lang="en-US" sz="2000"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       </a:t>
                      </a:r>
                      <a:r>
                        <a:rPr lang="en-US" sz="2000" dirty="0" err="1" smtClean="0"/>
                        <a:t>ninguno</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smtClean="0"/>
                    </a:p>
                    <a:p>
                      <a:endParaRPr lang="en-US" sz="2000" dirty="0" smtClean="0"/>
                    </a:p>
                    <a:p>
                      <a:endParaRPr lang="en-US" sz="2000" dirty="0" smtClean="0"/>
                    </a:p>
                    <a:p>
                      <a:r>
                        <a:rPr lang="en-US" sz="2000" dirty="0" err="1" smtClean="0"/>
                        <a:t>Asalariado</a:t>
                      </a:r>
                      <a:endParaRPr lang="en-US" sz="2000" dirty="0" smtClean="0"/>
                    </a:p>
                    <a:p>
                      <a:endParaRPr lang="en-US" sz="2000" dirty="0" smtClean="0"/>
                    </a:p>
                    <a:p>
                      <a:endParaRPr lang="en-US" sz="2000" dirty="0" smtClean="0"/>
                    </a:p>
                    <a:p>
                      <a:endParaRPr lang="en-US" sz="2000" dirty="0" smtClean="0"/>
                    </a:p>
                    <a:p>
                      <a:r>
                        <a:rPr lang="en-US" sz="2000" dirty="0" err="1" smtClean="0"/>
                        <a:t>Asalariado</a:t>
                      </a:r>
                      <a:endParaRPr lang="en-US" sz="2000" dirty="0" smtClean="0"/>
                    </a:p>
                    <a:p>
                      <a:endParaRPr lang="en-US" sz="2000" dirty="0" smtClean="0"/>
                    </a:p>
                    <a:p>
                      <a:endParaRPr lang="en-US" sz="2000" dirty="0" smtClean="0"/>
                    </a:p>
                    <a:p>
                      <a:endParaRPr lang="en-US" sz="2000" dirty="0" smtClean="0"/>
                    </a:p>
                    <a:p>
                      <a:r>
                        <a:rPr lang="en-US" sz="2000" dirty="0" smtClean="0"/>
                        <a:t>No-</a:t>
                      </a:r>
                      <a:r>
                        <a:rPr lang="en-US" sz="2000" dirty="0" err="1" smtClean="0"/>
                        <a:t>asalariado</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smtClean="0"/>
                    </a:p>
                    <a:p>
                      <a:endParaRPr lang="en-US" sz="2000" dirty="0" smtClean="0"/>
                    </a:p>
                    <a:p>
                      <a:r>
                        <a:rPr lang="en-US" sz="2000" dirty="0" smtClean="0"/>
                        <a:t>        legal, L</a:t>
                      </a:r>
                      <a:r>
                        <a:rPr lang="en-US" sz="2000" baseline="-25000" dirty="0" smtClean="0"/>
                        <a:t>1f           </a:t>
                      </a:r>
                      <a:r>
                        <a:rPr lang="en-US" sz="2000" b="1" baseline="0" dirty="0" smtClean="0"/>
                        <a:t>F</a:t>
                      </a:r>
                      <a:endParaRPr lang="en-US" sz="2000" b="1" baseline="-25000" dirty="0" smtClean="0"/>
                    </a:p>
                    <a:p>
                      <a:r>
                        <a:rPr lang="en-US" sz="2000" dirty="0" smtClean="0"/>
                        <a:t>L</a:t>
                      </a:r>
                      <a:r>
                        <a:rPr lang="en-US" sz="2000" baseline="-25000" dirty="0" smtClean="0"/>
                        <a:t>1</a:t>
                      </a:r>
                    </a:p>
                    <a:p>
                      <a:r>
                        <a:rPr lang="en-US" sz="2000" dirty="0" smtClean="0"/>
                        <a:t>        </a:t>
                      </a:r>
                      <a:r>
                        <a:rPr lang="en-US" sz="2000" dirty="0" err="1" smtClean="0"/>
                        <a:t>ilegal</a:t>
                      </a:r>
                      <a:r>
                        <a:rPr lang="en-US" sz="2000" dirty="0" smtClean="0"/>
                        <a:t>, L</a:t>
                      </a:r>
                      <a:r>
                        <a:rPr lang="en-US" sz="2000" baseline="-25000" dirty="0" smtClean="0"/>
                        <a:t>1i         </a:t>
                      </a:r>
                      <a:r>
                        <a:rPr lang="en-US" sz="2000" b="1" baseline="-25000" dirty="0" smtClean="0"/>
                        <a:t> </a:t>
                      </a:r>
                      <a:r>
                        <a:rPr lang="en-US" sz="2000" b="1" baseline="0" dirty="0" smtClean="0"/>
                        <a:t>I</a:t>
                      </a:r>
                      <a:endParaRPr lang="en-US" sz="2000" b="1" baseline="-25000" dirty="0" smtClean="0"/>
                    </a:p>
                    <a:p>
                      <a:r>
                        <a:rPr lang="en-US" sz="2000" dirty="0" smtClean="0"/>
                        <a:t>         </a:t>
                      </a:r>
                    </a:p>
                    <a:p>
                      <a:r>
                        <a:rPr lang="en-US" sz="2000" dirty="0" smtClean="0"/>
                        <a:t>        legal, L</a:t>
                      </a:r>
                      <a:r>
                        <a:rPr lang="en-US" sz="2000" baseline="-25000" dirty="0" smtClean="0"/>
                        <a:t>2f           </a:t>
                      </a:r>
                      <a:r>
                        <a:rPr lang="en-US" sz="2000" b="1" baseline="-25000" dirty="0" smtClean="0"/>
                        <a:t> </a:t>
                      </a:r>
                      <a:r>
                        <a:rPr lang="en-US" sz="2000" b="1" baseline="0" dirty="0" smtClean="0"/>
                        <a:t>F</a:t>
                      </a:r>
                      <a:endParaRPr lang="en-US" sz="2000" b="1" baseline="-25000" dirty="0" smtClean="0"/>
                    </a:p>
                    <a:p>
                      <a:r>
                        <a:rPr lang="en-US" sz="2000" dirty="0" smtClean="0"/>
                        <a:t>L</a:t>
                      </a:r>
                      <a:r>
                        <a:rPr lang="en-US" sz="2000" baseline="-25000" dirty="0" smtClean="0"/>
                        <a:t>2</a:t>
                      </a:r>
                    </a:p>
                    <a:p>
                      <a:r>
                        <a:rPr lang="en-US" sz="2000" dirty="0" smtClean="0"/>
                        <a:t>       </a:t>
                      </a:r>
                      <a:r>
                        <a:rPr lang="en-US" sz="2000" dirty="0" err="1" smtClean="0"/>
                        <a:t>ilegal</a:t>
                      </a:r>
                      <a:r>
                        <a:rPr lang="en-US" sz="2000" dirty="0" smtClean="0"/>
                        <a:t>, L</a:t>
                      </a:r>
                      <a:r>
                        <a:rPr lang="en-US" sz="2000" baseline="-25000" dirty="0" smtClean="0"/>
                        <a:t>2i         </a:t>
                      </a:r>
                      <a:r>
                        <a:rPr lang="en-US" sz="2000" baseline="0" dirty="0" smtClean="0"/>
                        <a:t>  </a:t>
                      </a:r>
                      <a:r>
                        <a:rPr lang="en-US" sz="2000" b="1" baseline="0" dirty="0" smtClean="0"/>
                        <a:t>I </a:t>
                      </a:r>
                    </a:p>
                    <a:p>
                      <a:endParaRPr lang="en-US" sz="2000" baseline="0" dirty="0" smtClean="0"/>
                    </a:p>
                    <a:p>
                      <a:endParaRPr lang="en-US" sz="2000" baseline="0" dirty="0" smtClean="0"/>
                    </a:p>
                    <a:p>
                      <a:r>
                        <a:rPr lang="en-US" sz="2000" baseline="0" dirty="0" smtClean="0"/>
                        <a:t>L</a:t>
                      </a:r>
                      <a:r>
                        <a:rPr lang="en-US" sz="2000" baseline="-25000" dirty="0" smtClean="0"/>
                        <a:t>A</a:t>
                      </a:r>
                      <a:r>
                        <a:rPr lang="en-US" sz="2000" baseline="0" dirty="0" smtClean="0"/>
                        <a:t>,  legal                 </a:t>
                      </a:r>
                      <a:r>
                        <a:rPr lang="en-US" sz="2000" b="1" baseline="0" dirty="0" smtClean="0"/>
                        <a:t>I</a:t>
                      </a:r>
                    </a:p>
                    <a:p>
                      <a:endParaRPr lang="en-US" sz="20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0" name="Object 9"/>
          <p:cNvGraphicFramePr>
            <a:graphicFrameLocks noChangeAspect="1"/>
          </p:cNvGraphicFramePr>
          <p:nvPr/>
        </p:nvGraphicFramePr>
        <p:xfrm>
          <a:off x="3429000" y="1548244"/>
          <a:ext cx="1905000" cy="432955"/>
        </p:xfrm>
        <a:graphic>
          <a:graphicData uri="http://schemas.openxmlformats.org/presentationml/2006/ole">
            <p:oleObj spid="_x0000_s561154" name="Equation" r:id="rId3" imgW="1282680" imgH="253800" progId="Equation.DSMT4">
              <p:embed/>
            </p:oleObj>
          </a:graphicData>
        </a:graphic>
      </p:graphicFrame>
      <p:cxnSp>
        <p:nvCxnSpPr>
          <p:cNvPr id="12" name="Straight Arrow Connector 11"/>
          <p:cNvCxnSpPr/>
          <p:nvPr/>
        </p:nvCxnSpPr>
        <p:spPr>
          <a:xfrm>
            <a:off x="1143000" y="1981200"/>
            <a:ext cx="381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1143000" y="2667000"/>
            <a:ext cx="381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2286000" y="2743200"/>
            <a:ext cx="914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flipH="1" flipV="1">
            <a:off x="2514600" y="3810000"/>
            <a:ext cx="304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22" name="Table 21"/>
          <p:cNvGraphicFramePr>
            <a:graphicFrameLocks noGrp="1"/>
          </p:cNvGraphicFramePr>
          <p:nvPr/>
        </p:nvGraphicFramePr>
        <p:xfrm>
          <a:off x="0" y="4876800"/>
          <a:ext cx="9144000" cy="1950720"/>
        </p:xfrm>
        <a:graphic>
          <a:graphicData uri="http://schemas.openxmlformats.org/drawingml/2006/table">
            <a:tbl>
              <a:tblPr firstRow="1" bandRow="1">
                <a:tableStyleId>{5C22544A-7EE6-4342-B048-85BDC9FD1C3A}</a:tableStyleId>
              </a:tblPr>
              <a:tblGrid>
                <a:gridCol w="9144000"/>
              </a:tblGrid>
              <a:tr h="1950720">
                <a:tc>
                  <a:txBody>
                    <a:bodyPr/>
                    <a:lstStyle/>
                    <a:p>
                      <a:r>
                        <a:rPr lang="en-US" sz="2000" dirty="0" smtClean="0">
                          <a:solidFill>
                            <a:schemeClr val="tx1"/>
                          </a:solidFill>
                        </a:rPr>
                        <a:t>Sector A </a:t>
                      </a:r>
                      <a:r>
                        <a:rPr lang="en-US" sz="2000" dirty="0" err="1" smtClean="0">
                          <a:solidFill>
                            <a:schemeClr val="tx1"/>
                          </a:solidFill>
                        </a:rPr>
                        <a:t>corresponde</a:t>
                      </a:r>
                      <a:r>
                        <a:rPr lang="en-US" sz="2000" dirty="0" smtClean="0">
                          <a:solidFill>
                            <a:schemeClr val="tx1"/>
                          </a:solidFill>
                        </a:rPr>
                        <a:t> con el </a:t>
                      </a:r>
                      <a:r>
                        <a:rPr lang="en-US" sz="2000" dirty="0" smtClean="0">
                          <a:solidFill>
                            <a:srgbClr val="00B050"/>
                          </a:solidFill>
                        </a:rPr>
                        <a:t>VERDE</a:t>
                      </a:r>
                      <a:r>
                        <a:rPr lang="en-US" sz="2000" dirty="0" smtClean="0">
                          <a:solidFill>
                            <a:schemeClr val="tx1"/>
                          </a:solidFill>
                        </a:rPr>
                        <a:t> y </a:t>
                      </a:r>
                      <a:r>
                        <a:rPr lang="en-US" sz="2000" dirty="0" smtClean="0">
                          <a:solidFill>
                            <a:srgbClr val="FF0000"/>
                          </a:solidFill>
                        </a:rPr>
                        <a:t>ROJO</a:t>
                      </a:r>
                      <a:r>
                        <a:rPr lang="en-US" sz="2000" dirty="0" smtClean="0">
                          <a:solidFill>
                            <a:schemeClr val="tx1"/>
                          </a:solidFill>
                        </a:rPr>
                        <a:t>: la </a:t>
                      </a:r>
                      <a:r>
                        <a:rPr lang="en-US" sz="2000" dirty="0" err="1" smtClean="0">
                          <a:solidFill>
                            <a:schemeClr val="tx1"/>
                          </a:solidFill>
                        </a:rPr>
                        <a:t>actividad</a:t>
                      </a:r>
                      <a:r>
                        <a:rPr lang="en-US" sz="2000" dirty="0" smtClean="0">
                          <a:solidFill>
                            <a:schemeClr val="tx1"/>
                          </a:solidFill>
                        </a:rPr>
                        <a:t> </a:t>
                      </a:r>
                      <a:r>
                        <a:rPr lang="en-US" sz="2000" dirty="0" err="1" smtClean="0">
                          <a:solidFill>
                            <a:schemeClr val="tx1"/>
                          </a:solidFill>
                        </a:rPr>
                        <a:t>económica</a:t>
                      </a:r>
                      <a:r>
                        <a:rPr lang="en-US" sz="2000" dirty="0" smtClean="0">
                          <a:solidFill>
                            <a:schemeClr val="tx1"/>
                          </a:solidFill>
                        </a:rPr>
                        <a:t> </a:t>
                      </a:r>
                      <a:r>
                        <a:rPr lang="en-US" sz="2000" dirty="0" err="1" smtClean="0">
                          <a:solidFill>
                            <a:schemeClr val="tx1"/>
                          </a:solidFill>
                        </a:rPr>
                        <a:t>urbana</a:t>
                      </a:r>
                      <a:r>
                        <a:rPr lang="en-US" sz="2000" dirty="0" smtClean="0">
                          <a:solidFill>
                            <a:schemeClr val="tx1"/>
                          </a:solidFill>
                        </a:rPr>
                        <a:t> y rural</a:t>
                      </a:r>
                      <a:r>
                        <a:rPr lang="en-US" sz="2000" baseline="0" dirty="0" smtClean="0">
                          <a:solidFill>
                            <a:schemeClr val="tx1"/>
                          </a:solidFill>
                        </a:rPr>
                        <a:t> no </a:t>
                      </a:r>
                      <a:r>
                        <a:rPr lang="en-US" sz="2000" baseline="0" dirty="0" err="1" smtClean="0">
                          <a:solidFill>
                            <a:schemeClr val="tx1"/>
                          </a:solidFill>
                        </a:rPr>
                        <a:t>capturada</a:t>
                      </a:r>
                      <a:r>
                        <a:rPr lang="en-US" sz="2000" baseline="0" dirty="0" smtClean="0">
                          <a:solidFill>
                            <a:schemeClr val="tx1"/>
                          </a:solidFill>
                        </a:rPr>
                        <a:t> en el </a:t>
                      </a:r>
                      <a:r>
                        <a:rPr lang="en-US" sz="2000" baseline="0" dirty="0" err="1" smtClean="0">
                          <a:solidFill>
                            <a:schemeClr val="tx1"/>
                          </a:solidFill>
                        </a:rPr>
                        <a:t>Censo</a:t>
                      </a:r>
                      <a:r>
                        <a:rPr lang="en-US" sz="2000" baseline="0" dirty="0" smtClean="0">
                          <a:solidFill>
                            <a:schemeClr val="tx1"/>
                          </a:solidFill>
                        </a:rPr>
                        <a:t> con </a:t>
                      </a:r>
                      <a:r>
                        <a:rPr lang="en-US" sz="2000" u="sng" dirty="0" err="1" smtClean="0">
                          <a:solidFill>
                            <a:schemeClr val="tx1"/>
                          </a:solidFill>
                        </a:rPr>
                        <a:t>trabajo</a:t>
                      </a:r>
                      <a:r>
                        <a:rPr lang="en-US" sz="2000" u="sng" dirty="0" smtClean="0">
                          <a:solidFill>
                            <a:schemeClr val="tx1"/>
                          </a:solidFill>
                        </a:rPr>
                        <a:t> no-</a:t>
                      </a:r>
                      <a:r>
                        <a:rPr lang="en-US" sz="2000" u="sng" dirty="0" err="1" smtClean="0">
                          <a:solidFill>
                            <a:schemeClr val="tx1"/>
                          </a:solidFill>
                        </a:rPr>
                        <a:t>asalariado</a:t>
                      </a:r>
                      <a:r>
                        <a:rPr lang="en-US" sz="2000" u="sng" dirty="0" smtClean="0">
                          <a:solidFill>
                            <a:schemeClr val="tx1"/>
                          </a:solidFill>
                        </a:rPr>
                        <a:t> y </a:t>
                      </a:r>
                      <a:r>
                        <a:rPr lang="en-US" sz="2000" u="sng" dirty="0" err="1" smtClean="0">
                          <a:solidFill>
                            <a:schemeClr val="tx1"/>
                          </a:solidFill>
                        </a:rPr>
                        <a:t>fuera</a:t>
                      </a:r>
                      <a:r>
                        <a:rPr lang="en-US" sz="2000" u="sng" dirty="0" smtClean="0">
                          <a:solidFill>
                            <a:schemeClr val="tx1"/>
                          </a:solidFill>
                        </a:rPr>
                        <a:t> del </a:t>
                      </a:r>
                      <a:r>
                        <a:rPr lang="en-US" sz="2000" u="sng" dirty="0" err="1" smtClean="0">
                          <a:solidFill>
                            <a:schemeClr val="tx1"/>
                          </a:solidFill>
                        </a:rPr>
                        <a:t>sistema</a:t>
                      </a:r>
                      <a:r>
                        <a:rPr lang="en-US" sz="2000" u="sng" dirty="0" smtClean="0">
                          <a:solidFill>
                            <a:schemeClr val="tx1"/>
                          </a:solidFill>
                        </a:rPr>
                        <a:t> </a:t>
                      </a:r>
                      <a:r>
                        <a:rPr lang="en-US" sz="2000" u="sng" dirty="0" err="1" smtClean="0">
                          <a:solidFill>
                            <a:schemeClr val="tx1"/>
                          </a:solidFill>
                        </a:rPr>
                        <a:t>impositivo</a:t>
                      </a:r>
                      <a:r>
                        <a:rPr lang="en-US" sz="2000" baseline="0" dirty="0" smtClean="0">
                          <a:solidFill>
                            <a:schemeClr val="tx1"/>
                          </a:solidFill>
                        </a:rPr>
                        <a:t>.</a:t>
                      </a:r>
                    </a:p>
                    <a:p>
                      <a:endParaRPr lang="en-US" sz="2000" baseline="0" dirty="0" smtClean="0">
                        <a:solidFill>
                          <a:schemeClr val="tx1"/>
                        </a:solidFill>
                      </a:endParaRPr>
                    </a:p>
                    <a:p>
                      <a:r>
                        <a:rPr lang="en-US" sz="2000" baseline="0" dirty="0" smtClean="0">
                          <a:solidFill>
                            <a:schemeClr val="tx1"/>
                          </a:solidFill>
                        </a:rPr>
                        <a:t>Sector B </a:t>
                      </a:r>
                      <a:r>
                        <a:rPr lang="en-US" sz="2000" baseline="0" dirty="0" err="1" smtClean="0">
                          <a:solidFill>
                            <a:schemeClr val="tx1"/>
                          </a:solidFill>
                        </a:rPr>
                        <a:t>corresponde</a:t>
                      </a:r>
                      <a:r>
                        <a:rPr lang="en-US" sz="2000" baseline="0" dirty="0" smtClean="0">
                          <a:solidFill>
                            <a:schemeClr val="tx1"/>
                          </a:solidFill>
                        </a:rPr>
                        <a:t> con el </a:t>
                      </a:r>
                      <a:r>
                        <a:rPr lang="en-US" sz="2000" baseline="0" dirty="0" smtClean="0">
                          <a:solidFill>
                            <a:srgbClr val="0070C0"/>
                          </a:solidFill>
                        </a:rPr>
                        <a:t>AZUL</a:t>
                      </a:r>
                      <a:r>
                        <a:rPr lang="en-US" sz="2000" baseline="0" dirty="0" smtClean="0">
                          <a:solidFill>
                            <a:schemeClr val="tx1"/>
                          </a:solidFill>
                        </a:rPr>
                        <a:t>: </a:t>
                      </a:r>
                      <a:r>
                        <a:rPr lang="en-US" sz="2000" u="sng" baseline="0" dirty="0" err="1" smtClean="0">
                          <a:solidFill>
                            <a:schemeClr val="tx1"/>
                          </a:solidFill>
                        </a:rPr>
                        <a:t>trabajo</a:t>
                      </a:r>
                      <a:r>
                        <a:rPr lang="en-US" sz="2000" u="sng" baseline="0" dirty="0" smtClean="0">
                          <a:solidFill>
                            <a:schemeClr val="tx1"/>
                          </a:solidFill>
                        </a:rPr>
                        <a:t> </a:t>
                      </a:r>
                      <a:r>
                        <a:rPr lang="en-US" sz="2000" u="sng" baseline="0" dirty="0" err="1" smtClean="0">
                          <a:solidFill>
                            <a:schemeClr val="tx1"/>
                          </a:solidFill>
                        </a:rPr>
                        <a:t>asalariado</a:t>
                      </a:r>
                      <a:r>
                        <a:rPr lang="en-US" sz="2000" u="sng" baseline="0" dirty="0" smtClean="0">
                          <a:solidFill>
                            <a:schemeClr val="tx1"/>
                          </a:solidFill>
                        </a:rPr>
                        <a:t> en </a:t>
                      </a:r>
                      <a:r>
                        <a:rPr lang="en-US" sz="2000" u="sng" baseline="0" dirty="0" err="1" smtClean="0">
                          <a:solidFill>
                            <a:schemeClr val="tx1"/>
                          </a:solidFill>
                        </a:rPr>
                        <a:t>empresas</a:t>
                      </a:r>
                      <a:r>
                        <a:rPr lang="en-US" sz="2000" u="sng" baseline="0" dirty="0" smtClean="0">
                          <a:solidFill>
                            <a:schemeClr val="tx1"/>
                          </a:solidFill>
                        </a:rPr>
                        <a:t>, con </a:t>
                      </a:r>
                      <a:r>
                        <a:rPr lang="en-US" sz="2000" u="sng" baseline="0" dirty="0" err="1" smtClean="0">
                          <a:solidFill>
                            <a:schemeClr val="tx1"/>
                          </a:solidFill>
                        </a:rPr>
                        <a:t>diferentes</a:t>
                      </a:r>
                      <a:r>
                        <a:rPr lang="en-US" sz="2000" u="sng" baseline="0" dirty="0" smtClean="0">
                          <a:solidFill>
                            <a:schemeClr val="tx1"/>
                          </a:solidFill>
                        </a:rPr>
                        <a:t> </a:t>
                      </a:r>
                      <a:r>
                        <a:rPr lang="en-US" sz="2000" u="sng" baseline="0" dirty="0" err="1" smtClean="0">
                          <a:solidFill>
                            <a:schemeClr val="tx1"/>
                          </a:solidFill>
                        </a:rPr>
                        <a:t>grados</a:t>
                      </a:r>
                      <a:r>
                        <a:rPr lang="en-US" sz="2000" u="sng" baseline="0" dirty="0" smtClean="0">
                          <a:solidFill>
                            <a:schemeClr val="tx1"/>
                          </a:solidFill>
                        </a:rPr>
                        <a:t> de </a:t>
                      </a:r>
                      <a:r>
                        <a:rPr lang="en-US" sz="2000" u="sng" baseline="0" dirty="0" err="1" smtClean="0">
                          <a:solidFill>
                            <a:schemeClr val="tx1"/>
                          </a:solidFill>
                        </a:rPr>
                        <a:t>evasión</a:t>
                      </a:r>
                      <a:r>
                        <a:rPr lang="en-US" sz="2000" u="sng" baseline="0" dirty="0" smtClean="0">
                          <a:solidFill>
                            <a:schemeClr val="tx1"/>
                          </a:solidFill>
                        </a:rPr>
                        <a:t> de </a:t>
                      </a:r>
                      <a:r>
                        <a:rPr lang="en-US" sz="2000" u="sng" baseline="0" dirty="0" err="1" smtClean="0">
                          <a:solidFill>
                            <a:schemeClr val="tx1"/>
                          </a:solidFill>
                        </a:rPr>
                        <a:t>impuestos</a:t>
                      </a:r>
                      <a:r>
                        <a:rPr lang="en-US" sz="2000" baseline="0" dirty="0" smtClean="0">
                          <a:solidFill>
                            <a:schemeClr val="tx1"/>
                          </a:solidFill>
                        </a:rPr>
                        <a:t>, con I</a:t>
                      </a:r>
                      <a:r>
                        <a:rPr lang="en-US" sz="2000" baseline="-25000" dirty="0" smtClean="0">
                          <a:solidFill>
                            <a:schemeClr val="tx1"/>
                          </a:solidFill>
                        </a:rPr>
                        <a:t>1 </a:t>
                      </a:r>
                      <a:r>
                        <a:rPr lang="en-US" sz="2000" baseline="0" dirty="0" smtClean="0">
                          <a:solidFill>
                            <a:schemeClr val="tx1"/>
                          </a:solidFill>
                        </a:rPr>
                        <a:t>= </a:t>
                      </a:r>
                      <a:r>
                        <a:rPr lang="en-US" sz="2000" baseline="0" dirty="0" err="1" smtClean="0">
                          <a:solidFill>
                            <a:schemeClr val="tx1"/>
                          </a:solidFill>
                        </a:rPr>
                        <a:t>alimentos</a:t>
                      </a:r>
                      <a:r>
                        <a:rPr lang="en-US" sz="2000" baseline="0" dirty="0" smtClean="0">
                          <a:solidFill>
                            <a:schemeClr val="tx1"/>
                          </a:solidFill>
                        </a:rPr>
                        <a:t> y </a:t>
                      </a:r>
                      <a:r>
                        <a:rPr lang="en-US" sz="2000" baseline="0" dirty="0" err="1" smtClean="0">
                          <a:solidFill>
                            <a:schemeClr val="tx1"/>
                          </a:solidFill>
                        </a:rPr>
                        <a:t>medicinas</a:t>
                      </a:r>
                      <a:r>
                        <a:rPr lang="en-US" sz="2000" baseline="0" dirty="0" smtClean="0">
                          <a:solidFill>
                            <a:schemeClr val="tx1"/>
                          </a:solidFill>
                        </a:rPr>
                        <a:t> (IVA = 0) e I</a:t>
                      </a:r>
                      <a:r>
                        <a:rPr lang="en-US" sz="2000" baseline="-25000" dirty="0" smtClean="0">
                          <a:solidFill>
                            <a:schemeClr val="tx1"/>
                          </a:solidFill>
                        </a:rPr>
                        <a:t>2</a:t>
                      </a:r>
                      <a:r>
                        <a:rPr lang="en-US" sz="2000" baseline="0" dirty="0" smtClean="0">
                          <a:solidFill>
                            <a:schemeClr val="tx1"/>
                          </a:solidFill>
                        </a:rPr>
                        <a:t> = </a:t>
                      </a:r>
                      <a:r>
                        <a:rPr lang="en-US" sz="2000" baseline="0" dirty="0" err="1" smtClean="0">
                          <a:solidFill>
                            <a:schemeClr val="tx1"/>
                          </a:solidFill>
                        </a:rPr>
                        <a:t>resto</a:t>
                      </a:r>
                      <a:r>
                        <a:rPr lang="en-US" sz="2000" baseline="0" dirty="0" smtClean="0">
                          <a:solidFill>
                            <a:schemeClr val="tx1"/>
                          </a:solidFill>
                        </a:rPr>
                        <a:t> (IVA = 15%).</a:t>
                      </a:r>
                      <a:r>
                        <a:rPr lang="en-US" sz="2000" dirty="0" smtClean="0">
                          <a:solidFill>
                            <a:schemeClr val="tx1"/>
                          </a:solidFill>
                        </a:rPr>
                        <a:t> </a:t>
                      </a:r>
                      <a:endParaRPr lang="en-US" sz="2000" dirty="0">
                        <a:solidFill>
                          <a:schemeClr val="tx1"/>
                        </a:solidFill>
                      </a:endParaRPr>
                    </a:p>
                  </a:txBody>
                  <a:tcPr>
                    <a:solidFill>
                      <a:schemeClr val="bg1"/>
                    </a:solidFill>
                  </a:tcPr>
                </a:tc>
              </a:tr>
            </a:tbl>
          </a:graphicData>
        </a:graphic>
      </p:graphicFrame>
      <p:graphicFrame>
        <p:nvGraphicFramePr>
          <p:cNvPr id="23" name="Object 22"/>
          <p:cNvGraphicFramePr>
            <a:graphicFrameLocks noChangeAspect="1"/>
          </p:cNvGraphicFramePr>
          <p:nvPr/>
        </p:nvGraphicFramePr>
        <p:xfrm>
          <a:off x="3352800" y="2895600"/>
          <a:ext cx="2019300" cy="381000"/>
        </p:xfrm>
        <a:graphic>
          <a:graphicData uri="http://schemas.openxmlformats.org/presentationml/2006/ole">
            <p:oleObj spid="_x0000_s561155" name="Equation" r:id="rId4" imgW="1346040" imgH="253800" progId="Equation.DSMT4">
              <p:embed/>
            </p:oleObj>
          </a:graphicData>
        </a:graphic>
      </p:graphicFrame>
      <p:cxnSp>
        <p:nvCxnSpPr>
          <p:cNvPr id="25" name="Straight Arrow Connector 24"/>
          <p:cNvCxnSpPr/>
          <p:nvPr/>
        </p:nvCxnSpPr>
        <p:spPr>
          <a:xfrm rot="5400000" flipH="1" flipV="1">
            <a:off x="7162800" y="1600200"/>
            <a:ext cx="152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7086600" y="2743200"/>
            <a:ext cx="3048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6200000" flipH="1">
            <a:off x="7162800" y="3200400"/>
            <a:ext cx="152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7086600" y="2057400"/>
            <a:ext cx="3048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3F78B2B-F52C-4DBB-913D-B91CF6AB711B}"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68</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0" y="0"/>
            <a:ext cx="9144000" cy="720720"/>
          </a:xfrm>
        </p:spPr>
        <p:txBody>
          <a:bodyPr/>
          <a:lstStyle/>
          <a:p>
            <a:pPr lvl="0"/>
            <a:r>
              <a:rPr lang="en-US" sz="3200" b="1"/>
              <a:t>Labor market implications of social programs</a:t>
            </a:r>
          </a:p>
        </p:txBody>
      </p:sp>
      <p:sp>
        <p:nvSpPr>
          <p:cNvPr id="9" name="Content Placeholder 8"/>
          <p:cNvSpPr>
            <a:spLocks noGrp="1"/>
          </p:cNvSpPr>
          <p:nvPr>
            <p:ph idx="2"/>
          </p:nvPr>
        </p:nvSpPr>
        <p:spPr>
          <a:xfrm>
            <a:off x="0" y="0"/>
            <a:ext cx="9144000" cy="6858000"/>
          </a:xfrm>
        </p:spPr>
        <p:txBody>
          <a:bodyPr/>
          <a:lstStyle/>
          <a:p>
            <a:pPr>
              <a:buNone/>
            </a:pPr>
            <a:r>
              <a:rPr lang="en-US" dirty="0" smtClean="0"/>
              <a:t>                 </a:t>
            </a:r>
            <a:r>
              <a:rPr lang="en-US" sz="2400" u="sng" dirty="0" err="1" smtClean="0">
                <a:solidFill>
                  <a:schemeClr val="tx2">
                    <a:lumMod val="75000"/>
                  </a:schemeClr>
                </a:solidFill>
              </a:rPr>
              <a:t>Impuestos</a:t>
            </a:r>
            <a:r>
              <a:rPr lang="en-US" sz="2400" u="sng" dirty="0" smtClean="0">
                <a:solidFill>
                  <a:schemeClr val="tx2">
                    <a:lumMod val="75000"/>
                  </a:schemeClr>
                </a:solidFill>
              </a:rPr>
              <a:t>, </a:t>
            </a:r>
            <a:r>
              <a:rPr lang="en-US" sz="2400" u="sng" dirty="0" err="1" smtClean="0">
                <a:solidFill>
                  <a:schemeClr val="tx2">
                    <a:lumMod val="75000"/>
                  </a:schemeClr>
                </a:solidFill>
              </a:rPr>
              <a:t>Subsidios</a:t>
            </a:r>
            <a:r>
              <a:rPr lang="en-US" sz="2400" u="sng" dirty="0" smtClean="0">
                <a:solidFill>
                  <a:schemeClr val="tx2">
                    <a:lumMod val="75000"/>
                  </a:schemeClr>
                </a:solidFill>
              </a:rPr>
              <a:t> y </a:t>
            </a:r>
            <a:r>
              <a:rPr lang="en-US" sz="2400" u="sng" dirty="0" err="1" smtClean="0">
                <a:solidFill>
                  <a:schemeClr val="tx2">
                    <a:lumMod val="75000"/>
                  </a:schemeClr>
                </a:solidFill>
              </a:rPr>
              <a:t>Fiscalización</a:t>
            </a:r>
            <a:endParaRPr lang="en-US" sz="2400" u="sng" dirty="0" smtClean="0">
              <a:solidFill>
                <a:schemeClr val="tx2">
                  <a:lumMod val="75000"/>
                </a:schemeClr>
              </a:solidFill>
            </a:endParaRPr>
          </a:p>
          <a:p>
            <a:pPr>
              <a:buNone/>
            </a:pPr>
            <a:endParaRPr lang="en-US" sz="2800" dirty="0">
              <a:solidFill>
                <a:schemeClr val="tx2">
                  <a:lumMod val="75000"/>
                </a:schemeClr>
              </a:solidFill>
            </a:endParaRPr>
          </a:p>
        </p:txBody>
      </p:sp>
      <p:graphicFrame>
        <p:nvGraphicFramePr>
          <p:cNvPr id="5" name="Table 4"/>
          <p:cNvGraphicFramePr>
            <a:graphicFrameLocks noGrp="1"/>
          </p:cNvGraphicFramePr>
          <p:nvPr/>
        </p:nvGraphicFramePr>
        <p:xfrm>
          <a:off x="228600" y="609600"/>
          <a:ext cx="8763000" cy="3053080"/>
        </p:xfrm>
        <a:graphic>
          <a:graphicData uri="http://schemas.openxmlformats.org/drawingml/2006/table">
            <a:tbl>
              <a:tblPr firstRow="1" bandRow="1">
                <a:tableStyleId>{5C22544A-7EE6-4342-B048-85BDC9FD1C3A}</a:tableStyleId>
              </a:tblPr>
              <a:tblGrid>
                <a:gridCol w="685800"/>
                <a:gridCol w="1752600"/>
                <a:gridCol w="3276600"/>
                <a:gridCol w="3048000"/>
              </a:tblGrid>
              <a:tr h="73660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1"/>
                          </a:solidFill>
                        </a:rPr>
                        <a:t>Sobre</a:t>
                      </a:r>
                      <a:r>
                        <a:rPr lang="en-US" dirty="0" smtClean="0">
                          <a:solidFill>
                            <a:schemeClr val="tx1"/>
                          </a:solidFill>
                        </a:rPr>
                        <a:t> la </a:t>
                      </a:r>
                      <a:r>
                        <a:rPr lang="en-US" dirty="0" err="1" smtClean="0">
                          <a:solidFill>
                            <a:schemeClr val="tx1"/>
                          </a:solidFill>
                        </a:rPr>
                        <a:t>Renta</a:t>
                      </a:r>
                      <a:endParaRPr lang="en-US" baseline="0" dirty="0" smtClean="0">
                        <a:solidFill>
                          <a:schemeClr val="tx1"/>
                        </a:solidFill>
                      </a:endParaRPr>
                    </a:p>
                    <a:p>
                      <a:pPr algn="ctr"/>
                      <a:r>
                        <a:rPr lang="en-US" baseline="0" dirty="0" smtClean="0">
                          <a:solidFill>
                            <a:schemeClr val="tx1"/>
                          </a:solidFill>
                        </a:rPr>
                        <a:t>(ISR)</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IVA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1"/>
                          </a:solidFill>
                        </a:rPr>
                        <a:t>Trabajo</a:t>
                      </a:r>
                      <a:endParaRPr lang="en-US" dirty="0" smtClean="0">
                        <a:solidFill>
                          <a:schemeClr val="tx1"/>
                        </a:solidFill>
                      </a:endParaRPr>
                    </a:p>
                    <a:p>
                      <a:pPr algn="ctr"/>
                      <a:r>
                        <a:rPr lang="en-US" dirty="0" smtClean="0">
                          <a:solidFill>
                            <a:schemeClr val="tx1"/>
                          </a:solidFill>
                        </a:rPr>
                        <a:t> F                                I</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73200">
                <a:tc>
                  <a:txBody>
                    <a:bodyPr/>
                    <a:lstStyle/>
                    <a:p>
                      <a:r>
                        <a:rPr lang="en-US" sz="2000" b="1" dirty="0" smtClean="0"/>
                        <a:t>I</a:t>
                      </a:r>
                      <a:r>
                        <a:rPr lang="en-US" sz="2000" b="1" baseline="-25000" dirty="0" smtClean="0"/>
                        <a:t>1</a:t>
                      </a:r>
                    </a:p>
                    <a:p>
                      <a:endParaRPr lang="en-US" sz="2000" b="1" dirty="0" smtClean="0"/>
                    </a:p>
                    <a:p>
                      <a:r>
                        <a:rPr lang="en-US" sz="2000" b="1" dirty="0" smtClean="0"/>
                        <a:t>I</a:t>
                      </a:r>
                      <a:r>
                        <a:rPr lang="en-US" sz="2000" b="1" baseline="-25000" dirty="0" smtClean="0"/>
                        <a:t>2</a:t>
                      </a:r>
                    </a:p>
                    <a:p>
                      <a:endParaRPr lang="en-US" sz="2000" b="1" dirty="0" smtClean="0"/>
                    </a:p>
                    <a:p>
                      <a:r>
                        <a:rPr lang="en-US" sz="2000" b="1" dirty="0" smtClean="0"/>
                        <a:t>B</a:t>
                      </a:r>
                    </a:p>
                    <a:p>
                      <a:endParaRPr lang="en-US" sz="2000" b="1" dirty="0" smtClean="0"/>
                    </a:p>
                    <a:p>
                      <a:r>
                        <a:rPr lang="en-US" sz="2000" b="1" dirty="0" smtClean="0"/>
                        <a:t>A</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sz="2000" dirty="0" smtClean="0"/>
                        <a:t>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sz="2000" dirty="0" smtClean="0"/>
                        <a:t>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p>
                    <a:p>
                      <a:pPr algn="ctr"/>
                      <a:endParaRPr lang="en-US" dirty="0" smtClean="0"/>
                    </a:p>
                    <a:p>
                      <a:pPr algn="ctr"/>
                      <a:endParaRPr lang="en-US" dirty="0" smtClean="0"/>
                    </a:p>
                    <a:p>
                      <a:pPr algn="ctr"/>
                      <a:endParaRPr lang="en-US" dirty="0" smtClean="0"/>
                    </a:p>
                    <a:p>
                      <a:pPr algn="l"/>
                      <a:r>
                        <a:rPr lang="en-US" dirty="0" smtClean="0"/>
                        <a:t>       --                              --         </a:t>
                      </a:r>
                    </a:p>
                    <a:p>
                      <a:pPr algn="ctr"/>
                      <a:endParaRPr lang="en-US" dirty="0" smtClean="0"/>
                    </a:p>
                    <a:p>
                      <a:pPr algn="ctr"/>
                      <a:r>
                        <a:rPr lang="en-US" dirty="0" smtClean="0"/>
                        <a:t> </a:t>
                      </a:r>
                    </a:p>
                    <a:p>
                      <a:pPr algn="l"/>
                      <a:r>
                        <a:rPr lang="en-US" dirty="0" smtClean="0"/>
                        <a:t>       --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Object 5"/>
          <p:cNvGraphicFramePr>
            <a:graphicFrameLocks noChangeAspect="1"/>
          </p:cNvGraphicFramePr>
          <p:nvPr/>
        </p:nvGraphicFramePr>
        <p:xfrm>
          <a:off x="2908300" y="2620962"/>
          <a:ext cx="2784475" cy="427038"/>
        </p:xfrm>
        <a:graphic>
          <a:graphicData uri="http://schemas.openxmlformats.org/presentationml/2006/ole">
            <p:oleObj spid="_x0000_s562178" name="Equation" r:id="rId3" imgW="1574640" imgH="241200" progId="Equation.DSMT4">
              <p:embed/>
            </p:oleObj>
          </a:graphicData>
        </a:graphic>
      </p:graphicFrame>
      <p:sp>
        <p:nvSpPr>
          <p:cNvPr id="8" name="TextBox 7"/>
          <p:cNvSpPr txBox="1"/>
          <p:nvPr/>
        </p:nvSpPr>
        <p:spPr>
          <a:xfrm>
            <a:off x="0" y="4038600"/>
            <a:ext cx="9144000" cy="2862322"/>
          </a:xfrm>
          <a:prstGeom prst="rect">
            <a:avLst/>
          </a:prstGeom>
          <a:noFill/>
        </p:spPr>
        <p:txBody>
          <a:bodyPr wrap="square" rtlCol="0">
            <a:spAutoFit/>
          </a:bodyPr>
          <a:lstStyle/>
          <a:p>
            <a:pPr>
              <a:buFont typeface="Arial" pitchFamily="34" charset="0"/>
              <a:buChar char="•"/>
            </a:pPr>
            <a:r>
              <a:rPr lang="en-US" sz="2000" dirty="0" smtClean="0"/>
              <a:t> </a:t>
            </a:r>
            <a:r>
              <a:rPr lang="en-US" sz="2000" b="1" dirty="0" err="1" smtClean="0">
                <a:solidFill>
                  <a:schemeClr val="tx2">
                    <a:lumMod val="75000"/>
                  </a:schemeClr>
                </a:solidFill>
              </a:rPr>
              <a:t>Empresas</a:t>
            </a:r>
            <a:r>
              <a:rPr lang="en-US" sz="2000" b="1" dirty="0" smtClean="0">
                <a:solidFill>
                  <a:schemeClr val="tx2">
                    <a:lumMod val="75000"/>
                  </a:schemeClr>
                </a:solidFill>
              </a:rPr>
              <a:t> </a:t>
            </a:r>
            <a:r>
              <a:rPr lang="en-US" sz="2000" b="1" dirty="0" err="1" smtClean="0">
                <a:solidFill>
                  <a:schemeClr val="tx2">
                    <a:lumMod val="75000"/>
                  </a:schemeClr>
                </a:solidFill>
              </a:rPr>
              <a:t>ven</a:t>
            </a:r>
            <a:r>
              <a:rPr lang="en-US" sz="2000" b="1" dirty="0" smtClean="0">
                <a:solidFill>
                  <a:schemeClr val="tx2">
                    <a:lumMod val="75000"/>
                  </a:schemeClr>
                </a:solidFill>
              </a:rPr>
              <a:t> </a:t>
            </a:r>
            <a:r>
              <a:rPr lang="en-US" sz="2000" b="1" dirty="0" err="1" smtClean="0">
                <a:solidFill>
                  <a:schemeClr val="tx2">
                    <a:lumMod val="75000"/>
                  </a:schemeClr>
                </a:solidFill>
              </a:rPr>
              <a:t>probabilidades</a:t>
            </a:r>
            <a:r>
              <a:rPr lang="en-US" sz="2000" b="1" dirty="0" smtClean="0">
                <a:solidFill>
                  <a:schemeClr val="tx2">
                    <a:lumMod val="75000"/>
                  </a:schemeClr>
                </a:solidFill>
              </a:rPr>
              <a:t>                              de ser </a:t>
            </a:r>
            <a:r>
              <a:rPr lang="en-US" sz="2000" b="1" dirty="0" err="1" smtClean="0">
                <a:solidFill>
                  <a:schemeClr val="tx2">
                    <a:lumMod val="75000"/>
                  </a:schemeClr>
                </a:solidFill>
              </a:rPr>
              <a:t>multadas</a:t>
            </a:r>
            <a:r>
              <a:rPr lang="en-US" sz="2000" b="1" dirty="0" smtClean="0">
                <a:solidFill>
                  <a:schemeClr val="tx2">
                    <a:lumMod val="75000"/>
                  </a:schemeClr>
                </a:solidFill>
              </a:rPr>
              <a:t> </a:t>
            </a:r>
            <a:r>
              <a:rPr lang="en-US" sz="2000" b="1" dirty="0" err="1" smtClean="0">
                <a:solidFill>
                  <a:schemeClr val="tx2">
                    <a:lumMod val="75000"/>
                  </a:schemeClr>
                </a:solidFill>
              </a:rPr>
              <a:t>por</a:t>
            </a:r>
            <a:r>
              <a:rPr lang="en-US" sz="2000" b="1" dirty="0" smtClean="0">
                <a:solidFill>
                  <a:schemeClr val="tx2">
                    <a:lumMod val="75000"/>
                  </a:schemeClr>
                </a:solidFill>
              </a:rPr>
              <a:t> </a:t>
            </a:r>
            <a:r>
              <a:rPr lang="en-US" sz="2000" b="1" dirty="0" err="1" smtClean="0">
                <a:solidFill>
                  <a:schemeClr val="tx2">
                    <a:lumMod val="75000"/>
                  </a:schemeClr>
                </a:solidFill>
              </a:rPr>
              <a:t>evadir</a:t>
            </a:r>
            <a:r>
              <a:rPr lang="en-US" sz="2000" b="1" dirty="0" smtClean="0">
                <a:solidFill>
                  <a:schemeClr val="tx2">
                    <a:lumMod val="75000"/>
                  </a:schemeClr>
                </a:solidFill>
              </a:rPr>
              <a:t> ISR o IVA</a:t>
            </a:r>
          </a:p>
          <a:p>
            <a:endParaRPr lang="en-US" sz="2000" b="1" dirty="0" smtClean="0">
              <a:solidFill>
                <a:schemeClr val="tx2">
                  <a:lumMod val="75000"/>
                </a:schemeClr>
              </a:solidFill>
            </a:endParaRPr>
          </a:p>
          <a:p>
            <a:r>
              <a:rPr lang="en-US" sz="2000" b="1" dirty="0" smtClean="0">
                <a:solidFill>
                  <a:schemeClr val="tx2">
                    <a:lumMod val="75000"/>
                  </a:schemeClr>
                </a:solidFill>
              </a:rPr>
              <a:t>                                                                          </a:t>
            </a:r>
            <a:r>
              <a:rPr lang="en-US" sz="2000" b="1" dirty="0" err="1" smtClean="0">
                <a:solidFill>
                  <a:schemeClr val="tx2">
                    <a:lumMod val="75000"/>
                  </a:schemeClr>
                </a:solidFill>
              </a:rPr>
              <a:t>multas</a:t>
            </a:r>
            <a:r>
              <a:rPr lang="en-US" sz="2000" b="1" dirty="0" smtClean="0">
                <a:solidFill>
                  <a:schemeClr val="tx2">
                    <a:lumMod val="75000"/>
                  </a:schemeClr>
                </a:solidFill>
              </a:rPr>
              <a:t> son </a:t>
            </a:r>
            <a:r>
              <a:rPr lang="en-US" sz="2000" b="1" dirty="0" err="1" smtClean="0">
                <a:solidFill>
                  <a:schemeClr val="tx2">
                    <a:lumMod val="75000"/>
                  </a:schemeClr>
                </a:solidFill>
              </a:rPr>
              <a:t>una</a:t>
            </a:r>
            <a:r>
              <a:rPr lang="en-US" sz="2000" b="1" dirty="0" smtClean="0">
                <a:solidFill>
                  <a:schemeClr val="tx2">
                    <a:lumMod val="75000"/>
                  </a:schemeClr>
                </a:solidFill>
              </a:rPr>
              <a:t> </a:t>
            </a:r>
            <a:r>
              <a:rPr lang="en-US" sz="2000" b="1" dirty="0" err="1" smtClean="0">
                <a:solidFill>
                  <a:schemeClr val="tx2">
                    <a:lumMod val="75000"/>
                  </a:schemeClr>
                </a:solidFill>
              </a:rPr>
              <a:t>proporción</a:t>
            </a:r>
            <a:r>
              <a:rPr lang="en-US" sz="2000" b="1" dirty="0" smtClean="0">
                <a:solidFill>
                  <a:schemeClr val="tx2">
                    <a:lumMod val="75000"/>
                  </a:schemeClr>
                </a:solidFill>
              </a:rPr>
              <a:t>                    de los</a:t>
            </a:r>
          </a:p>
          <a:p>
            <a:r>
              <a:rPr lang="en-US" sz="2000" b="1" dirty="0" smtClean="0">
                <a:solidFill>
                  <a:schemeClr val="tx2">
                    <a:lumMod val="75000"/>
                  </a:schemeClr>
                </a:solidFill>
              </a:rPr>
              <a:t>                                                                          </a:t>
            </a:r>
            <a:r>
              <a:rPr lang="en-US" sz="2000" b="1" dirty="0" err="1" smtClean="0">
                <a:solidFill>
                  <a:schemeClr val="tx2">
                    <a:lumMod val="75000"/>
                  </a:schemeClr>
                </a:solidFill>
              </a:rPr>
              <a:t>impuestos</a:t>
            </a:r>
            <a:r>
              <a:rPr lang="en-US" sz="2000" b="1" dirty="0" smtClean="0">
                <a:solidFill>
                  <a:schemeClr val="tx2">
                    <a:lumMod val="75000"/>
                  </a:schemeClr>
                </a:solidFill>
              </a:rPr>
              <a:t> </a:t>
            </a:r>
            <a:r>
              <a:rPr lang="en-US" sz="2000" b="1" dirty="0" err="1" smtClean="0">
                <a:solidFill>
                  <a:schemeClr val="tx2">
                    <a:lumMod val="75000"/>
                  </a:schemeClr>
                </a:solidFill>
              </a:rPr>
              <a:t>evadidos</a:t>
            </a:r>
            <a:endParaRPr lang="en-US" sz="2000" b="1" dirty="0" smtClean="0">
              <a:solidFill>
                <a:schemeClr val="tx2">
                  <a:lumMod val="75000"/>
                </a:schemeClr>
              </a:solidFill>
            </a:endParaRPr>
          </a:p>
          <a:p>
            <a:pPr>
              <a:buFont typeface="Arial" pitchFamily="34" charset="0"/>
              <a:buChar char="•"/>
            </a:pPr>
            <a:endParaRPr lang="en-US" sz="2000" b="1" dirty="0" smtClean="0">
              <a:solidFill>
                <a:schemeClr val="tx2">
                  <a:lumMod val="75000"/>
                </a:schemeClr>
              </a:solidFill>
            </a:endParaRPr>
          </a:p>
          <a:p>
            <a:pPr>
              <a:buFont typeface="Arial" pitchFamily="34" charset="0"/>
              <a:buChar char="•"/>
            </a:pPr>
            <a:r>
              <a:rPr lang="en-US" sz="2000" b="1" dirty="0" smtClean="0">
                <a:solidFill>
                  <a:schemeClr val="tx2">
                    <a:lumMod val="75000"/>
                  </a:schemeClr>
                </a:solidFill>
              </a:rPr>
              <a:t> </a:t>
            </a:r>
            <a:r>
              <a:rPr lang="en-US" sz="2000" b="1" dirty="0" err="1" smtClean="0">
                <a:solidFill>
                  <a:schemeClr val="tx2">
                    <a:lumMod val="75000"/>
                  </a:schemeClr>
                </a:solidFill>
              </a:rPr>
              <a:t>Empresas</a:t>
            </a:r>
            <a:r>
              <a:rPr lang="en-US" sz="2000" b="1" dirty="0" smtClean="0">
                <a:solidFill>
                  <a:schemeClr val="tx2">
                    <a:lumMod val="75000"/>
                  </a:schemeClr>
                </a:solidFill>
              </a:rPr>
              <a:t> </a:t>
            </a:r>
            <a:r>
              <a:rPr lang="en-US" sz="2000" b="1" dirty="0" err="1" smtClean="0">
                <a:solidFill>
                  <a:schemeClr val="tx2">
                    <a:lumMod val="75000"/>
                  </a:schemeClr>
                </a:solidFill>
              </a:rPr>
              <a:t>ven</a:t>
            </a:r>
            <a:r>
              <a:rPr lang="en-US" sz="2000" b="1" dirty="0" smtClean="0">
                <a:solidFill>
                  <a:schemeClr val="tx2">
                    <a:lumMod val="75000"/>
                  </a:schemeClr>
                </a:solidFill>
              </a:rPr>
              <a:t> </a:t>
            </a:r>
            <a:r>
              <a:rPr lang="en-US" sz="2000" b="1" dirty="0" err="1" smtClean="0">
                <a:solidFill>
                  <a:schemeClr val="tx2">
                    <a:lumMod val="75000"/>
                  </a:schemeClr>
                </a:solidFill>
              </a:rPr>
              <a:t>probabilidades</a:t>
            </a:r>
            <a:r>
              <a:rPr lang="en-US" sz="2000" b="1" dirty="0" smtClean="0">
                <a:solidFill>
                  <a:schemeClr val="tx2">
                    <a:lumMod val="75000"/>
                  </a:schemeClr>
                </a:solidFill>
              </a:rPr>
              <a:t>              de ser </a:t>
            </a:r>
            <a:r>
              <a:rPr lang="en-US" sz="2000" b="1" dirty="0" err="1" smtClean="0">
                <a:solidFill>
                  <a:schemeClr val="tx2">
                    <a:lumMod val="75000"/>
                  </a:schemeClr>
                </a:solidFill>
              </a:rPr>
              <a:t>multadas</a:t>
            </a:r>
            <a:r>
              <a:rPr lang="en-US" sz="2000" b="1" dirty="0" smtClean="0">
                <a:solidFill>
                  <a:schemeClr val="tx2">
                    <a:lumMod val="75000"/>
                  </a:schemeClr>
                </a:solidFill>
              </a:rPr>
              <a:t> </a:t>
            </a:r>
            <a:r>
              <a:rPr lang="en-US" sz="2000" b="1" dirty="0" err="1" smtClean="0">
                <a:solidFill>
                  <a:schemeClr val="tx2">
                    <a:lumMod val="75000"/>
                  </a:schemeClr>
                </a:solidFill>
              </a:rPr>
              <a:t>por</a:t>
            </a:r>
            <a:r>
              <a:rPr lang="en-US" sz="2000" b="1" dirty="0" smtClean="0">
                <a:solidFill>
                  <a:schemeClr val="tx2">
                    <a:lumMod val="75000"/>
                  </a:schemeClr>
                </a:solidFill>
              </a:rPr>
              <a:t> </a:t>
            </a:r>
            <a:r>
              <a:rPr lang="en-US" sz="2000" b="1" dirty="0" err="1" smtClean="0">
                <a:solidFill>
                  <a:schemeClr val="tx2">
                    <a:lumMod val="75000"/>
                  </a:schemeClr>
                </a:solidFill>
              </a:rPr>
              <a:t>evadir</a:t>
            </a:r>
            <a:r>
              <a:rPr lang="en-US" sz="2000" b="1" dirty="0" smtClean="0">
                <a:solidFill>
                  <a:schemeClr val="tx2">
                    <a:lumMod val="75000"/>
                  </a:schemeClr>
                </a:solidFill>
              </a:rPr>
              <a:t> </a:t>
            </a:r>
            <a:r>
              <a:rPr lang="en-US" sz="2000" b="1" dirty="0" err="1" smtClean="0">
                <a:solidFill>
                  <a:schemeClr val="tx2">
                    <a:lumMod val="75000"/>
                  </a:schemeClr>
                </a:solidFill>
              </a:rPr>
              <a:t>contribuciones</a:t>
            </a:r>
            <a:r>
              <a:rPr lang="en-US" sz="2000" b="1" dirty="0" smtClean="0">
                <a:solidFill>
                  <a:schemeClr val="tx2">
                    <a:lumMod val="75000"/>
                  </a:schemeClr>
                </a:solidFill>
              </a:rPr>
              <a:t> ASC</a:t>
            </a:r>
          </a:p>
          <a:p>
            <a:endParaRPr lang="en-US" sz="2000" b="1" dirty="0" smtClean="0">
              <a:solidFill>
                <a:schemeClr val="tx2">
                  <a:lumMod val="75000"/>
                </a:schemeClr>
              </a:solidFill>
            </a:endParaRPr>
          </a:p>
          <a:p>
            <a:r>
              <a:rPr lang="en-US" sz="2000" b="1" dirty="0" smtClean="0">
                <a:solidFill>
                  <a:schemeClr val="tx2">
                    <a:lumMod val="75000"/>
                  </a:schemeClr>
                </a:solidFill>
              </a:rPr>
              <a:t>                                                                                </a:t>
            </a:r>
            <a:r>
              <a:rPr lang="en-US" sz="2000" b="1" dirty="0" err="1" smtClean="0">
                <a:solidFill>
                  <a:schemeClr val="tx2">
                    <a:lumMod val="75000"/>
                  </a:schemeClr>
                </a:solidFill>
              </a:rPr>
              <a:t>multas</a:t>
            </a:r>
            <a:r>
              <a:rPr lang="en-US" sz="2000" b="1" dirty="0" smtClean="0">
                <a:solidFill>
                  <a:schemeClr val="tx2">
                    <a:lumMod val="75000"/>
                  </a:schemeClr>
                </a:solidFill>
              </a:rPr>
              <a:t> son </a:t>
            </a:r>
            <a:r>
              <a:rPr lang="en-US" sz="2000" b="1" dirty="0" err="1" smtClean="0">
                <a:solidFill>
                  <a:schemeClr val="tx2">
                    <a:lumMod val="75000"/>
                  </a:schemeClr>
                </a:solidFill>
              </a:rPr>
              <a:t>una</a:t>
            </a:r>
            <a:r>
              <a:rPr lang="en-US" sz="2000" b="1" dirty="0" smtClean="0">
                <a:solidFill>
                  <a:schemeClr val="tx2">
                    <a:lumMod val="75000"/>
                  </a:schemeClr>
                </a:solidFill>
              </a:rPr>
              <a:t> </a:t>
            </a:r>
            <a:r>
              <a:rPr lang="en-US" sz="2000" b="1" dirty="0" err="1" smtClean="0">
                <a:solidFill>
                  <a:schemeClr val="tx2">
                    <a:lumMod val="75000"/>
                  </a:schemeClr>
                </a:solidFill>
              </a:rPr>
              <a:t>proporción</a:t>
            </a:r>
            <a:r>
              <a:rPr lang="en-US" sz="2000" b="1" dirty="0" smtClean="0">
                <a:solidFill>
                  <a:schemeClr val="tx2">
                    <a:lumMod val="75000"/>
                  </a:schemeClr>
                </a:solidFill>
              </a:rPr>
              <a:t>                   de</a:t>
            </a:r>
          </a:p>
          <a:p>
            <a:r>
              <a:rPr lang="en-US" sz="2000" b="1" dirty="0" smtClean="0">
                <a:solidFill>
                  <a:schemeClr val="tx2">
                    <a:lumMod val="75000"/>
                  </a:schemeClr>
                </a:solidFill>
              </a:rPr>
              <a:t>                                                                                </a:t>
            </a:r>
            <a:r>
              <a:rPr lang="en-US" sz="2000" b="1" dirty="0" err="1" smtClean="0">
                <a:solidFill>
                  <a:schemeClr val="tx2">
                    <a:lumMod val="75000"/>
                  </a:schemeClr>
                </a:solidFill>
              </a:rPr>
              <a:t>las</a:t>
            </a:r>
            <a:r>
              <a:rPr lang="en-US" sz="2000" b="1" dirty="0" smtClean="0">
                <a:solidFill>
                  <a:schemeClr val="tx2">
                    <a:lumMod val="75000"/>
                  </a:schemeClr>
                </a:solidFill>
              </a:rPr>
              <a:t> </a:t>
            </a:r>
            <a:r>
              <a:rPr lang="en-US" sz="2000" b="1" dirty="0" err="1" smtClean="0">
                <a:solidFill>
                  <a:schemeClr val="tx2">
                    <a:lumMod val="75000"/>
                  </a:schemeClr>
                </a:solidFill>
              </a:rPr>
              <a:t>contribuciones</a:t>
            </a:r>
            <a:r>
              <a:rPr lang="en-US" sz="2000" b="1" dirty="0" smtClean="0">
                <a:solidFill>
                  <a:schemeClr val="tx2">
                    <a:lumMod val="75000"/>
                  </a:schemeClr>
                </a:solidFill>
              </a:rPr>
              <a:t> </a:t>
            </a:r>
            <a:r>
              <a:rPr lang="en-US" sz="2000" b="1" dirty="0" err="1" smtClean="0">
                <a:solidFill>
                  <a:schemeClr val="tx2">
                    <a:lumMod val="75000"/>
                  </a:schemeClr>
                </a:solidFill>
              </a:rPr>
              <a:t>evadidas</a:t>
            </a:r>
            <a:endParaRPr lang="en-US" sz="2000" b="1" dirty="0">
              <a:solidFill>
                <a:schemeClr val="tx2">
                  <a:lumMod val="75000"/>
                </a:schemeClr>
              </a:solidFill>
            </a:endParaRPr>
          </a:p>
        </p:txBody>
      </p:sp>
      <p:graphicFrame>
        <p:nvGraphicFramePr>
          <p:cNvPr id="10" name="Object 9"/>
          <p:cNvGraphicFramePr>
            <a:graphicFrameLocks noChangeAspect="1"/>
          </p:cNvGraphicFramePr>
          <p:nvPr/>
        </p:nvGraphicFramePr>
        <p:xfrm>
          <a:off x="503238" y="4737100"/>
          <a:ext cx="2573337" cy="444500"/>
        </p:xfrm>
        <a:graphic>
          <a:graphicData uri="http://schemas.openxmlformats.org/presentationml/2006/ole">
            <p:oleObj spid="_x0000_s562179" name="Equation" r:id="rId4" imgW="1396800" imgH="241200" progId="Equation.DSMT4">
              <p:embed/>
            </p:oleObj>
          </a:graphicData>
        </a:graphic>
      </p:graphicFrame>
      <p:graphicFrame>
        <p:nvGraphicFramePr>
          <p:cNvPr id="11" name="Object 10"/>
          <p:cNvGraphicFramePr>
            <a:graphicFrameLocks noChangeAspect="1"/>
          </p:cNvGraphicFramePr>
          <p:nvPr/>
        </p:nvGraphicFramePr>
        <p:xfrm>
          <a:off x="7262813" y="4648200"/>
          <a:ext cx="952500" cy="381000"/>
        </p:xfrm>
        <a:graphic>
          <a:graphicData uri="http://schemas.openxmlformats.org/presentationml/2006/ole">
            <p:oleObj spid="_x0000_s562180" name="Equation" r:id="rId5" imgW="507960" imgH="203040" progId="Equation.DSMT4">
              <p:embed/>
            </p:oleObj>
          </a:graphicData>
        </a:graphic>
      </p:graphicFrame>
      <p:graphicFrame>
        <p:nvGraphicFramePr>
          <p:cNvPr id="12" name="Object 11"/>
          <p:cNvGraphicFramePr>
            <a:graphicFrameLocks noChangeAspect="1"/>
          </p:cNvGraphicFramePr>
          <p:nvPr/>
        </p:nvGraphicFramePr>
        <p:xfrm>
          <a:off x="3484563" y="4038600"/>
          <a:ext cx="1419225" cy="420688"/>
        </p:xfrm>
        <a:graphic>
          <a:graphicData uri="http://schemas.openxmlformats.org/presentationml/2006/ole">
            <p:oleObj spid="_x0000_s562181" name="Equation" r:id="rId6" imgW="685800" imgH="203040" progId="Equation.DSMT4">
              <p:embed/>
            </p:oleObj>
          </a:graphicData>
        </a:graphic>
      </p:graphicFrame>
      <p:graphicFrame>
        <p:nvGraphicFramePr>
          <p:cNvPr id="13" name="Object 12"/>
          <p:cNvGraphicFramePr>
            <a:graphicFrameLocks noChangeAspect="1"/>
          </p:cNvGraphicFramePr>
          <p:nvPr/>
        </p:nvGraphicFramePr>
        <p:xfrm>
          <a:off x="3457575" y="5486400"/>
          <a:ext cx="657225" cy="420688"/>
        </p:xfrm>
        <a:graphic>
          <a:graphicData uri="http://schemas.openxmlformats.org/presentationml/2006/ole">
            <p:oleObj spid="_x0000_s562182" name="Equation" r:id="rId7" imgW="317160" imgH="203040" progId="Equation.DSMT4">
              <p:embed/>
            </p:oleObj>
          </a:graphicData>
        </a:graphic>
      </p:graphicFrame>
      <p:graphicFrame>
        <p:nvGraphicFramePr>
          <p:cNvPr id="14" name="Object 13"/>
          <p:cNvGraphicFramePr>
            <a:graphicFrameLocks noChangeAspect="1"/>
          </p:cNvGraphicFramePr>
          <p:nvPr/>
        </p:nvGraphicFramePr>
        <p:xfrm>
          <a:off x="7586663" y="6188075"/>
          <a:ext cx="982662" cy="365125"/>
        </p:xfrm>
        <a:graphic>
          <a:graphicData uri="http://schemas.openxmlformats.org/presentationml/2006/ole">
            <p:oleObj spid="_x0000_s562183" name="Equation" r:id="rId8" imgW="545760" imgH="203040" progId="Equation.DSMT4">
              <p:embed/>
            </p:oleObj>
          </a:graphicData>
        </a:graphic>
      </p:graphicFrame>
      <p:graphicFrame>
        <p:nvGraphicFramePr>
          <p:cNvPr id="15" name="Object 14"/>
          <p:cNvGraphicFramePr>
            <a:graphicFrameLocks noChangeAspect="1"/>
          </p:cNvGraphicFramePr>
          <p:nvPr/>
        </p:nvGraphicFramePr>
        <p:xfrm>
          <a:off x="4089400" y="2019300"/>
          <a:ext cx="914400" cy="198438"/>
        </p:xfrm>
        <a:graphic>
          <a:graphicData uri="http://schemas.openxmlformats.org/presentationml/2006/ole">
            <p:oleObj spid="_x0000_s562184" name="Equation" r:id="rId9" imgW="914400" imgH="198720" progId="Equation.DSMT4">
              <p:embed/>
            </p:oleObj>
          </a:graphicData>
        </a:graphic>
      </p:graphicFrame>
      <p:graphicFrame>
        <p:nvGraphicFramePr>
          <p:cNvPr id="16" name="Object 15"/>
          <p:cNvGraphicFramePr>
            <a:graphicFrameLocks noChangeAspect="1"/>
          </p:cNvGraphicFramePr>
          <p:nvPr/>
        </p:nvGraphicFramePr>
        <p:xfrm>
          <a:off x="166688" y="6019800"/>
          <a:ext cx="4378325" cy="481013"/>
        </p:xfrm>
        <a:graphic>
          <a:graphicData uri="http://schemas.openxmlformats.org/presentationml/2006/ole">
            <p:oleObj spid="_x0000_s562185" name="Equation" r:id="rId10" imgW="2311200" imgH="253800" progId="Equation.DSMT4">
              <p:embed/>
            </p:oleObj>
          </a:graphicData>
        </a:graphic>
      </p:graphicFrame>
      <p:graphicFrame>
        <p:nvGraphicFramePr>
          <p:cNvPr id="17" name="Object 16"/>
          <p:cNvGraphicFramePr>
            <a:graphicFrameLocks noChangeAspect="1"/>
          </p:cNvGraphicFramePr>
          <p:nvPr/>
        </p:nvGraphicFramePr>
        <p:xfrm>
          <a:off x="1314450" y="1447800"/>
          <a:ext cx="666750" cy="533400"/>
        </p:xfrm>
        <a:graphic>
          <a:graphicData uri="http://schemas.openxmlformats.org/presentationml/2006/ole">
            <p:oleObj spid="_x0000_s562186" name="Equation" r:id="rId11" imgW="253800" imgH="203040" progId="Equation.DSMT4">
              <p:embed/>
            </p:oleObj>
          </a:graphicData>
        </a:graphic>
      </p:graphicFrame>
      <p:graphicFrame>
        <p:nvGraphicFramePr>
          <p:cNvPr id="18" name="Object 17"/>
          <p:cNvGraphicFramePr>
            <a:graphicFrameLocks noChangeAspect="1"/>
          </p:cNvGraphicFramePr>
          <p:nvPr/>
        </p:nvGraphicFramePr>
        <p:xfrm>
          <a:off x="1325563" y="1954212"/>
          <a:ext cx="606425" cy="484188"/>
        </p:xfrm>
        <a:graphic>
          <a:graphicData uri="http://schemas.openxmlformats.org/presentationml/2006/ole">
            <p:oleObj spid="_x0000_s562187" name="Equation" r:id="rId12" imgW="253800" imgH="203040" progId="Equation.DSMT4">
              <p:embed/>
            </p:oleObj>
          </a:graphicData>
        </a:graphic>
      </p:graphicFrame>
      <p:graphicFrame>
        <p:nvGraphicFramePr>
          <p:cNvPr id="19" name="Object 18"/>
          <p:cNvGraphicFramePr>
            <a:graphicFrameLocks noChangeAspect="1"/>
          </p:cNvGraphicFramePr>
          <p:nvPr/>
        </p:nvGraphicFramePr>
        <p:xfrm>
          <a:off x="3859213" y="1447800"/>
          <a:ext cx="1089025" cy="439738"/>
        </p:xfrm>
        <a:graphic>
          <a:graphicData uri="http://schemas.openxmlformats.org/presentationml/2006/ole">
            <p:oleObj spid="_x0000_s562188" name="Equation" r:id="rId13" imgW="596880" imgH="241200" progId="Equation.DSMT4">
              <p:embed/>
            </p:oleObj>
          </a:graphicData>
        </a:graphic>
      </p:graphicFrame>
      <p:graphicFrame>
        <p:nvGraphicFramePr>
          <p:cNvPr id="20" name="Object 19"/>
          <p:cNvGraphicFramePr>
            <a:graphicFrameLocks noChangeAspect="1"/>
          </p:cNvGraphicFramePr>
          <p:nvPr/>
        </p:nvGraphicFramePr>
        <p:xfrm>
          <a:off x="4076700" y="2032000"/>
          <a:ext cx="609600" cy="482600"/>
        </p:xfrm>
        <a:graphic>
          <a:graphicData uri="http://schemas.openxmlformats.org/presentationml/2006/ole">
            <p:oleObj spid="_x0000_s562189" name="Equation" r:id="rId14" imgW="304560" imgH="241200" progId="Equation.DSMT4">
              <p:embed/>
            </p:oleObj>
          </a:graphicData>
        </a:graphic>
      </p:graphicFrame>
      <p:sp>
        <p:nvSpPr>
          <p:cNvPr id="21" name="TextBox 20"/>
          <p:cNvSpPr txBox="1"/>
          <p:nvPr/>
        </p:nvSpPr>
        <p:spPr>
          <a:xfrm>
            <a:off x="381000" y="6488668"/>
            <a:ext cx="901209" cy="369332"/>
          </a:xfrm>
          <a:prstGeom prst="rect">
            <a:avLst/>
          </a:prstGeom>
          <a:noFill/>
        </p:spPr>
        <p:txBody>
          <a:bodyPr wrap="none" rtlCol="0">
            <a:spAutoFit/>
          </a:bodyPr>
          <a:lstStyle/>
          <a:p>
            <a:r>
              <a:rPr lang="en-US" dirty="0" smtClean="0"/>
              <a:t>(Z =1,2)</a:t>
            </a:r>
            <a:endParaRPr lang="en-US" dirty="0"/>
          </a:p>
        </p:txBody>
      </p:sp>
      <p:graphicFrame>
        <p:nvGraphicFramePr>
          <p:cNvPr id="22" name="Object 21"/>
          <p:cNvGraphicFramePr>
            <a:graphicFrameLocks noChangeAspect="1"/>
          </p:cNvGraphicFramePr>
          <p:nvPr/>
        </p:nvGraphicFramePr>
        <p:xfrm>
          <a:off x="1314450" y="2514600"/>
          <a:ext cx="639763" cy="511175"/>
        </p:xfrm>
        <a:graphic>
          <a:graphicData uri="http://schemas.openxmlformats.org/presentationml/2006/ole">
            <p:oleObj spid="_x0000_s562190" name="Equation" r:id="rId15" imgW="253800" imgH="203040" progId="Equation.DSMT4">
              <p:embed/>
            </p:oleObj>
          </a:graphicData>
        </a:graphic>
      </p:graphicFrame>
      <p:graphicFrame>
        <p:nvGraphicFramePr>
          <p:cNvPr id="23" name="Object 22"/>
          <p:cNvGraphicFramePr>
            <a:graphicFrameLocks noChangeAspect="1"/>
          </p:cNvGraphicFramePr>
          <p:nvPr/>
        </p:nvGraphicFramePr>
        <p:xfrm>
          <a:off x="6219825" y="1447800"/>
          <a:ext cx="666750" cy="465138"/>
        </p:xfrm>
        <a:graphic>
          <a:graphicData uri="http://schemas.openxmlformats.org/presentationml/2006/ole">
            <p:oleObj spid="_x0000_s562191" name="Equation" r:id="rId16" imgW="291960" imgH="203040" progId="Equation.DSMT4">
              <p:embed/>
            </p:oleObj>
          </a:graphicData>
        </a:graphic>
      </p:graphicFrame>
      <p:graphicFrame>
        <p:nvGraphicFramePr>
          <p:cNvPr id="24" name="Object 23"/>
          <p:cNvGraphicFramePr>
            <a:graphicFrameLocks noChangeAspect="1"/>
          </p:cNvGraphicFramePr>
          <p:nvPr/>
        </p:nvGraphicFramePr>
        <p:xfrm>
          <a:off x="7824788" y="1524000"/>
          <a:ext cx="1039812" cy="434975"/>
        </p:xfrm>
        <a:graphic>
          <a:graphicData uri="http://schemas.openxmlformats.org/presentationml/2006/ole">
            <p:oleObj spid="_x0000_s562192" name="Equation" r:id="rId17" imgW="545760" imgH="228600" progId="Equation.DSMT4">
              <p:embed/>
            </p:oleObj>
          </a:graphicData>
        </a:graphic>
      </p:graphicFrame>
      <p:graphicFrame>
        <p:nvGraphicFramePr>
          <p:cNvPr id="25" name="Object 24"/>
          <p:cNvGraphicFramePr>
            <a:graphicFrameLocks noChangeAspect="1"/>
          </p:cNvGraphicFramePr>
          <p:nvPr/>
        </p:nvGraphicFramePr>
        <p:xfrm>
          <a:off x="7874000" y="2057400"/>
          <a:ext cx="909638" cy="381000"/>
        </p:xfrm>
        <a:graphic>
          <a:graphicData uri="http://schemas.openxmlformats.org/presentationml/2006/ole">
            <p:oleObj spid="_x0000_s562193" name="Equation" r:id="rId18" imgW="545760" imgH="228600" progId="Equation.DSMT4">
              <p:embed/>
            </p:oleObj>
          </a:graphicData>
        </a:graphic>
      </p:graphicFrame>
      <p:graphicFrame>
        <p:nvGraphicFramePr>
          <p:cNvPr id="26" name="Object 25"/>
          <p:cNvGraphicFramePr>
            <a:graphicFrameLocks noChangeAspect="1"/>
          </p:cNvGraphicFramePr>
          <p:nvPr/>
        </p:nvGraphicFramePr>
        <p:xfrm>
          <a:off x="7902575" y="3167063"/>
          <a:ext cx="990600" cy="414337"/>
        </p:xfrm>
        <a:graphic>
          <a:graphicData uri="http://schemas.openxmlformats.org/presentationml/2006/ole">
            <p:oleObj spid="_x0000_s562194" name="Equation" r:id="rId19" imgW="545760" imgH="228600" progId="Equation.DSMT4">
              <p:embed/>
            </p:oleObj>
          </a:graphicData>
        </a:graphic>
      </p:graphicFrame>
      <p:graphicFrame>
        <p:nvGraphicFramePr>
          <p:cNvPr id="27" name="Object 26"/>
          <p:cNvGraphicFramePr>
            <a:graphicFrameLocks noChangeAspect="1"/>
          </p:cNvGraphicFramePr>
          <p:nvPr/>
        </p:nvGraphicFramePr>
        <p:xfrm>
          <a:off x="6248400" y="1981200"/>
          <a:ext cx="611601" cy="423863"/>
        </p:xfrm>
        <a:graphic>
          <a:graphicData uri="http://schemas.openxmlformats.org/presentationml/2006/ole">
            <p:oleObj spid="_x0000_s562195" name="Equation" r:id="rId20" imgW="291960" imgH="203040" progId="Equation.DSMT4">
              <p:embed/>
            </p:oleObj>
          </a:graphicData>
        </a:graphic>
      </p:graphicFrame>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3F78B2B-F52C-4DBB-913D-B91CF6AB711B}"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69</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0" y="0"/>
            <a:ext cx="9144000" cy="720720"/>
          </a:xfrm>
        </p:spPr>
        <p:txBody>
          <a:bodyPr/>
          <a:lstStyle/>
          <a:p>
            <a:pPr lvl="0"/>
            <a:r>
              <a:rPr lang="en-US" sz="3200" b="1"/>
              <a:t>Labor market implications of social programs</a:t>
            </a:r>
          </a:p>
        </p:txBody>
      </p:sp>
      <p:sp>
        <p:nvSpPr>
          <p:cNvPr id="9" name="Content Placeholder 8"/>
          <p:cNvSpPr>
            <a:spLocks noGrp="1"/>
          </p:cNvSpPr>
          <p:nvPr>
            <p:ph idx="2"/>
          </p:nvPr>
        </p:nvSpPr>
        <p:spPr>
          <a:xfrm>
            <a:off x="0" y="0"/>
            <a:ext cx="9144000" cy="6858000"/>
          </a:xfrm>
        </p:spPr>
        <p:txBody>
          <a:bodyPr/>
          <a:lstStyle/>
          <a:p>
            <a:pPr algn="ctr">
              <a:buNone/>
            </a:pPr>
            <a:r>
              <a:rPr lang="en-US" sz="2400" u="sng" dirty="0" err="1" smtClean="0">
                <a:solidFill>
                  <a:schemeClr val="tx2">
                    <a:lumMod val="75000"/>
                  </a:schemeClr>
                </a:solidFill>
              </a:rPr>
              <a:t>Evasión</a:t>
            </a:r>
            <a:r>
              <a:rPr lang="en-US" sz="2400" u="sng" dirty="0" smtClean="0">
                <a:solidFill>
                  <a:schemeClr val="tx2">
                    <a:lumMod val="75000"/>
                  </a:schemeClr>
                </a:solidFill>
              </a:rPr>
              <a:t> y </a:t>
            </a:r>
            <a:r>
              <a:rPr lang="en-US" sz="2400" u="sng" dirty="0" err="1" smtClean="0">
                <a:solidFill>
                  <a:schemeClr val="tx2">
                    <a:lumMod val="75000"/>
                  </a:schemeClr>
                </a:solidFill>
              </a:rPr>
              <a:t>Tasas</a:t>
            </a:r>
            <a:r>
              <a:rPr lang="en-US" sz="2400" u="sng" dirty="0" smtClean="0">
                <a:solidFill>
                  <a:schemeClr val="tx2">
                    <a:lumMod val="75000"/>
                  </a:schemeClr>
                </a:solidFill>
              </a:rPr>
              <a:t> </a:t>
            </a:r>
            <a:r>
              <a:rPr lang="en-US" sz="2400" u="sng" dirty="0" err="1" smtClean="0">
                <a:solidFill>
                  <a:schemeClr val="tx2">
                    <a:lumMod val="75000"/>
                  </a:schemeClr>
                </a:solidFill>
              </a:rPr>
              <a:t>Impositivas</a:t>
            </a:r>
            <a:r>
              <a:rPr lang="en-US" sz="2400" u="sng" dirty="0" smtClean="0">
                <a:solidFill>
                  <a:schemeClr val="tx2">
                    <a:lumMod val="75000"/>
                  </a:schemeClr>
                </a:solidFill>
              </a:rPr>
              <a:t> </a:t>
            </a:r>
            <a:r>
              <a:rPr lang="en-US" sz="2400" u="sng" dirty="0" err="1" smtClean="0">
                <a:solidFill>
                  <a:schemeClr val="tx2">
                    <a:lumMod val="75000"/>
                  </a:schemeClr>
                </a:solidFill>
              </a:rPr>
              <a:t>Efectivas</a:t>
            </a:r>
            <a:r>
              <a:rPr lang="en-US" sz="2400" u="sng" dirty="0" smtClean="0">
                <a:solidFill>
                  <a:schemeClr val="tx2">
                    <a:lumMod val="75000"/>
                  </a:schemeClr>
                </a:solidFill>
              </a:rPr>
              <a:t> </a:t>
            </a:r>
          </a:p>
          <a:p>
            <a:pPr>
              <a:buNone/>
            </a:pPr>
            <a:r>
              <a:rPr lang="en-US" sz="2000" dirty="0" smtClean="0">
                <a:solidFill>
                  <a:schemeClr val="tx2">
                    <a:lumMod val="75000"/>
                  </a:schemeClr>
                </a:solidFill>
              </a:rPr>
              <a:t>                                     (</a:t>
            </a:r>
            <a:r>
              <a:rPr lang="en-US" sz="2000" dirty="0" err="1" smtClean="0">
                <a:solidFill>
                  <a:schemeClr val="tx2">
                    <a:lumMod val="75000"/>
                  </a:schemeClr>
                </a:solidFill>
              </a:rPr>
              <a:t>s</a:t>
            </a:r>
            <a:r>
              <a:rPr lang="en-US" sz="1800" dirty="0" err="1" smtClean="0">
                <a:solidFill>
                  <a:schemeClr val="tx2">
                    <a:lumMod val="75000"/>
                  </a:schemeClr>
                </a:solidFill>
              </a:rPr>
              <a:t>i</a:t>
            </a:r>
            <a:r>
              <a:rPr lang="en-US" sz="1800" dirty="0" smtClean="0">
                <a:solidFill>
                  <a:schemeClr val="tx2">
                    <a:lumMod val="75000"/>
                  </a:schemeClr>
                </a:solidFill>
              </a:rPr>
              <a:t> no </a:t>
            </a:r>
            <a:r>
              <a:rPr lang="en-US" sz="1800" dirty="0" err="1" smtClean="0">
                <a:solidFill>
                  <a:schemeClr val="tx2">
                    <a:lumMod val="75000"/>
                  </a:schemeClr>
                </a:solidFill>
              </a:rPr>
              <a:t>es</a:t>
            </a:r>
            <a:r>
              <a:rPr lang="en-US" sz="1800" dirty="0" smtClean="0">
                <a:solidFill>
                  <a:schemeClr val="tx2">
                    <a:lumMod val="75000"/>
                  </a:schemeClr>
                </a:solidFill>
              </a:rPr>
              <a:t> </a:t>
            </a:r>
            <a:r>
              <a:rPr lang="en-US" sz="1800" dirty="0" err="1" smtClean="0">
                <a:solidFill>
                  <a:schemeClr val="tx2">
                    <a:lumMod val="75000"/>
                  </a:schemeClr>
                </a:solidFill>
              </a:rPr>
              <a:t>detectado</a:t>
            </a:r>
            <a:r>
              <a:rPr lang="en-US" sz="1800" dirty="0" smtClean="0">
                <a:solidFill>
                  <a:schemeClr val="tx2">
                    <a:lumMod val="75000"/>
                  </a:schemeClr>
                </a:solidFill>
              </a:rPr>
              <a:t>)               (</a:t>
            </a:r>
            <a:r>
              <a:rPr lang="en-US" sz="1800" dirty="0" err="1" smtClean="0">
                <a:solidFill>
                  <a:schemeClr val="tx2">
                    <a:lumMod val="75000"/>
                  </a:schemeClr>
                </a:solidFill>
              </a:rPr>
              <a:t>si</a:t>
            </a:r>
            <a:r>
              <a:rPr lang="en-US" sz="1800" dirty="0" smtClean="0">
                <a:solidFill>
                  <a:schemeClr val="tx2">
                    <a:lumMod val="75000"/>
                  </a:schemeClr>
                </a:solidFill>
              </a:rPr>
              <a:t> </a:t>
            </a:r>
            <a:r>
              <a:rPr lang="en-US" sz="1800" dirty="0" err="1" smtClean="0">
                <a:solidFill>
                  <a:schemeClr val="tx2">
                    <a:lumMod val="75000"/>
                  </a:schemeClr>
                </a:solidFill>
              </a:rPr>
              <a:t>es</a:t>
            </a:r>
            <a:r>
              <a:rPr lang="en-US" sz="1800" dirty="0" smtClean="0">
                <a:solidFill>
                  <a:schemeClr val="tx2">
                    <a:lumMod val="75000"/>
                  </a:schemeClr>
                </a:solidFill>
              </a:rPr>
              <a:t> </a:t>
            </a:r>
            <a:r>
              <a:rPr lang="en-US" sz="1800" dirty="0" err="1" smtClean="0">
                <a:solidFill>
                  <a:schemeClr val="tx2">
                    <a:lumMod val="75000"/>
                  </a:schemeClr>
                </a:solidFill>
              </a:rPr>
              <a:t>detectado</a:t>
            </a:r>
            <a:r>
              <a:rPr lang="en-US" sz="1800" dirty="0" smtClean="0">
                <a:solidFill>
                  <a:schemeClr val="tx2">
                    <a:lumMod val="75000"/>
                  </a:schemeClr>
                </a:solidFill>
              </a:rPr>
              <a:t>)</a:t>
            </a:r>
          </a:p>
          <a:p>
            <a:pPr>
              <a:buNone/>
            </a:pPr>
            <a:endParaRPr lang="en-US" sz="2000" dirty="0" smtClean="0">
              <a:solidFill>
                <a:schemeClr val="tx2">
                  <a:lumMod val="75000"/>
                </a:schemeClr>
              </a:solidFill>
            </a:endParaRPr>
          </a:p>
          <a:p>
            <a:pPr>
              <a:buNone/>
            </a:pPr>
            <a:r>
              <a:rPr lang="en-US" sz="2000" dirty="0" smtClean="0">
                <a:solidFill>
                  <a:schemeClr val="tx2">
                    <a:lumMod val="75000"/>
                  </a:schemeClr>
                </a:solidFill>
              </a:rPr>
              <a:t>Pago </a:t>
            </a:r>
            <a:r>
              <a:rPr lang="en-US" sz="2000" dirty="0" err="1" smtClean="0">
                <a:solidFill>
                  <a:schemeClr val="tx2">
                    <a:lumMod val="75000"/>
                  </a:schemeClr>
                </a:solidFill>
              </a:rPr>
              <a:t>esperado</a:t>
            </a:r>
            <a:r>
              <a:rPr lang="en-US" sz="2000" dirty="0" smtClean="0">
                <a:solidFill>
                  <a:schemeClr val="tx2">
                    <a:lumMod val="75000"/>
                  </a:schemeClr>
                </a:solidFill>
              </a:rPr>
              <a:t> de IVA</a:t>
            </a:r>
          </a:p>
          <a:p>
            <a:pPr>
              <a:buNone/>
            </a:pPr>
            <a:endParaRPr lang="en-US" sz="2000" dirty="0" smtClean="0">
              <a:solidFill>
                <a:schemeClr val="tx2">
                  <a:lumMod val="75000"/>
                </a:schemeClr>
              </a:solidFill>
            </a:endParaRPr>
          </a:p>
          <a:p>
            <a:pPr>
              <a:buNone/>
            </a:pPr>
            <a:r>
              <a:rPr lang="en-US" sz="2000" dirty="0" err="1" smtClean="0">
                <a:solidFill>
                  <a:schemeClr val="tx2">
                    <a:lumMod val="75000"/>
                  </a:schemeClr>
                </a:solidFill>
              </a:rPr>
              <a:t>Tasa</a:t>
            </a:r>
            <a:r>
              <a:rPr lang="en-US" sz="2000" dirty="0" smtClean="0">
                <a:solidFill>
                  <a:schemeClr val="tx2">
                    <a:lumMod val="75000"/>
                  </a:schemeClr>
                </a:solidFill>
              </a:rPr>
              <a:t> </a:t>
            </a:r>
            <a:r>
              <a:rPr lang="en-US" sz="2000" dirty="0" err="1" smtClean="0">
                <a:solidFill>
                  <a:schemeClr val="tx2">
                    <a:lumMod val="75000"/>
                  </a:schemeClr>
                </a:solidFill>
              </a:rPr>
              <a:t>empresarial</a:t>
            </a:r>
            <a:r>
              <a:rPr lang="en-US" sz="2000" dirty="0" smtClean="0">
                <a:solidFill>
                  <a:schemeClr val="tx2">
                    <a:lumMod val="75000"/>
                  </a:schemeClr>
                </a:solidFill>
              </a:rPr>
              <a:t> de </a:t>
            </a:r>
            <a:r>
              <a:rPr lang="en-US" sz="2000" dirty="0" err="1" smtClean="0">
                <a:solidFill>
                  <a:schemeClr val="tx2">
                    <a:lumMod val="75000"/>
                  </a:schemeClr>
                </a:solidFill>
              </a:rPr>
              <a:t>cumplimiento</a:t>
            </a:r>
            <a:r>
              <a:rPr lang="en-US" sz="2000" dirty="0" smtClean="0">
                <a:solidFill>
                  <a:schemeClr val="tx2">
                    <a:lumMod val="75000"/>
                  </a:schemeClr>
                </a:solidFill>
              </a:rPr>
              <a:t> del IVA </a:t>
            </a:r>
          </a:p>
          <a:p>
            <a:pPr>
              <a:buNone/>
            </a:pPr>
            <a:r>
              <a:rPr lang="en-US" sz="2000" dirty="0" smtClean="0">
                <a:solidFill>
                  <a:schemeClr val="tx2">
                    <a:lumMod val="75000"/>
                  </a:schemeClr>
                </a:solidFill>
              </a:rPr>
              <a:t>                                                                                                                   </a:t>
            </a:r>
          </a:p>
          <a:p>
            <a:pPr>
              <a:buNone/>
            </a:pPr>
            <a:r>
              <a:rPr lang="en-US" sz="2000" dirty="0" smtClean="0">
                <a:solidFill>
                  <a:schemeClr val="tx2">
                    <a:lumMod val="75000"/>
                  </a:schemeClr>
                </a:solidFill>
              </a:rPr>
              <a:t>                                                                                                                   </a:t>
            </a:r>
          </a:p>
          <a:p>
            <a:pPr>
              <a:buNone/>
            </a:pPr>
            <a:r>
              <a:rPr lang="en-US" sz="2000" dirty="0" err="1" smtClean="0">
                <a:solidFill>
                  <a:schemeClr val="tx2">
                    <a:lumMod val="75000"/>
                  </a:schemeClr>
                </a:solidFill>
              </a:rPr>
              <a:t>Tasa</a:t>
            </a:r>
            <a:r>
              <a:rPr lang="en-US" sz="2000" dirty="0" smtClean="0">
                <a:solidFill>
                  <a:schemeClr val="tx2">
                    <a:lumMod val="75000"/>
                  </a:schemeClr>
                </a:solidFill>
              </a:rPr>
              <a:t> </a:t>
            </a:r>
            <a:r>
              <a:rPr lang="en-US" sz="2000" dirty="0" err="1" smtClean="0">
                <a:solidFill>
                  <a:schemeClr val="tx2">
                    <a:lumMod val="75000"/>
                  </a:schemeClr>
                </a:solidFill>
              </a:rPr>
              <a:t>empresarial</a:t>
            </a:r>
            <a:r>
              <a:rPr lang="en-US" sz="2000" dirty="0" smtClean="0">
                <a:solidFill>
                  <a:schemeClr val="tx2">
                    <a:lumMod val="75000"/>
                  </a:schemeClr>
                </a:solidFill>
              </a:rPr>
              <a:t> </a:t>
            </a:r>
            <a:r>
              <a:rPr lang="en-US" sz="2000" dirty="0" err="1" smtClean="0">
                <a:solidFill>
                  <a:schemeClr val="tx2">
                    <a:lumMod val="75000"/>
                  </a:schemeClr>
                </a:solidFill>
              </a:rPr>
              <a:t>efectiva</a:t>
            </a:r>
            <a:r>
              <a:rPr lang="en-US" sz="2000" dirty="0" smtClean="0">
                <a:solidFill>
                  <a:schemeClr val="tx2">
                    <a:lumMod val="75000"/>
                  </a:schemeClr>
                </a:solidFill>
              </a:rPr>
              <a:t> del IVA</a:t>
            </a:r>
          </a:p>
          <a:p>
            <a:pPr>
              <a:buNone/>
            </a:pPr>
            <a:endParaRPr lang="en-US" sz="2000" dirty="0" smtClean="0">
              <a:solidFill>
                <a:schemeClr val="tx2">
                  <a:lumMod val="75000"/>
                </a:schemeClr>
              </a:solidFill>
            </a:endParaRPr>
          </a:p>
          <a:p>
            <a:pPr>
              <a:buNone/>
            </a:pPr>
            <a:r>
              <a:rPr lang="en-US" sz="2000" dirty="0" err="1" smtClean="0">
                <a:solidFill>
                  <a:schemeClr val="tx2">
                    <a:lumMod val="75000"/>
                  </a:schemeClr>
                </a:solidFill>
              </a:rPr>
              <a:t>Tasa</a:t>
            </a:r>
            <a:r>
              <a:rPr lang="en-US" sz="2000" dirty="0" smtClean="0">
                <a:solidFill>
                  <a:schemeClr val="tx2">
                    <a:lumMod val="75000"/>
                  </a:schemeClr>
                </a:solidFill>
              </a:rPr>
              <a:t> </a:t>
            </a:r>
            <a:r>
              <a:rPr lang="en-US" sz="2000" dirty="0" err="1" smtClean="0">
                <a:solidFill>
                  <a:schemeClr val="tx2">
                    <a:lumMod val="75000"/>
                  </a:schemeClr>
                </a:solidFill>
              </a:rPr>
              <a:t>sectorial</a:t>
            </a:r>
            <a:r>
              <a:rPr lang="en-US" sz="2000" dirty="0" smtClean="0">
                <a:solidFill>
                  <a:schemeClr val="tx2">
                    <a:lumMod val="75000"/>
                  </a:schemeClr>
                </a:solidFill>
              </a:rPr>
              <a:t> de </a:t>
            </a:r>
            <a:r>
              <a:rPr lang="en-US" sz="2000" dirty="0" err="1" smtClean="0">
                <a:solidFill>
                  <a:schemeClr val="tx2">
                    <a:lumMod val="75000"/>
                  </a:schemeClr>
                </a:solidFill>
              </a:rPr>
              <a:t>cumplimiento</a:t>
            </a:r>
            <a:endParaRPr lang="en-US" sz="2000" dirty="0" smtClean="0">
              <a:solidFill>
                <a:schemeClr val="tx2">
                  <a:lumMod val="75000"/>
                </a:schemeClr>
              </a:solidFill>
            </a:endParaRPr>
          </a:p>
          <a:p>
            <a:pPr>
              <a:buNone/>
            </a:pPr>
            <a:endParaRPr lang="en-US" sz="2000" dirty="0" smtClean="0">
              <a:solidFill>
                <a:schemeClr val="tx2">
                  <a:lumMod val="75000"/>
                </a:schemeClr>
              </a:solidFill>
            </a:endParaRPr>
          </a:p>
          <a:p>
            <a:pPr>
              <a:buNone/>
            </a:pPr>
            <a:endParaRPr lang="en-US" sz="2000" dirty="0" smtClean="0">
              <a:solidFill>
                <a:schemeClr val="tx2">
                  <a:lumMod val="75000"/>
                </a:schemeClr>
              </a:solidFill>
            </a:endParaRPr>
          </a:p>
          <a:p>
            <a:pPr>
              <a:buNone/>
            </a:pPr>
            <a:endParaRPr lang="en-US" sz="2000" dirty="0" smtClean="0">
              <a:solidFill>
                <a:schemeClr val="tx2">
                  <a:lumMod val="75000"/>
                </a:schemeClr>
              </a:solidFill>
            </a:endParaRPr>
          </a:p>
          <a:p>
            <a:pPr>
              <a:buNone/>
            </a:pPr>
            <a:endParaRPr lang="en-US" sz="2000" dirty="0" smtClean="0">
              <a:solidFill>
                <a:schemeClr val="tx2">
                  <a:lumMod val="75000"/>
                </a:schemeClr>
              </a:solidFill>
            </a:endParaRPr>
          </a:p>
          <a:p>
            <a:pPr>
              <a:buNone/>
            </a:pPr>
            <a:r>
              <a:rPr lang="en-US" sz="2000" dirty="0" err="1" smtClean="0">
                <a:solidFill>
                  <a:schemeClr val="tx2">
                    <a:lumMod val="75000"/>
                  </a:schemeClr>
                </a:solidFill>
              </a:rPr>
              <a:t>Tasa</a:t>
            </a:r>
            <a:r>
              <a:rPr lang="en-US" sz="2000" dirty="0" smtClean="0">
                <a:solidFill>
                  <a:schemeClr val="tx2">
                    <a:lumMod val="75000"/>
                  </a:schemeClr>
                </a:solidFill>
              </a:rPr>
              <a:t> </a:t>
            </a:r>
            <a:r>
              <a:rPr lang="en-US" sz="2000" dirty="0" err="1" smtClean="0">
                <a:solidFill>
                  <a:schemeClr val="tx2">
                    <a:lumMod val="75000"/>
                  </a:schemeClr>
                </a:solidFill>
              </a:rPr>
              <a:t>agregada</a:t>
            </a:r>
            <a:r>
              <a:rPr lang="en-US" sz="2000" dirty="0" smtClean="0">
                <a:solidFill>
                  <a:schemeClr val="tx2">
                    <a:lumMod val="75000"/>
                  </a:schemeClr>
                </a:solidFill>
              </a:rPr>
              <a:t> de </a:t>
            </a:r>
            <a:r>
              <a:rPr lang="en-US" sz="2000" dirty="0" err="1" smtClean="0">
                <a:solidFill>
                  <a:schemeClr val="tx2">
                    <a:lumMod val="75000"/>
                  </a:schemeClr>
                </a:solidFill>
              </a:rPr>
              <a:t>cumplimiento</a:t>
            </a:r>
            <a:endParaRPr lang="en-US" sz="2000" dirty="0" smtClean="0">
              <a:solidFill>
                <a:schemeClr val="tx2">
                  <a:lumMod val="75000"/>
                </a:schemeClr>
              </a:solidFill>
            </a:endParaRPr>
          </a:p>
          <a:p>
            <a:pPr>
              <a:buNone/>
            </a:pPr>
            <a:endParaRPr lang="en-US" sz="2000" dirty="0" smtClean="0">
              <a:solidFill>
                <a:schemeClr val="tx1"/>
              </a:solidFill>
            </a:endParaRPr>
          </a:p>
          <a:p>
            <a:pPr>
              <a:buNone/>
            </a:pPr>
            <a:endParaRPr lang="en-US" sz="2000" b="1" dirty="0">
              <a:solidFill>
                <a:schemeClr val="tx1"/>
              </a:solidFill>
            </a:endParaRPr>
          </a:p>
        </p:txBody>
      </p:sp>
      <p:graphicFrame>
        <p:nvGraphicFramePr>
          <p:cNvPr id="5" name="Object 4"/>
          <p:cNvGraphicFramePr>
            <a:graphicFrameLocks noChangeAspect="1"/>
          </p:cNvGraphicFramePr>
          <p:nvPr/>
        </p:nvGraphicFramePr>
        <p:xfrm>
          <a:off x="2819400" y="1219200"/>
          <a:ext cx="5200650" cy="519113"/>
        </p:xfrm>
        <a:graphic>
          <a:graphicData uri="http://schemas.openxmlformats.org/presentationml/2006/ole">
            <p:oleObj spid="_x0000_s563202" name="Equation" r:id="rId3" imgW="2819160" imgH="241200" progId="Equation.DSMT4">
              <p:embed/>
            </p:oleObj>
          </a:graphicData>
        </a:graphic>
      </p:graphicFrame>
      <p:graphicFrame>
        <p:nvGraphicFramePr>
          <p:cNvPr id="6" name="Object 5"/>
          <p:cNvGraphicFramePr>
            <a:graphicFrameLocks noChangeAspect="1"/>
          </p:cNvGraphicFramePr>
          <p:nvPr/>
        </p:nvGraphicFramePr>
        <p:xfrm>
          <a:off x="269875" y="2581275"/>
          <a:ext cx="7485063" cy="466725"/>
        </p:xfrm>
        <a:graphic>
          <a:graphicData uri="http://schemas.openxmlformats.org/presentationml/2006/ole">
            <p:oleObj spid="_x0000_s563203" name="Equation" r:id="rId4" imgW="4406760" imgH="241200" progId="Equation.DSMT4">
              <p:embed/>
            </p:oleObj>
          </a:graphicData>
        </a:graphic>
      </p:graphicFrame>
      <p:graphicFrame>
        <p:nvGraphicFramePr>
          <p:cNvPr id="8" name="Object 7"/>
          <p:cNvGraphicFramePr>
            <a:graphicFrameLocks noChangeAspect="1"/>
          </p:cNvGraphicFramePr>
          <p:nvPr/>
        </p:nvGraphicFramePr>
        <p:xfrm>
          <a:off x="4003675" y="3276600"/>
          <a:ext cx="2170113" cy="515938"/>
        </p:xfrm>
        <a:graphic>
          <a:graphicData uri="http://schemas.openxmlformats.org/presentationml/2006/ole">
            <p:oleObj spid="_x0000_s563204" name="Equation" r:id="rId5" imgW="1015920" imgH="241200" progId="Equation.DSMT4">
              <p:embed/>
            </p:oleObj>
          </a:graphicData>
        </a:graphic>
      </p:graphicFrame>
      <p:graphicFrame>
        <p:nvGraphicFramePr>
          <p:cNvPr id="10" name="Object 9"/>
          <p:cNvGraphicFramePr>
            <a:graphicFrameLocks noChangeAspect="1"/>
          </p:cNvGraphicFramePr>
          <p:nvPr/>
        </p:nvGraphicFramePr>
        <p:xfrm>
          <a:off x="101600" y="4616450"/>
          <a:ext cx="8970963" cy="1022350"/>
        </p:xfrm>
        <a:graphic>
          <a:graphicData uri="http://schemas.openxmlformats.org/presentationml/2006/ole">
            <p:oleObj spid="_x0000_s563205" name="Equation" r:id="rId6" imgW="4457520" imgH="507960" progId="Equation.DSMT4">
              <p:embed/>
            </p:oleObj>
          </a:graphicData>
        </a:graphic>
      </p:graphicFrame>
      <p:graphicFrame>
        <p:nvGraphicFramePr>
          <p:cNvPr id="11" name="Object 10"/>
          <p:cNvGraphicFramePr>
            <a:graphicFrameLocks noChangeAspect="1"/>
          </p:cNvGraphicFramePr>
          <p:nvPr/>
        </p:nvGraphicFramePr>
        <p:xfrm>
          <a:off x="3949700" y="6019800"/>
          <a:ext cx="3606800" cy="536575"/>
        </p:xfrm>
        <a:graphic>
          <a:graphicData uri="http://schemas.openxmlformats.org/presentationml/2006/ole">
            <p:oleObj spid="_x0000_s563206" name="Equation" r:id="rId7" imgW="1790640" imgH="266400" progId="Equation.DSMT4">
              <p:embed/>
            </p:oleObj>
          </a:graphicData>
        </a:graphic>
      </p:graphicFrame>
      <p:sp>
        <p:nvSpPr>
          <p:cNvPr id="12" name="TextBox 11"/>
          <p:cNvSpPr txBox="1"/>
          <p:nvPr/>
        </p:nvSpPr>
        <p:spPr>
          <a:xfrm>
            <a:off x="6858000" y="3886200"/>
            <a:ext cx="840295" cy="369332"/>
          </a:xfrm>
          <a:prstGeom prst="rect">
            <a:avLst/>
          </a:prstGeom>
          <a:noFill/>
        </p:spPr>
        <p:txBody>
          <a:bodyPr wrap="none" rtlCol="0">
            <a:spAutoFit/>
          </a:bodyPr>
          <a:lstStyle/>
          <a:p>
            <a:r>
              <a:rPr lang="en-US" dirty="0" smtClean="0"/>
              <a:t>(Z=1,2)</a:t>
            </a:r>
            <a:endParaRPr lang="en-US" dirty="0"/>
          </a:p>
        </p:txBody>
      </p:sp>
      <p:sp>
        <p:nvSpPr>
          <p:cNvPr id="13" name="Left Brace 12"/>
          <p:cNvSpPr/>
          <p:nvPr/>
        </p:nvSpPr>
        <p:spPr>
          <a:xfrm rot="5400000">
            <a:off x="3810000" y="228600"/>
            <a:ext cx="152400" cy="167640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Left Brace 13"/>
          <p:cNvSpPr/>
          <p:nvPr/>
        </p:nvSpPr>
        <p:spPr>
          <a:xfrm rot="5400000">
            <a:off x="6477000" y="-304800"/>
            <a:ext cx="152400" cy="274320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5" name="Object 14"/>
          <p:cNvGraphicFramePr>
            <a:graphicFrameLocks noChangeAspect="1"/>
          </p:cNvGraphicFramePr>
          <p:nvPr/>
        </p:nvGraphicFramePr>
        <p:xfrm>
          <a:off x="8205787" y="2590800"/>
          <a:ext cx="785813" cy="381000"/>
        </p:xfrm>
        <a:graphic>
          <a:graphicData uri="http://schemas.openxmlformats.org/presentationml/2006/ole">
            <p:oleObj spid="_x0000_s563207" name="Equation" r:id="rId8" imgW="419040" imgH="203040" progId="Equation.DSMT4">
              <p:embed/>
            </p:oleObj>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971800"/>
            <a:ext cx="9144000" cy="3124200"/>
          </a:xfrm>
        </p:spPr>
        <p:txBody>
          <a:bodyPr/>
          <a:lstStyle/>
          <a:p>
            <a:pPr algn="ctr">
              <a:buNone/>
            </a:pPr>
            <a:r>
              <a:rPr lang="en-US" b="1" dirty="0" smtClean="0"/>
              <a:t>2. </a:t>
            </a:r>
            <a:r>
              <a:rPr lang="en-US" b="1" dirty="0" err="1" smtClean="0"/>
              <a:t>Formalidad</a:t>
            </a:r>
            <a:r>
              <a:rPr lang="en-US" b="1" dirty="0" smtClean="0"/>
              <a:t> e </a:t>
            </a:r>
            <a:r>
              <a:rPr lang="en-US" b="1" dirty="0" err="1" smtClean="0"/>
              <a:t>Informalidad</a:t>
            </a:r>
            <a:endParaRPr lang="en-US" b="1" dirty="0"/>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lgn="ctr">
              <a:buNone/>
            </a:pPr>
            <a:r>
              <a:rPr lang="en-US" sz="2400" u="sng" dirty="0" err="1" smtClean="0">
                <a:solidFill>
                  <a:schemeClr val="tx2">
                    <a:lumMod val="75000"/>
                  </a:schemeClr>
                </a:solidFill>
                <a:latin typeface="+mn-lt"/>
              </a:rPr>
              <a:t>Salarios</a:t>
            </a:r>
            <a:r>
              <a:rPr lang="en-US" sz="2400" u="sng" dirty="0" smtClean="0">
                <a:solidFill>
                  <a:schemeClr val="tx2">
                    <a:lumMod val="75000"/>
                  </a:schemeClr>
                </a:solidFill>
                <a:latin typeface="+mn-lt"/>
              </a:rPr>
              <a:t>, </a:t>
            </a:r>
            <a:r>
              <a:rPr lang="en-US" sz="2400" u="sng" dirty="0" err="1" smtClean="0">
                <a:solidFill>
                  <a:schemeClr val="tx2">
                    <a:lumMod val="75000"/>
                  </a:schemeClr>
                </a:solidFill>
                <a:latin typeface="+mn-lt"/>
              </a:rPr>
              <a:t>Utilidad</a:t>
            </a:r>
            <a:r>
              <a:rPr lang="en-US" sz="2400" u="sng" dirty="0" smtClean="0">
                <a:solidFill>
                  <a:schemeClr val="tx2">
                    <a:lumMod val="75000"/>
                  </a:schemeClr>
                </a:solidFill>
                <a:latin typeface="+mn-lt"/>
              </a:rPr>
              <a:t> de </a:t>
            </a:r>
            <a:r>
              <a:rPr lang="en-US" sz="2400" u="sng" dirty="0" err="1" smtClean="0">
                <a:solidFill>
                  <a:schemeClr val="tx2">
                    <a:lumMod val="75000"/>
                  </a:schemeClr>
                </a:solidFill>
                <a:latin typeface="+mn-lt"/>
              </a:rPr>
              <a:t>Trabajadores</a:t>
            </a:r>
            <a:r>
              <a:rPr lang="en-US" sz="2400" u="sng" dirty="0" smtClean="0">
                <a:solidFill>
                  <a:schemeClr val="tx2">
                    <a:lumMod val="75000"/>
                  </a:schemeClr>
                </a:solidFill>
                <a:latin typeface="+mn-lt"/>
              </a:rPr>
              <a:t> y Mercado </a:t>
            </a:r>
            <a:r>
              <a:rPr lang="en-US" sz="2400" u="sng" dirty="0" err="1" smtClean="0">
                <a:solidFill>
                  <a:schemeClr val="tx2">
                    <a:lumMod val="75000"/>
                  </a:schemeClr>
                </a:solidFill>
                <a:latin typeface="+mn-lt"/>
              </a:rPr>
              <a:t>Laboral</a:t>
            </a:r>
            <a:endParaRPr lang="en-US" sz="2400" dirty="0" smtClean="0">
              <a:solidFill>
                <a:schemeClr val="tx2">
                  <a:lumMod val="75000"/>
                </a:schemeClr>
              </a:solidFill>
              <a:latin typeface="+mn-lt"/>
            </a:endParaRPr>
          </a:p>
          <a:p>
            <a:pPr>
              <a:buNone/>
            </a:pPr>
            <a:endParaRPr lang="en-US" sz="2400" dirty="0">
              <a:solidFill>
                <a:schemeClr val="tx2">
                  <a:lumMod val="75000"/>
                </a:schemeClr>
              </a:solidFill>
              <a:latin typeface="+mn-lt"/>
            </a:endParaRPr>
          </a:p>
        </p:txBody>
      </p:sp>
      <p:graphicFrame>
        <p:nvGraphicFramePr>
          <p:cNvPr id="6" name="Table 5"/>
          <p:cNvGraphicFramePr>
            <a:graphicFrameLocks noGrp="1"/>
          </p:cNvGraphicFramePr>
          <p:nvPr/>
        </p:nvGraphicFramePr>
        <p:xfrm>
          <a:off x="0" y="457199"/>
          <a:ext cx="9144000" cy="7142278"/>
        </p:xfrm>
        <a:graphic>
          <a:graphicData uri="http://schemas.openxmlformats.org/drawingml/2006/table">
            <a:tbl>
              <a:tblPr firstRow="1" bandRow="1">
                <a:tableStyleId>{5C22544A-7EE6-4342-B048-85BDC9FD1C3A}</a:tableStyleId>
              </a:tblPr>
              <a:tblGrid>
                <a:gridCol w="9144000"/>
              </a:tblGrid>
              <a:tr h="5230794">
                <a:tc>
                  <a:txBody>
                    <a:bodyPr/>
                    <a:lstStyle/>
                    <a:p>
                      <a:pPr>
                        <a:buNone/>
                      </a:pPr>
                      <a:endParaRPr lang="en-US" sz="2000" b="0" dirty="0" smtClean="0">
                        <a:solidFill>
                          <a:schemeClr val="tx2">
                            <a:lumMod val="75000"/>
                          </a:schemeClr>
                        </a:solidFill>
                        <a:latin typeface="+mn-lt"/>
                      </a:endParaRPr>
                    </a:p>
                    <a:p>
                      <a:pPr>
                        <a:buNone/>
                      </a:pPr>
                      <a:r>
                        <a:rPr lang="en-US" sz="2000" b="0" dirty="0" err="1" smtClean="0">
                          <a:solidFill>
                            <a:schemeClr val="tx2">
                              <a:lumMod val="75000"/>
                            </a:schemeClr>
                          </a:solidFill>
                          <a:latin typeface="+mn-lt"/>
                        </a:rPr>
                        <a:t>Trabajadores</a:t>
                      </a:r>
                      <a:r>
                        <a:rPr lang="en-US" sz="2000" b="0" dirty="0" smtClean="0">
                          <a:solidFill>
                            <a:schemeClr val="tx2">
                              <a:lumMod val="75000"/>
                            </a:schemeClr>
                          </a:solidFill>
                          <a:latin typeface="+mn-lt"/>
                        </a:rPr>
                        <a:t> </a:t>
                      </a:r>
                      <a:r>
                        <a:rPr lang="en-US" sz="2000" b="0" dirty="0" err="1" smtClean="0">
                          <a:solidFill>
                            <a:schemeClr val="tx2">
                              <a:lumMod val="75000"/>
                            </a:schemeClr>
                          </a:solidFill>
                          <a:latin typeface="+mn-lt"/>
                        </a:rPr>
                        <a:t>valuan</a:t>
                      </a:r>
                      <a:r>
                        <a:rPr lang="en-US" sz="2000" b="0" dirty="0" smtClean="0">
                          <a:solidFill>
                            <a:schemeClr val="tx2">
                              <a:lumMod val="75000"/>
                            </a:schemeClr>
                          </a:solidFill>
                          <a:latin typeface="+mn-lt"/>
                        </a:rPr>
                        <a:t>                en                  </a:t>
                      </a:r>
                    </a:p>
                    <a:p>
                      <a:pPr>
                        <a:buNone/>
                      </a:pPr>
                      <a:endParaRPr lang="en-US" sz="2000" b="0" dirty="0" smtClean="0">
                        <a:solidFill>
                          <a:schemeClr val="tx2">
                            <a:lumMod val="75000"/>
                          </a:schemeClr>
                        </a:solidFill>
                        <a:latin typeface="+mn-lt"/>
                      </a:endParaRPr>
                    </a:p>
                    <a:p>
                      <a:pPr>
                        <a:buNone/>
                      </a:pPr>
                      <a:r>
                        <a:rPr lang="en-US" sz="2000" b="0" dirty="0" smtClean="0">
                          <a:solidFill>
                            <a:schemeClr val="tx2">
                              <a:lumMod val="75000"/>
                            </a:schemeClr>
                          </a:solidFill>
                          <a:latin typeface="+mn-lt"/>
                        </a:rPr>
                        <a:t>                                       y                    en                            con</a:t>
                      </a:r>
                    </a:p>
                    <a:p>
                      <a:pPr>
                        <a:buNone/>
                      </a:pPr>
                      <a:endParaRPr lang="en-US" sz="2000" b="0" dirty="0" smtClean="0">
                        <a:solidFill>
                          <a:schemeClr val="tx2">
                            <a:lumMod val="75000"/>
                          </a:schemeClr>
                        </a:solidFill>
                        <a:latin typeface="+mn-lt"/>
                      </a:endParaRPr>
                    </a:p>
                    <a:p>
                      <a:pPr>
                        <a:buNone/>
                      </a:pPr>
                      <a:endParaRPr lang="en-US" sz="2000" b="0" dirty="0" smtClean="0">
                        <a:solidFill>
                          <a:schemeClr val="tx2">
                            <a:lumMod val="75000"/>
                          </a:schemeClr>
                        </a:solidFill>
                        <a:latin typeface="+mn-lt"/>
                      </a:endParaRPr>
                    </a:p>
                    <a:p>
                      <a:pPr>
                        <a:buNone/>
                      </a:pPr>
                      <a:r>
                        <a:rPr lang="en-US" sz="2000" b="0" dirty="0" err="1" smtClean="0">
                          <a:solidFill>
                            <a:schemeClr val="tx2">
                              <a:lumMod val="75000"/>
                            </a:schemeClr>
                          </a:solidFill>
                          <a:latin typeface="+mn-lt"/>
                        </a:rPr>
                        <a:t>Utilidad</a:t>
                      </a:r>
                      <a:r>
                        <a:rPr lang="en-US" sz="2000" b="0" dirty="0" smtClean="0">
                          <a:solidFill>
                            <a:schemeClr val="tx2">
                              <a:lumMod val="75000"/>
                            </a:schemeClr>
                          </a:solidFill>
                          <a:latin typeface="+mn-lt"/>
                        </a:rPr>
                        <a:t> del </a:t>
                      </a:r>
                      <a:r>
                        <a:rPr lang="en-US" sz="2000" b="0" dirty="0" err="1" smtClean="0">
                          <a:solidFill>
                            <a:schemeClr val="tx2">
                              <a:lumMod val="75000"/>
                            </a:schemeClr>
                          </a:solidFill>
                          <a:latin typeface="+mn-lt"/>
                        </a:rPr>
                        <a:t>empleo</a:t>
                      </a:r>
                      <a:r>
                        <a:rPr lang="en-US" sz="2000" b="0" dirty="0" smtClean="0">
                          <a:solidFill>
                            <a:schemeClr val="tx2">
                              <a:lumMod val="75000"/>
                            </a:schemeClr>
                          </a:solidFill>
                          <a:latin typeface="+mn-lt"/>
                        </a:rPr>
                        <a:t> formal:</a:t>
                      </a:r>
                    </a:p>
                    <a:p>
                      <a:pPr>
                        <a:buNone/>
                      </a:pPr>
                      <a:endParaRPr lang="en-US" sz="2000" b="0" dirty="0" smtClean="0">
                        <a:solidFill>
                          <a:schemeClr val="tx2">
                            <a:lumMod val="75000"/>
                          </a:schemeClr>
                        </a:solidFill>
                        <a:latin typeface="+mn-lt"/>
                      </a:endParaRPr>
                    </a:p>
                    <a:p>
                      <a:pPr>
                        <a:buNone/>
                      </a:pPr>
                      <a:endParaRPr lang="en-US" sz="2000" b="0" dirty="0" smtClean="0">
                        <a:solidFill>
                          <a:schemeClr val="tx2">
                            <a:lumMod val="75000"/>
                          </a:schemeClr>
                        </a:solidFill>
                        <a:latin typeface="+mn-lt"/>
                      </a:endParaRPr>
                    </a:p>
                    <a:p>
                      <a:pPr>
                        <a:buNone/>
                      </a:pPr>
                      <a:r>
                        <a:rPr lang="en-US" sz="2000" b="0" dirty="0" err="1" smtClean="0">
                          <a:solidFill>
                            <a:schemeClr val="tx2">
                              <a:lumMod val="75000"/>
                            </a:schemeClr>
                          </a:solidFill>
                          <a:latin typeface="+mn-lt"/>
                        </a:rPr>
                        <a:t>Utilidad</a:t>
                      </a:r>
                      <a:r>
                        <a:rPr lang="en-US" sz="2000" b="0" dirty="0" smtClean="0">
                          <a:solidFill>
                            <a:schemeClr val="tx2">
                              <a:lumMod val="75000"/>
                            </a:schemeClr>
                          </a:solidFill>
                          <a:latin typeface="+mn-lt"/>
                        </a:rPr>
                        <a:t> del </a:t>
                      </a:r>
                      <a:r>
                        <a:rPr lang="en-US" sz="2000" b="0" dirty="0" err="1" smtClean="0">
                          <a:solidFill>
                            <a:schemeClr val="tx2">
                              <a:lumMod val="75000"/>
                            </a:schemeClr>
                          </a:solidFill>
                          <a:latin typeface="+mn-lt"/>
                        </a:rPr>
                        <a:t>empleo</a:t>
                      </a:r>
                      <a:r>
                        <a:rPr lang="en-US" sz="2000" b="0" dirty="0" smtClean="0">
                          <a:solidFill>
                            <a:schemeClr val="tx2">
                              <a:lumMod val="75000"/>
                            </a:schemeClr>
                          </a:solidFill>
                          <a:latin typeface="+mn-lt"/>
                        </a:rPr>
                        <a:t> informal:</a:t>
                      </a:r>
                    </a:p>
                    <a:p>
                      <a:pPr>
                        <a:buNone/>
                      </a:pPr>
                      <a:endParaRPr lang="en-US" sz="2000" b="0" dirty="0" smtClean="0">
                        <a:solidFill>
                          <a:schemeClr val="tx2">
                            <a:lumMod val="75000"/>
                          </a:schemeClr>
                        </a:solidFill>
                        <a:latin typeface="+mn-lt"/>
                      </a:endParaRPr>
                    </a:p>
                    <a:p>
                      <a:pPr>
                        <a:buNone/>
                      </a:pPr>
                      <a:endParaRPr lang="en-US" sz="2000" b="0" dirty="0" smtClean="0">
                        <a:solidFill>
                          <a:schemeClr val="tx2">
                            <a:lumMod val="75000"/>
                          </a:schemeClr>
                        </a:solidFill>
                        <a:latin typeface="+mn-lt"/>
                      </a:endParaRPr>
                    </a:p>
                    <a:p>
                      <a:pPr>
                        <a:buNone/>
                      </a:pPr>
                      <a:r>
                        <a:rPr lang="en-US" sz="2000" b="0" dirty="0" err="1" smtClean="0">
                          <a:solidFill>
                            <a:schemeClr val="tx2">
                              <a:lumMod val="75000"/>
                            </a:schemeClr>
                          </a:solidFill>
                          <a:latin typeface="+mn-lt"/>
                        </a:rPr>
                        <a:t>Trabajadores</a:t>
                      </a:r>
                      <a:r>
                        <a:rPr lang="en-US" sz="2000" b="0" dirty="0" smtClean="0">
                          <a:solidFill>
                            <a:schemeClr val="tx2">
                              <a:lumMod val="75000"/>
                            </a:schemeClr>
                          </a:solidFill>
                          <a:latin typeface="+mn-lt"/>
                        </a:rPr>
                        <a:t> </a:t>
                      </a:r>
                      <a:r>
                        <a:rPr lang="en-US" sz="2000" b="0" dirty="0" err="1" smtClean="0">
                          <a:solidFill>
                            <a:schemeClr val="tx2">
                              <a:lumMod val="75000"/>
                            </a:schemeClr>
                          </a:solidFill>
                          <a:latin typeface="+mn-lt"/>
                        </a:rPr>
                        <a:t>maximizan</a:t>
                      </a:r>
                      <a:r>
                        <a:rPr lang="en-US" sz="2000" b="0" dirty="0" smtClean="0">
                          <a:solidFill>
                            <a:schemeClr val="tx2">
                              <a:lumMod val="75000"/>
                            </a:schemeClr>
                          </a:solidFill>
                          <a:latin typeface="+mn-lt"/>
                        </a:rPr>
                        <a:t> </a:t>
                      </a:r>
                      <a:r>
                        <a:rPr lang="en-US" sz="2000" b="0" dirty="0" err="1" smtClean="0">
                          <a:solidFill>
                            <a:schemeClr val="tx2">
                              <a:lumMod val="75000"/>
                            </a:schemeClr>
                          </a:solidFill>
                          <a:latin typeface="+mn-lt"/>
                        </a:rPr>
                        <a:t>tal</a:t>
                      </a:r>
                      <a:r>
                        <a:rPr lang="en-US" sz="2000" b="0" dirty="0" smtClean="0">
                          <a:solidFill>
                            <a:schemeClr val="tx2">
                              <a:lumMod val="75000"/>
                            </a:schemeClr>
                          </a:solidFill>
                          <a:latin typeface="+mn-lt"/>
                        </a:rPr>
                        <a:t> </a:t>
                      </a:r>
                      <a:r>
                        <a:rPr lang="en-US" sz="2000" b="0" dirty="0" err="1" smtClean="0">
                          <a:solidFill>
                            <a:schemeClr val="tx2">
                              <a:lumMod val="75000"/>
                            </a:schemeClr>
                          </a:solidFill>
                          <a:latin typeface="+mn-lt"/>
                        </a:rPr>
                        <a:t>que</a:t>
                      </a:r>
                      <a:r>
                        <a:rPr lang="en-US" sz="2000" b="0" dirty="0" smtClean="0">
                          <a:solidFill>
                            <a:schemeClr val="tx2">
                              <a:lumMod val="75000"/>
                            </a:schemeClr>
                          </a:solidFill>
                          <a:latin typeface="+mn-lt"/>
                        </a:rPr>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7569">
                <a:tc>
                  <a:txBody>
                    <a:bodyPr/>
                    <a:lstStyle/>
                    <a:p>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97638">
                <a:tc>
                  <a:txBody>
                    <a:bodyPr/>
                    <a:lstStyle/>
                    <a:p>
                      <a:endParaRPr lang="en-US" sz="2000" dirty="0" smtClean="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graphicFrame>
        <p:nvGraphicFramePr>
          <p:cNvPr id="334850" name="Object 2"/>
          <p:cNvGraphicFramePr>
            <a:graphicFrameLocks noChangeAspect="1"/>
          </p:cNvGraphicFramePr>
          <p:nvPr/>
        </p:nvGraphicFramePr>
        <p:xfrm>
          <a:off x="3643313" y="4114800"/>
          <a:ext cx="5119687" cy="457200"/>
        </p:xfrm>
        <a:graphic>
          <a:graphicData uri="http://schemas.openxmlformats.org/presentationml/2006/ole">
            <p:oleObj spid="_x0000_s564226" name="Equation" r:id="rId3" imgW="2844720" imgH="253800" progId="Equation.DSMT4">
              <p:embed/>
            </p:oleObj>
          </a:graphicData>
        </a:graphic>
      </p:graphicFrame>
      <p:graphicFrame>
        <p:nvGraphicFramePr>
          <p:cNvPr id="334857" name="Object 9"/>
          <p:cNvGraphicFramePr>
            <a:graphicFrameLocks noChangeAspect="1"/>
          </p:cNvGraphicFramePr>
          <p:nvPr/>
        </p:nvGraphicFramePr>
        <p:xfrm>
          <a:off x="3886200" y="3124200"/>
          <a:ext cx="2405062" cy="457200"/>
        </p:xfrm>
        <a:graphic>
          <a:graphicData uri="http://schemas.openxmlformats.org/presentationml/2006/ole">
            <p:oleObj spid="_x0000_s564227" name="Equation" r:id="rId4" imgW="1282680" imgH="241200" progId="Equation.DSMT4">
              <p:embed/>
            </p:oleObj>
          </a:graphicData>
        </a:graphic>
      </p:graphicFrame>
      <p:graphicFrame>
        <p:nvGraphicFramePr>
          <p:cNvPr id="334858" name="Object 10"/>
          <p:cNvGraphicFramePr>
            <a:graphicFrameLocks noChangeAspect="1"/>
          </p:cNvGraphicFramePr>
          <p:nvPr/>
        </p:nvGraphicFramePr>
        <p:xfrm>
          <a:off x="3200400" y="2286000"/>
          <a:ext cx="2452687" cy="446087"/>
        </p:xfrm>
        <a:graphic>
          <a:graphicData uri="http://schemas.openxmlformats.org/presentationml/2006/ole">
            <p:oleObj spid="_x0000_s564228" name="Equation" r:id="rId5" imgW="1396800" imgH="253800" progId="Equation.DSMT4">
              <p:embed/>
            </p:oleObj>
          </a:graphicData>
        </a:graphic>
      </p:graphicFrame>
      <p:graphicFrame>
        <p:nvGraphicFramePr>
          <p:cNvPr id="334859" name="Object 11"/>
          <p:cNvGraphicFramePr>
            <a:graphicFrameLocks noChangeAspect="1"/>
          </p:cNvGraphicFramePr>
          <p:nvPr/>
        </p:nvGraphicFramePr>
        <p:xfrm>
          <a:off x="2438400" y="762000"/>
          <a:ext cx="533400" cy="457200"/>
        </p:xfrm>
        <a:graphic>
          <a:graphicData uri="http://schemas.openxmlformats.org/presentationml/2006/ole">
            <p:oleObj spid="_x0000_s564229" name="Equation" r:id="rId6" imgW="291960" imgH="203040" progId="Equation.DSMT4">
              <p:embed/>
            </p:oleObj>
          </a:graphicData>
        </a:graphic>
      </p:graphicFrame>
      <p:graphicFrame>
        <p:nvGraphicFramePr>
          <p:cNvPr id="334860" name="Object 12"/>
          <p:cNvGraphicFramePr>
            <a:graphicFrameLocks noChangeAspect="1"/>
          </p:cNvGraphicFramePr>
          <p:nvPr/>
        </p:nvGraphicFramePr>
        <p:xfrm>
          <a:off x="3613150" y="708025"/>
          <a:ext cx="1111250" cy="434975"/>
        </p:xfrm>
        <a:graphic>
          <a:graphicData uri="http://schemas.openxmlformats.org/presentationml/2006/ole">
            <p:oleObj spid="_x0000_s564230" name="Equation" r:id="rId7" imgW="583920" imgH="228600" progId="Equation.DSMT4">
              <p:embed/>
            </p:oleObj>
          </a:graphicData>
        </a:graphic>
      </p:graphicFrame>
      <p:graphicFrame>
        <p:nvGraphicFramePr>
          <p:cNvPr id="334861" name="Object 13"/>
          <p:cNvGraphicFramePr>
            <a:graphicFrameLocks noChangeAspect="1"/>
          </p:cNvGraphicFramePr>
          <p:nvPr/>
        </p:nvGraphicFramePr>
        <p:xfrm>
          <a:off x="2590800" y="1371600"/>
          <a:ext cx="800100" cy="457200"/>
        </p:xfrm>
        <a:graphic>
          <a:graphicData uri="http://schemas.openxmlformats.org/presentationml/2006/ole">
            <p:oleObj spid="_x0000_s564231" name="Equation" r:id="rId8" imgW="355320" imgH="203040" progId="Equation.DSMT4">
              <p:embed/>
            </p:oleObj>
          </a:graphicData>
        </a:graphic>
      </p:graphicFrame>
      <p:graphicFrame>
        <p:nvGraphicFramePr>
          <p:cNvPr id="334862" name="Object 14"/>
          <p:cNvGraphicFramePr>
            <a:graphicFrameLocks noChangeAspect="1"/>
          </p:cNvGraphicFramePr>
          <p:nvPr/>
        </p:nvGraphicFramePr>
        <p:xfrm>
          <a:off x="3886200" y="1371600"/>
          <a:ext cx="1397000" cy="457200"/>
        </p:xfrm>
        <a:graphic>
          <a:graphicData uri="http://schemas.openxmlformats.org/presentationml/2006/ole">
            <p:oleObj spid="_x0000_s564232" name="Equation" r:id="rId9" imgW="698400" imgH="228600" progId="Equation.DSMT4">
              <p:embed/>
            </p:oleObj>
          </a:graphicData>
        </a:graphic>
      </p:graphicFrame>
      <p:graphicFrame>
        <p:nvGraphicFramePr>
          <p:cNvPr id="334863" name="Object 15"/>
          <p:cNvGraphicFramePr>
            <a:graphicFrameLocks noChangeAspect="1"/>
          </p:cNvGraphicFramePr>
          <p:nvPr/>
        </p:nvGraphicFramePr>
        <p:xfrm>
          <a:off x="6096000" y="1066800"/>
          <a:ext cx="2336800" cy="457200"/>
        </p:xfrm>
        <a:graphic>
          <a:graphicData uri="http://schemas.openxmlformats.org/presentationml/2006/ole">
            <p:oleObj spid="_x0000_s564233" name="Equation" r:id="rId10" imgW="1168200" imgH="228600" progId="Equation.DSMT4">
              <p:embed/>
            </p:oleObj>
          </a:graphicData>
        </a:graphic>
      </p:graphicFrame>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lgn="ctr">
              <a:buNone/>
            </a:pPr>
            <a:r>
              <a:rPr lang="en-US" sz="2400" u="sng" dirty="0" err="1" smtClean="0">
                <a:solidFill>
                  <a:schemeClr val="tx2">
                    <a:lumMod val="75000"/>
                  </a:schemeClr>
                </a:solidFill>
                <a:latin typeface="+mn-lt"/>
              </a:rPr>
              <a:t>Empresas</a:t>
            </a:r>
            <a:r>
              <a:rPr lang="en-US" sz="2400" u="sng" dirty="0" smtClean="0">
                <a:solidFill>
                  <a:schemeClr val="tx2">
                    <a:lumMod val="75000"/>
                  </a:schemeClr>
                </a:solidFill>
                <a:latin typeface="+mn-lt"/>
              </a:rPr>
              <a:t>, </a:t>
            </a:r>
            <a:r>
              <a:rPr lang="en-US" sz="2400" u="sng" dirty="0" err="1" smtClean="0">
                <a:solidFill>
                  <a:schemeClr val="tx2">
                    <a:lumMod val="75000"/>
                  </a:schemeClr>
                </a:solidFill>
                <a:latin typeface="+mn-lt"/>
              </a:rPr>
              <a:t>Demandas</a:t>
            </a:r>
            <a:r>
              <a:rPr lang="en-US" sz="2400" u="sng" dirty="0" smtClean="0">
                <a:solidFill>
                  <a:schemeClr val="tx2">
                    <a:lumMod val="75000"/>
                  </a:schemeClr>
                </a:solidFill>
                <a:latin typeface="+mn-lt"/>
              </a:rPr>
              <a:t> </a:t>
            </a:r>
            <a:r>
              <a:rPr lang="en-US" sz="2400" u="sng" dirty="0" err="1" smtClean="0">
                <a:solidFill>
                  <a:schemeClr val="tx2">
                    <a:lumMod val="75000"/>
                  </a:schemeClr>
                </a:solidFill>
                <a:latin typeface="+mn-lt"/>
              </a:rPr>
              <a:t>por</a:t>
            </a:r>
            <a:r>
              <a:rPr lang="en-US" sz="2400" u="sng" dirty="0" smtClean="0">
                <a:solidFill>
                  <a:schemeClr val="tx2">
                    <a:lumMod val="75000"/>
                  </a:schemeClr>
                </a:solidFill>
                <a:latin typeface="+mn-lt"/>
              </a:rPr>
              <a:t> </a:t>
            </a:r>
            <a:r>
              <a:rPr lang="en-US" sz="2400" u="sng" dirty="0" err="1" smtClean="0">
                <a:solidFill>
                  <a:schemeClr val="tx2">
                    <a:lumMod val="75000"/>
                  </a:schemeClr>
                </a:solidFill>
                <a:latin typeface="+mn-lt"/>
              </a:rPr>
              <a:t>Trabajo</a:t>
            </a:r>
            <a:r>
              <a:rPr lang="en-US" sz="2400" u="sng" dirty="0" smtClean="0">
                <a:solidFill>
                  <a:schemeClr val="tx2">
                    <a:lumMod val="75000"/>
                  </a:schemeClr>
                </a:solidFill>
                <a:latin typeface="+mn-lt"/>
              </a:rPr>
              <a:t> y </a:t>
            </a:r>
            <a:r>
              <a:rPr lang="en-US" sz="2400" u="sng" dirty="0" err="1" smtClean="0">
                <a:solidFill>
                  <a:schemeClr val="tx2">
                    <a:lumMod val="75000"/>
                  </a:schemeClr>
                </a:solidFill>
                <a:latin typeface="+mn-lt"/>
              </a:rPr>
              <a:t>Niveles</a:t>
            </a:r>
            <a:r>
              <a:rPr lang="en-US" sz="2400" u="sng" dirty="0" smtClean="0">
                <a:solidFill>
                  <a:schemeClr val="tx2">
                    <a:lumMod val="75000"/>
                  </a:schemeClr>
                </a:solidFill>
                <a:latin typeface="+mn-lt"/>
              </a:rPr>
              <a:t> de </a:t>
            </a:r>
            <a:r>
              <a:rPr lang="en-US" sz="2400" u="sng" dirty="0" err="1" smtClean="0">
                <a:solidFill>
                  <a:schemeClr val="tx2">
                    <a:lumMod val="75000"/>
                  </a:schemeClr>
                </a:solidFill>
                <a:latin typeface="+mn-lt"/>
              </a:rPr>
              <a:t>Producción</a:t>
            </a:r>
            <a:endParaRPr lang="en-US" sz="2400" u="sng" dirty="0" smtClean="0">
              <a:solidFill>
                <a:schemeClr val="tx2">
                  <a:lumMod val="75000"/>
                </a:schemeClr>
              </a:solidFill>
              <a:latin typeface="+mn-lt"/>
            </a:endParaRPr>
          </a:p>
          <a:p>
            <a:pPr>
              <a:buNone/>
            </a:pPr>
            <a:endParaRPr lang="en-US" sz="2000" b="1" dirty="0" smtClean="0">
              <a:solidFill>
                <a:schemeClr val="tx2">
                  <a:lumMod val="75000"/>
                </a:schemeClr>
              </a:solidFill>
              <a:latin typeface="+mn-lt"/>
            </a:endParaRPr>
          </a:p>
          <a:p>
            <a:pPr>
              <a:buNone/>
            </a:pPr>
            <a:r>
              <a:rPr lang="en-US" sz="2000" b="1" dirty="0" err="1" smtClean="0">
                <a:solidFill>
                  <a:schemeClr val="tx2">
                    <a:lumMod val="75000"/>
                  </a:schemeClr>
                </a:solidFill>
                <a:latin typeface="+mn-lt"/>
              </a:rPr>
              <a:t>Empresas</a:t>
            </a:r>
            <a:r>
              <a:rPr lang="en-US" sz="2000" b="1" dirty="0" smtClean="0">
                <a:solidFill>
                  <a:schemeClr val="tx2">
                    <a:lumMod val="75000"/>
                  </a:schemeClr>
                </a:solidFill>
                <a:latin typeface="+mn-lt"/>
              </a:rPr>
              <a:t> </a:t>
            </a:r>
            <a:r>
              <a:rPr lang="en-US" sz="2000" b="1" dirty="0" err="1" smtClean="0">
                <a:solidFill>
                  <a:schemeClr val="tx2">
                    <a:lumMod val="75000"/>
                  </a:schemeClr>
                </a:solidFill>
                <a:latin typeface="+mn-lt"/>
              </a:rPr>
              <a:t>que</a:t>
            </a:r>
            <a:r>
              <a:rPr lang="en-US" sz="2000" b="1" dirty="0" smtClean="0">
                <a:solidFill>
                  <a:schemeClr val="tx2">
                    <a:lumMod val="75000"/>
                  </a:schemeClr>
                </a:solidFill>
                <a:latin typeface="+mn-lt"/>
              </a:rPr>
              <a:t> </a:t>
            </a:r>
            <a:r>
              <a:rPr lang="en-US" sz="2000" b="1" dirty="0" err="1" smtClean="0">
                <a:solidFill>
                  <a:schemeClr val="tx2">
                    <a:lumMod val="75000"/>
                  </a:schemeClr>
                </a:solidFill>
                <a:latin typeface="+mn-lt"/>
              </a:rPr>
              <a:t>producen</a:t>
            </a:r>
            <a:r>
              <a:rPr lang="en-US" sz="2000" b="1" dirty="0" smtClean="0">
                <a:solidFill>
                  <a:schemeClr val="tx2">
                    <a:lumMod val="75000"/>
                  </a:schemeClr>
                </a:solidFill>
                <a:latin typeface="+mn-lt"/>
              </a:rPr>
              <a:t> </a:t>
            </a:r>
            <a:r>
              <a:rPr lang="en-US" sz="2000" b="1" dirty="0" err="1" smtClean="0">
                <a:solidFill>
                  <a:schemeClr val="tx2">
                    <a:lumMod val="75000"/>
                  </a:schemeClr>
                </a:solidFill>
                <a:latin typeface="+mn-lt"/>
              </a:rPr>
              <a:t>bienes</a:t>
            </a:r>
            <a:r>
              <a:rPr lang="en-US" sz="2000" b="1" dirty="0" smtClean="0">
                <a:solidFill>
                  <a:schemeClr val="tx2">
                    <a:lumMod val="75000"/>
                  </a:schemeClr>
                </a:solidFill>
                <a:latin typeface="+mn-lt"/>
              </a:rPr>
              <a:t> </a:t>
            </a:r>
            <a:r>
              <a:rPr lang="en-US" sz="2000" b="1" dirty="0" err="1" smtClean="0">
                <a:solidFill>
                  <a:schemeClr val="tx2">
                    <a:lumMod val="75000"/>
                  </a:schemeClr>
                </a:solidFill>
                <a:latin typeface="+mn-lt"/>
              </a:rPr>
              <a:t>intermedios</a:t>
            </a:r>
            <a:r>
              <a:rPr lang="en-US" sz="2000" b="1" dirty="0" smtClean="0">
                <a:solidFill>
                  <a:schemeClr val="tx2">
                    <a:lumMod val="75000"/>
                  </a:schemeClr>
                </a:solidFill>
                <a:latin typeface="+mn-lt"/>
              </a:rPr>
              <a:t> (I</a:t>
            </a:r>
            <a:r>
              <a:rPr lang="en-US" sz="2000" b="1" baseline="-25000" dirty="0" smtClean="0">
                <a:solidFill>
                  <a:schemeClr val="tx2">
                    <a:lumMod val="75000"/>
                  </a:schemeClr>
                </a:solidFill>
                <a:latin typeface="+mn-lt"/>
              </a:rPr>
              <a:t>1</a:t>
            </a:r>
            <a:r>
              <a:rPr lang="en-US" sz="2000" b="1" dirty="0" smtClean="0">
                <a:solidFill>
                  <a:schemeClr val="tx2">
                    <a:lumMod val="75000"/>
                  </a:schemeClr>
                </a:solidFill>
                <a:latin typeface="+mn-lt"/>
              </a:rPr>
              <a:t>, I</a:t>
            </a:r>
            <a:r>
              <a:rPr lang="en-US" sz="2000" b="1" baseline="-25000" dirty="0" smtClean="0">
                <a:solidFill>
                  <a:schemeClr val="tx2">
                    <a:lumMod val="75000"/>
                  </a:schemeClr>
                </a:solidFill>
                <a:latin typeface="+mn-lt"/>
              </a:rPr>
              <a:t>2</a:t>
            </a:r>
            <a:r>
              <a:rPr lang="en-US" sz="2000" b="1" dirty="0" smtClean="0">
                <a:solidFill>
                  <a:schemeClr val="tx2">
                    <a:lumMod val="75000"/>
                  </a:schemeClr>
                </a:solidFill>
                <a:latin typeface="+mn-lt"/>
              </a:rPr>
              <a:t>)</a:t>
            </a:r>
          </a:p>
          <a:p>
            <a:pPr>
              <a:buNone/>
            </a:pPr>
            <a:endParaRPr lang="en-US" sz="2000" dirty="0" smtClean="0">
              <a:solidFill>
                <a:schemeClr val="tx2">
                  <a:lumMod val="75000"/>
                </a:schemeClr>
              </a:solidFill>
              <a:latin typeface="+mn-lt"/>
            </a:endParaRPr>
          </a:p>
          <a:p>
            <a:pPr>
              <a:buNone/>
            </a:pPr>
            <a:endParaRPr lang="en-US" sz="2000" b="1" dirty="0" smtClean="0">
              <a:solidFill>
                <a:schemeClr val="tx2">
                  <a:lumMod val="75000"/>
                </a:schemeClr>
              </a:solidFill>
              <a:latin typeface="+mn-lt"/>
            </a:endParaRPr>
          </a:p>
          <a:p>
            <a:pPr>
              <a:buNone/>
            </a:pPr>
            <a:endParaRPr lang="en-US" sz="2000" b="1" dirty="0" smtClean="0">
              <a:solidFill>
                <a:schemeClr val="tx2">
                  <a:lumMod val="75000"/>
                </a:schemeClr>
              </a:solidFill>
              <a:latin typeface="+mn-lt"/>
            </a:endParaRPr>
          </a:p>
          <a:p>
            <a:pPr>
              <a:buNone/>
            </a:pPr>
            <a:r>
              <a:rPr lang="en-US" sz="2000" dirty="0" smtClean="0">
                <a:solidFill>
                  <a:schemeClr val="tx2">
                    <a:lumMod val="75000"/>
                  </a:schemeClr>
                </a:solidFill>
                <a:latin typeface="+mn-lt"/>
              </a:rPr>
              <a:t>Para </a:t>
            </a:r>
            <a:r>
              <a:rPr lang="en-US" sz="2000" dirty="0" err="1" smtClean="0">
                <a:solidFill>
                  <a:schemeClr val="tx2">
                    <a:lumMod val="75000"/>
                  </a:schemeClr>
                </a:solidFill>
                <a:latin typeface="+mn-lt"/>
              </a:rPr>
              <a:t>cada</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empresa</a:t>
            </a:r>
            <a:r>
              <a:rPr lang="en-US" sz="2000" dirty="0" smtClean="0">
                <a:solidFill>
                  <a:schemeClr val="tx2">
                    <a:lumMod val="75000"/>
                  </a:schemeClr>
                </a:solidFill>
                <a:latin typeface="+mn-lt"/>
              </a:rPr>
              <a:t> resolver </a:t>
            </a:r>
            <a:r>
              <a:rPr lang="en-US" sz="2000" dirty="0" err="1" smtClean="0">
                <a:solidFill>
                  <a:schemeClr val="tx2">
                    <a:lumMod val="75000"/>
                  </a:schemeClr>
                </a:solidFill>
                <a:latin typeface="+mn-lt"/>
              </a:rPr>
              <a:t>para</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L</a:t>
            </a:r>
            <a:r>
              <a:rPr lang="en-US" sz="2000" baseline="-25000" dirty="0" err="1" smtClean="0">
                <a:solidFill>
                  <a:schemeClr val="tx2">
                    <a:lumMod val="75000"/>
                  </a:schemeClr>
                </a:solidFill>
                <a:latin typeface="+mn-lt"/>
              </a:rPr>
              <a:t>zf</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L</a:t>
            </a:r>
            <a:r>
              <a:rPr lang="en-US" sz="2000" baseline="-25000" dirty="0" err="1" smtClean="0">
                <a:solidFill>
                  <a:schemeClr val="tx2">
                    <a:lumMod val="75000"/>
                  </a:schemeClr>
                </a:solidFill>
                <a:latin typeface="+mn-lt"/>
              </a:rPr>
              <a:t>zi</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I</a:t>
            </a:r>
            <a:r>
              <a:rPr lang="en-US" sz="2000" baseline="-25000" dirty="0" err="1" smtClean="0">
                <a:solidFill>
                  <a:schemeClr val="tx2">
                    <a:lumMod val="75000"/>
                  </a:schemeClr>
                </a:solidFill>
                <a:latin typeface="+mn-lt"/>
              </a:rPr>
              <a:t>z</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dadas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las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tasas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impositivas</a:t>
            </a:r>
            <a:r>
              <a:rPr lang="en-US" sz="2000" dirty="0" smtClean="0">
                <a:solidFill>
                  <a:schemeClr val="tx2">
                    <a:lumMod val="75000"/>
                  </a:schemeClr>
                </a:solidFill>
                <a:latin typeface="+mn-lt"/>
              </a:rPr>
              <a:t> y </a:t>
            </a:r>
            <a:r>
              <a:rPr lang="en-US" sz="2000" dirty="0" err="1" smtClean="0">
                <a:solidFill>
                  <a:schemeClr val="tx2">
                    <a:lumMod val="75000"/>
                  </a:schemeClr>
                </a:solidFill>
                <a:latin typeface="+mn-lt"/>
              </a:rPr>
              <a:t>las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tasas</a:t>
            </a:r>
            <a:r>
              <a:rPr lang="en-US" sz="2000" dirty="0" smtClean="0">
                <a:solidFill>
                  <a:schemeClr val="tx2">
                    <a:lumMod val="75000"/>
                  </a:schemeClr>
                </a:solidFill>
                <a:latin typeface="+mn-lt"/>
              </a:rPr>
              <a:t> de </a:t>
            </a:r>
            <a:r>
              <a:rPr lang="en-US" sz="2000" dirty="0" err="1" smtClean="0">
                <a:solidFill>
                  <a:schemeClr val="tx2">
                    <a:lumMod val="75000"/>
                  </a:schemeClr>
                </a:solidFill>
                <a:latin typeface="+mn-lt"/>
              </a:rPr>
              <a:t>cumplimiento</a:t>
            </a:r>
            <a:r>
              <a:rPr lang="en-US" sz="2000" dirty="0" smtClean="0">
                <a:solidFill>
                  <a:schemeClr val="tx2">
                    <a:lumMod val="75000"/>
                  </a:schemeClr>
                </a:solidFill>
                <a:latin typeface="+mn-lt"/>
              </a:rPr>
              <a:t>.</a:t>
            </a:r>
          </a:p>
          <a:p>
            <a:pPr>
              <a:buNone/>
            </a:pPr>
            <a:r>
              <a:rPr lang="en-US" sz="2000" b="1" dirty="0" err="1" smtClean="0">
                <a:solidFill>
                  <a:schemeClr val="tx2">
                    <a:lumMod val="75000"/>
                  </a:schemeClr>
                </a:solidFill>
                <a:latin typeface="+mn-lt"/>
              </a:rPr>
              <a:t>Empresas</a:t>
            </a:r>
            <a:r>
              <a:rPr lang="en-US" sz="2000" b="1" dirty="0" smtClean="0">
                <a:solidFill>
                  <a:schemeClr val="tx2">
                    <a:lumMod val="75000"/>
                  </a:schemeClr>
                </a:solidFill>
                <a:latin typeface="+mn-lt"/>
              </a:rPr>
              <a:t> </a:t>
            </a:r>
            <a:r>
              <a:rPr lang="en-US" sz="2000" b="1" dirty="0" err="1" smtClean="0">
                <a:solidFill>
                  <a:schemeClr val="tx2">
                    <a:lumMod val="75000"/>
                  </a:schemeClr>
                </a:solidFill>
                <a:latin typeface="+mn-lt"/>
              </a:rPr>
              <a:t>que</a:t>
            </a:r>
            <a:r>
              <a:rPr lang="en-US" sz="2000" b="1" dirty="0" smtClean="0">
                <a:solidFill>
                  <a:schemeClr val="tx2">
                    <a:lumMod val="75000"/>
                  </a:schemeClr>
                </a:solidFill>
                <a:latin typeface="+mn-lt"/>
              </a:rPr>
              <a:t> </a:t>
            </a:r>
            <a:r>
              <a:rPr lang="en-US" sz="2000" b="1" dirty="0" err="1" smtClean="0">
                <a:solidFill>
                  <a:schemeClr val="tx2">
                    <a:lumMod val="75000"/>
                  </a:schemeClr>
                </a:solidFill>
                <a:latin typeface="+mn-lt"/>
              </a:rPr>
              <a:t>producen</a:t>
            </a:r>
            <a:r>
              <a:rPr lang="en-US" sz="2000" b="1" dirty="0" smtClean="0">
                <a:solidFill>
                  <a:schemeClr val="tx2">
                    <a:lumMod val="75000"/>
                  </a:schemeClr>
                </a:solidFill>
                <a:latin typeface="+mn-lt"/>
              </a:rPr>
              <a:t> el </a:t>
            </a:r>
            <a:r>
              <a:rPr lang="en-US" sz="2000" b="1" dirty="0" err="1" smtClean="0">
                <a:solidFill>
                  <a:schemeClr val="tx2">
                    <a:lumMod val="75000"/>
                  </a:schemeClr>
                </a:solidFill>
                <a:latin typeface="+mn-lt"/>
              </a:rPr>
              <a:t>bien</a:t>
            </a:r>
            <a:r>
              <a:rPr lang="en-US" sz="2000" b="1" dirty="0" smtClean="0">
                <a:solidFill>
                  <a:schemeClr val="tx2">
                    <a:lumMod val="75000"/>
                  </a:schemeClr>
                </a:solidFill>
                <a:latin typeface="+mn-lt"/>
              </a:rPr>
              <a:t> final (B)</a:t>
            </a:r>
          </a:p>
          <a:p>
            <a:pPr>
              <a:buNone/>
            </a:pPr>
            <a:endParaRPr lang="en-US" sz="2000" b="1" dirty="0" smtClean="0">
              <a:solidFill>
                <a:schemeClr val="tx2">
                  <a:lumMod val="75000"/>
                </a:schemeClr>
              </a:solidFill>
              <a:latin typeface="+mn-lt"/>
            </a:endParaRPr>
          </a:p>
          <a:p>
            <a:pPr>
              <a:buNone/>
            </a:pPr>
            <a:endParaRPr lang="en-US" sz="2000" b="1" dirty="0" smtClean="0">
              <a:solidFill>
                <a:schemeClr val="tx2">
                  <a:lumMod val="75000"/>
                </a:schemeClr>
              </a:solidFill>
              <a:latin typeface="+mn-lt"/>
            </a:endParaRPr>
          </a:p>
          <a:p>
            <a:pPr>
              <a:buNone/>
            </a:pPr>
            <a:r>
              <a:rPr lang="en-US" sz="2000" dirty="0" smtClean="0">
                <a:solidFill>
                  <a:schemeClr val="tx2">
                    <a:lumMod val="75000"/>
                  </a:schemeClr>
                </a:solidFill>
                <a:latin typeface="+mn-lt"/>
              </a:rPr>
              <a:t>Resolver </a:t>
            </a:r>
            <a:r>
              <a:rPr lang="en-US" sz="2000" dirty="0" err="1" smtClean="0">
                <a:solidFill>
                  <a:schemeClr val="tx2">
                    <a:lumMod val="75000"/>
                  </a:schemeClr>
                </a:solidFill>
                <a:latin typeface="+mn-lt"/>
              </a:rPr>
              <a:t>para</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niveles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óptimos</a:t>
            </a:r>
            <a:r>
              <a:rPr lang="en-US" sz="2000" dirty="0" smtClean="0">
                <a:solidFill>
                  <a:schemeClr val="tx2">
                    <a:lumMod val="75000"/>
                  </a:schemeClr>
                </a:solidFill>
                <a:latin typeface="+mn-lt"/>
              </a:rPr>
              <a:t> de I</a:t>
            </a:r>
            <a:r>
              <a:rPr lang="en-US" sz="2000" baseline="-25000" dirty="0" smtClean="0">
                <a:solidFill>
                  <a:schemeClr val="tx2">
                    <a:lumMod val="75000"/>
                  </a:schemeClr>
                </a:solidFill>
                <a:latin typeface="+mn-lt"/>
              </a:rPr>
              <a:t>1</a:t>
            </a:r>
            <a:r>
              <a:rPr lang="en-US" sz="2000" dirty="0" smtClean="0">
                <a:solidFill>
                  <a:schemeClr val="tx2">
                    <a:lumMod val="75000"/>
                  </a:schemeClr>
                </a:solidFill>
                <a:latin typeface="+mn-lt"/>
              </a:rPr>
              <a:t>*&amp; I</a:t>
            </a:r>
            <a:r>
              <a:rPr lang="en-US" sz="2000" baseline="-25000" dirty="0" smtClean="0">
                <a:solidFill>
                  <a:schemeClr val="tx2">
                    <a:lumMod val="75000"/>
                  </a:schemeClr>
                </a:solidFill>
                <a:latin typeface="+mn-lt"/>
              </a:rPr>
              <a:t>2</a:t>
            </a:r>
            <a:r>
              <a:rPr lang="en-US" sz="2000" dirty="0" smtClean="0">
                <a:solidFill>
                  <a:schemeClr val="tx2">
                    <a:lumMod val="75000"/>
                  </a:schemeClr>
                </a:solidFill>
                <a:latin typeface="+mn-lt"/>
              </a:rPr>
              <a:t>*; B* </a:t>
            </a:r>
            <a:r>
              <a:rPr lang="en-US" sz="2000" dirty="0" err="1" smtClean="0">
                <a:solidFill>
                  <a:schemeClr val="tx2">
                    <a:lumMod val="75000"/>
                  </a:schemeClr>
                </a:solidFill>
                <a:latin typeface="+mn-lt"/>
              </a:rPr>
              <a:t>dadas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las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tasas</a:t>
            </a:r>
            <a:r>
              <a:rPr lang="en-US" sz="2000" dirty="0" smtClean="0">
                <a:solidFill>
                  <a:schemeClr val="tx2">
                    <a:lumMod val="75000"/>
                  </a:schemeClr>
                </a:solidFill>
                <a:latin typeface="+mn-lt"/>
              </a:rPr>
              <a:t> de </a:t>
            </a:r>
            <a:r>
              <a:rPr lang="en-US" sz="2000" dirty="0" err="1" smtClean="0">
                <a:solidFill>
                  <a:schemeClr val="tx2">
                    <a:lumMod val="75000"/>
                  </a:schemeClr>
                </a:solidFill>
                <a:latin typeface="+mn-lt"/>
              </a:rPr>
              <a:t>cumplimiento</a:t>
            </a:r>
            <a:r>
              <a:rPr lang="en-US" sz="2000" dirty="0" smtClean="0">
                <a:solidFill>
                  <a:schemeClr val="tx2">
                    <a:lumMod val="75000"/>
                  </a:schemeClr>
                </a:solidFill>
                <a:latin typeface="+mn-lt"/>
              </a:rPr>
              <a:t>.</a:t>
            </a:r>
          </a:p>
          <a:p>
            <a:pPr>
              <a:buNone/>
            </a:pPr>
            <a:r>
              <a:rPr lang="en-US" sz="2000" b="1" dirty="0" err="1" smtClean="0">
                <a:solidFill>
                  <a:schemeClr val="tx2">
                    <a:lumMod val="75000"/>
                  </a:schemeClr>
                </a:solidFill>
                <a:latin typeface="+mn-lt"/>
              </a:rPr>
              <a:t>Empresas</a:t>
            </a:r>
            <a:r>
              <a:rPr lang="en-US" sz="2000" b="1" dirty="0" smtClean="0">
                <a:solidFill>
                  <a:schemeClr val="tx2">
                    <a:lumMod val="75000"/>
                  </a:schemeClr>
                </a:solidFill>
                <a:latin typeface="+mn-lt"/>
              </a:rPr>
              <a:t> en el sector no-</a:t>
            </a:r>
            <a:r>
              <a:rPr lang="en-US" sz="2000" b="1" dirty="0" err="1" smtClean="0">
                <a:solidFill>
                  <a:schemeClr val="tx2">
                    <a:lumMod val="75000"/>
                  </a:schemeClr>
                </a:solidFill>
                <a:latin typeface="+mn-lt"/>
              </a:rPr>
              <a:t>asalariado</a:t>
            </a:r>
            <a:r>
              <a:rPr lang="en-US" sz="2000" b="1" dirty="0" smtClean="0">
                <a:solidFill>
                  <a:schemeClr val="tx2">
                    <a:lumMod val="75000"/>
                  </a:schemeClr>
                </a:solidFill>
                <a:latin typeface="+mn-lt"/>
              </a:rPr>
              <a:t> (A)</a:t>
            </a:r>
          </a:p>
          <a:p>
            <a:pPr>
              <a:buNone/>
            </a:pPr>
            <a:endParaRPr lang="en-US" sz="2000" b="1" dirty="0" smtClean="0">
              <a:solidFill>
                <a:schemeClr val="tx2">
                  <a:lumMod val="75000"/>
                </a:schemeClr>
              </a:solidFill>
              <a:latin typeface="+mn-lt"/>
            </a:endParaRPr>
          </a:p>
          <a:p>
            <a:pPr>
              <a:buNone/>
            </a:pPr>
            <a:endParaRPr lang="en-US" sz="2000" b="1" dirty="0" smtClean="0">
              <a:solidFill>
                <a:schemeClr val="tx2">
                  <a:lumMod val="75000"/>
                </a:schemeClr>
              </a:solidFill>
              <a:latin typeface="+mn-lt"/>
            </a:endParaRPr>
          </a:p>
          <a:p>
            <a:pPr>
              <a:buNone/>
            </a:pPr>
            <a:r>
              <a:rPr lang="en-US" sz="2000" dirty="0" smtClean="0">
                <a:solidFill>
                  <a:schemeClr val="tx2">
                    <a:lumMod val="75000"/>
                  </a:schemeClr>
                </a:solidFill>
                <a:latin typeface="+mn-lt"/>
              </a:rPr>
              <a:t>Resolver </a:t>
            </a:r>
            <a:r>
              <a:rPr lang="en-US" sz="2000" dirty="0" err="1" smtClean="0">
                <a:solidFill>
                  <a:schemeClr val="tx2">
                    <a:lumMod val="75000"/>
                  </a:schemeClr>
                </a:solidFill>
                <a:latin typeface="+mn-lt"/>
              </a:rPr>
              <a:t>para</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niveles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óptimos</a:t>
            </a:r>
            <a:r>
              <a:rPr lang="en-US" sz="2000" dirty="0" smtClean="0">
                <a:solidFill>
                  <a:schemeClr val="tx2">
                    <a:lumMod val="75000"/>
                  </a:schemeClr>
                </a:solidFill>
                <a:latin typeface="+mn-lt"/>
              </a:rPr>
              <a:t> de L</a:t>
            </a:r>
            <a:r>
              <a:rPr lang="en-US" sz="2000" baseline="-25000" dirty="0" smtClean="0">
                <a:solidFill>
                  <a:schemeClr val="tx2">
                    <a:lumMod val="75000"/>
                  </a:schemeClr>
                </a:solidFill>
                <a:latin typeface="+mn-lt"/>
              </a:rPr>
              <a:t>A</a:t>
            </a:r>
            <a:r>
              <a:rPr lang="en-US" sz="2000" dirty="0" smtClean="0">
                <a:solidFill>
                  <a:schemeClr val="tx2">
                    <a:lumMod val="75000"/>
                  </a:schemeClr>
                </a:solidFill>
                <a:latin typeface="+mn-lt"/>
              </a:rPr>
              <a:t>* y A*.</a:t>
            </a:r>
            <a:endParaRPr lang="en-US" sz="2000" dirty="0">
              <a:solidFill>
                <a:schemeClr val="tx2">
                  <a:lumMod val="75000"/>
                </a:schemeClr>
              </a:solidFill>
              <a:latin typeface="+mn-lt"/>
            </a:endParaRPr>
          </a:p>
        </p:txBody>
      </p:sp>
      <p:graphicFrame>
        <p:nvGraphicFramePr>
          <p:cNvPr id="6" name="Object 5"/>
          <p:cNvGraphicFramePr>
            <a:graphicFrameLocks noChangeAspect="1"/>
          </p:cNvGraphicFramePr>
          <p:nvPr/>
        </p:nvGraphicFramePr>
        <p:xfrm>
          <a:off x="381000" y="1304925"/>
          <a:ext cx="8350250" cy="523875"/>
        </p:xfrm>
        <a:graphic>
          <a:graphicData uri="http://schemas.openxmlformats.org/presentationml/2006/ole">
            <p:oleObj spid="_x0000_s565250" name="Equation" r:id="rId3" imgW="4051080" imgH="253800" progId="Equation.DSMT4">
              <p:embed/>
            </p:oleObj>
          </a:graphicData>
        </a:graphic>
      </p:graphicFrame>
      <p:graphicFrame>
        <p:nvGraphicFramePr>
          <p:cNvPr id="7" name="Object 6"/>
          <p:cNvGraphicFramePr>
            <a:graphicFrameLocks noChangeAspect="1"/>
          </p:cNvGraphicFramePr>
          <p:nvPr/>
        </p:nvGraphicFramePr>
        <p:xfrm>
          <a:off x="1528763" y="1855788"/>
          <a:ext cx="6319837" cy="506412"/>
        </p:xfrm>
        <a:graphic>
          <a:graphicData uri="http://schemas.openxmlformats.org/presentationml/2006/ole">
            <p:oleObj spid="_x0000_s565251" name="Equation" r:id="rId4" imgW="3174840" imgH="253800" progId="Equation.DSMT4">
              <p:embed/>
            </p:oleObj>
          </a:graphicData>
        </a:graphic>
      </p:graphicFrame>
      <p:graphicFrame>
        <p:nvGraphicFramePr>
          <p:cNvPr id="8" name="Object 7"/>
          <p:cNvGraphicFramePr>
            <a:graphicFrameLocks noChangeAspect="1"/>
          </p:cNvGraphicFramePr>
          <p:nvPr/>
        </p:nvGraphicFramePr>
        <p:xfrm>
          <a:off x="457200" y="1707777"/>
          <a:ext cx="762000" cy="425823"/>
        </p:xfrm>
        <a:graphic>
          <a:graphicData uri="http://schemas.openxmlformats.org/presentationml/2006/ole">
            <p:oleObj spid="_x0000_s565252" name="Equation" r:id="rId5" imgW="431640" imgH="241200" progId="Equation.DSMT4">
              <p:embed/>
            </p:oleObj>
          </a:graphicData>
        </a:graphic>
      </p:graphicFrame>
      <p:graphicFrame>
        <p:nvGraphicFramePr>
          <p:cNvPr id="9" name="Object 8"/>
          <p:cNvGraphicFramePr>
            <a:graphicFrameLocks noChangeAspect="1"/>
          </p:cNvGraphicFramePr>
          <p:nvPr/>
        </p:nvGraphicFramePr>
        <p:xfrm>
          <a:off x="392113" y="3448050"/>
          <a:ext cx="8431212" cy="819150"/>
        </p:xfrm>
        <a:graphic>
          <a:graphicData uri="http://schemas.openxmlformats.org/presentationml/2006/ole">
            <p:oleObj spid="_x0000_s565253" name="Equation" r:id="rId6" imgW="4444920" imgH="431640" progId="Equation.DSMT4">
              <p:embed/>
            </p:oleObj>
          </a:graphicData>
        </a:graphic>
      </p:graphicFrame>
      <p:graphicFrame>
        <p:nvGraphicFramePr>
          <p:cNvPr id="10" name="Object 9"/>
          <p:cNvGraphicFramePr>
            <a:graphicFrameLocks noChangeAspect="1"/>
          </p:cNvGraphicFramePr>
          <p:nvPr/>
        </p:nvGraphicFramePr>
        <p:xfrm>
          <a:off x="457200" y="3907534"/>
          <a:ext cx="605368" cy="435865"/>
        </p:xfrm>
        <a:graphic>
          <a:graphicData uri="http://schemas.openxmlformats.org/presentationml/2006/ole">
            <p:oleObj spid="_x0000_s565254" name="Equation" r:id="rId7" imgW="317160" imgH="228600" progId="Equation.DSMT4">
              <p:embed/>
            </p:oleObj>
          </a:graphicData>
        </a:graphic>
      </p:graphicFrame>
      <p:graphicFrame>
        <p:nvGraphicFramePr>
          <p:cNvPr id="11" name="Object 10"/>
          <p:cNvGraphicFramePr>
            <a:graphicFrameLocks noChangeAspect="1"/>
          </p:cNvGraphicFramePr>
          <p:nvPr/>
        </p:nvGraphicFramePr>
        <p:xfrm>
          <a:off x="457200" y="5355600"/>
          <a:ext cx="3352800" cy="475200"/>
        </p:xfrm>
        <a:graphic>
          <a:graphicData uri="http://schemas.openxmlformats.org/presentationml/2006/ole">
            <p:oleObj spid="_x0000_s565255" name="Equation" r:id="rId8" imgW="1612800" imgH="228600" progId="Equation.DSMT4">
              <p:embed/>
            </p:oleObj>
          </a:graphicData>
        </a:graphic>
      </p:graphicFrame>
      <p:graphicFrame>
        <p:nvGraphicFramePr>
          <p:cNvPr id="12" name="Object 11"/>
          <p:cNvGraphicFramePr>
            <a:graphicFrameLocks noChangeAspect="1"/>
          </p:cNvGraphicFramePr>
          <p:nvPr/>
        </p:nvGraphicFramePr>
        <p:xfrm>
          <a:off x="685800" y="5638800"/>
          <a:ext cx="381000" cy="457200"/>
        </p:xfrm>
        <a:graphic>
          <a:graphicData uri="http://schemas.openxmlformats.org/presentationml/2006/ole">
            <p:oleObj spid="_x0000_s565256" name="Equation" r:id="rId9" imgW="190440" imgH="228600" progId="Equation.DSMT4">
              <p:embed/>
            </p:oleObj>
          </a:graphicData>
        </a:graphic>
      </p:graphicFrame>
    </p:spTree>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lgn="ctr">
              <a:buNone/>
            </a:pPr>
            <a:endParaRPr lang="en-US" sz="2000" dirty="0" smtClean="0">
              <a:solidFill>
                <a:schemeClr val="tx2">
                  <a:lumMod val="75000"/>
                </a:schemeClr>
              </a:solidFill>
              <a:latin typeface="+mn-lt"/>
            </a:endParaRPr>
          </a:p>
          <a:p>
            <a:pPr algn="ctr">
              <a:buNone/>
            </a:pPr>
            <a:r>
              <a:rPr lang="en-US" sz="2000" u="sng" dirty="0" err="1" smtClean="0">
                <a:solidFill>
                  <a:schemeClr val="tx2">
                    <a:lumMod val="75000"/>
                  </a:schemeClr>
                </a:solidFill>
                <a:latin typeface="+mn-lt"/>
              </a:rPr>
              <a:t>Costos</a:t>
            </a:r>
            <a:r>
              <a:rPr lang="en-US" sz="2000" u="sng" dirty="0" smtClean="0">
                <a:solidFill>
                  <a:schemeClr val="tx2">
                    <a:lumMod val="75000"/>
                  </a:schemeClr>
                </a:solidFill>
                <a:latin typeface="+mn-lt"/>
              </a:rPr>
              <a:t> y </a:t>
            </a:r>
            <a:r>
              <a:rPr lang="en-US" sz="2000" u="sng" dirty="0" err="1" smtClean="0">
                <a:solidFill>
                  <a:schemeClr val="tx2">
                    <a:lumMod val="75000"/>
                  </a:schemeClr>
                </a:solidFill>
                <a:latin typeface="+mn-lt"/>
              </a:rPr>
              <a:t>Beneficios</a:t>
            </a:r>
            <a:r>
              <a:rPr lang="en-US" sz="2000" u="sng" dirty="0" smtClean="0">
                <a:solidFill>
                  <a:schemeClr val="tx2">
                    <a:lumMod val="75000"/>
                  </a:schemeClr>
                </a:solidFill>
                <a:latin typeface="+mn-lt"/>
              </a:rPr>
              <a:t> de los </a:t>
            </a:r>
            <a:r>
              <a:rPr lang="en-US" sz="2000" u="sng" dirty="0" err="1" smtClean="0">
                <a:solidFill>
                  <a:schemeClr val="tx2">
                    <a:lumMod val="75000"/>
                  </a:schemeClr>
                </a:solidFill>
                <a:latin typeface="+mn-lt"/>
              </a:rPr>
              <a:t>Contractos</a:t>
            </a:r>
            <a:r>
              <a:rPr lang="en-US" sz="2000" u="sng" dirty="0" smtClean="0">
                <a:solidFill>
                  <a:schemeClr val="tx2">
                    <a:lumMod val="75000"/>
                  </a:schemeClr>
                </a:solidFill>
                <a:latin typeface="+mn-lt"/>
              </a:rPr>
              <a:t> </a:t>
            </a:r>
            <a:r>
              <a:rPr lang="en-US" sz="2000" u="sng" dirty="0" err="1" smtClean="0">
                <a:solidFill>
                  <a:schemeClr val="tx2">
                    <a:lumMod val="75000"/>
                  </a:schemeClr>
                </a:solidFill>
                <a:latin typeface="+mn-lt"/>
              </a:rPr>
              <a:t>Laborales</a:t>
            </a:r>
            <a:endParaRPr lang="en-US" sz="2000" u="sng" dirty="0" smtClean="0">
              <a:solidFill>
                <a:schemeClr val="tx2">
                  <a:lumMod val="75000"/>
                </a:schemeClr>
              </a:solidFill>
              <a:latin typeface="+mn-lt"/>
            </a:endParaRPr>
          </a:p>
          <a:p>
            <a:pPr algn="ctr">
              <a:buNone/>
            </a:pPr>
            <a:endParaRPr lang="en-US" sz="2000" dirty="0" smtClean="0">
              <a:solidFill>
                <a:schemeClr val="tx2">
                  <a:lumMod val="75000"/>
                </a:schemeClr>
              </a:solidFill>
              <a:latin typeface="+mn-lt"/>
            </a:endParaRPr>
          </a:p>
          <a:p>
            <a:pPr algn="ctr">
              <a:buNone/>
            </a:pPr>
            <a:endParaRPr lang="en-US" sz="2000" dirty="0">
              <a:solidFill>
                <a:schemeClr val="tx2">
                  <a:lumMod val="75000"/>
                </a:schemeClr>
              </a:solidFill>
              <a:latin typeface="+mn-lt"/>
            </a:endParaRPr>
          </a:p>
        </p:txBody>
      </p:sp>
      <p:graphicFrame>
        <p:nvGraphicFramePr>
          <p:cNvPr id="13" name="Table 12"/>
          <p:cNvGraphicFramePr>
            <a:graphicFrameLocks noGrp="1"/>
          </p:cNvGraphicFramePr>
          <p:nvPr/>
        </p:nvGraphicFramePr>
        <p:xfrm>
          <a:off x="0" y="1397000"/>
          <a:ext cx="9144000" cy="4245610"/>
        </p:xfrm>
        <a:graphic>
          <a:graphicData uri="http://schemas.openxmlformats.org/drawingml/2006/table">
            <a:tbl>
              <a:tblPr firstRow="1" bandRow="1">
                <a:tableStyleId>{5C22544A-7EE6-4342-B048-85BDC9FD1C3A}</a:tableStyleId>
              </a:tblPr>
              <a:tblGrid>
                <a:gridCol w="2286000"/>
                <a:gridCol w="2286000"/>
                <a:gridCol w="2133600"/>
                <a:gridCol w="2438400"/>
              </a:tblGrid>
              <a:tr h="679450">
                <a:tc>
                  <a:txBody>
                    <a:bodyPr/>
                    <a:lstStyle/>
                    <a:p>
                      <a:pPr algn="ctr"/>
                      <a:r>
                        <a:rPr lang="en-US" dirty="0" err="1" smtClean="0">
                          <a:solidFill>
                            <a:schemeClr val="tx1"/>
                          </a:solidFill>
                        </a:rPr>
                        <a:t>Contracto</a:t>
                      </a:r>
                      <a:r>
                        <a:rPr lang="en-US" dirty="0" smtClean="0">
                          <a:solidFill>
                            <a:schemeClr val="tx1"/>
                          </a:solidFill>
                        </a:rPr>
                        <a:t> </a:t>
                      </a:r>
                      <a:r>
                        <a:rPr lang="en-US" dirty="0" err="1" smtClean="0">
                          <a:solidFill>
                            <a:schemeClr val="tx1"/>
                          </a:solidFill>
                        </a:rPr>
                        <a:t>Laboral</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err="1" smtClean="0">
                          <a:solidFill>
                            <a:schemeClr val="tx1"/>
                          </a:solidFill>
                        </a:rPr>
                        <a:t>Empresa</a:t>
                      </a:r>
                      <a:r>
                        <a:rPr lang="en-US" dirty="0" smtClean="0">
                          <a:solidFill>
                            <a:schemeClr val="tx1"/>
                          </a:solidFill>
                        </a:rPr>
                        <a:t> </a:t>
                      </a:r>
                      <a:r>
                        <a:rPr lang="en-US" dirty="0" err="1" smtClean="0">
                          <a:solidFill>
                            <a:schemeClr val="tx1"/>
                          </a:solidFill>
                        </a:rPr>
                        <a:t>paga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err="1" smtClean="0">
                          <a:solidFill>
                            <a:schemeClr val="tx1"/>
                          </a:solidFill>
                        </a:rPr>
                        <a:t>Trabajador</a:t>
                      </a:r>
                      <a:r>
                        <a:rPr lang="en-US" dirty="0" smtClean="0">
                          <a:solidFill>
                            <a:schemeClr val="tx1"/>
                          </a:solidFill>
                        </a:rPr>
                        <a:t> </a:t>
                      </a:r>
                      <a:r>
                        <a:rPr lang="en-US" dirty="0" err="1" smtClean="0">
                          <a:solidFill>
                            <a:schemeClr val="tx1"/>
                          </a:solidFill>
                        </a:rPr>
                        <a:t>recibe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err="1" smtClean="0">
                          <a:solidFill>
                            <a:schemeClr val="tx1"/>
                          </a:solidFill>
                        </a:rPr>
                        <a:t>Impuesto</a:t>
                      </a:r>
                      <a:r>
                        <a:rPr lang="en-US" dirty="0" smtClean="0">
                          <a:solidFill>
                            <a:schemeClr val="tx1"/>
                          </a:solidFill>
                        </a:rPr>
                        <a:t> o </a:t>
                      </a:r>
                      <a:r>
                        <a:rPr lang="en-US" dirty="0" err="1" smtClean="0">
                          <a:solidFill>
                            <a:schemeClr val="tx1"/>
                          </a:solidFill>
                        </a:rPr>
                        <a:t>subsidio</a:t>
                      </a:r>
                      <a:r>
                        <a:rPr lang="en-US" dirty="0" smtClean="0">
                          <a:solidFill>
                            <a:schemeClr val="tx1"/>
                          </a:solidFill>
                        </a:rPr>
                        <a:t> </a:t>
                      </a:r>
                      <a:r>
                        <a:rPr lang="en-US" dirty="0" err="1" smtClean="0">
                          <a:solidFill>
                            <a:schemeClr val="tx1"/>
                          </a:solidFill>
                        </a:rPr>
                        <a:t>impl</a:t>
                      </a:r>
                      <a:r>
                        <a:rPr lang="es-ES" dirty="0" err="1" smtClean="0">
                          <a:solidFill>
                            <a:schemeClr val="tx1"/>
                          </a:solidFill>
                        </a:rPr>
                        <a:t>icito</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79450">
                <a:tc>
                  <a:txBody>
                    <a:bodyPr/>
                    <a:lstStyle/>
                    <a:p>
                      <a:pPr algn="l"/>
                      <a:endParaRPr lang="en-US" dirty="0" smtClean="0">
                        <a:solidFill>
                          <a:schemeClr val="tx1"/>
                        </a:solidFill>
                      </a:endParaRPr>
                    </a:p>
                    <a:p>
                      <a:pPr algn="l"/>
                      <a:r>
                        <a:rPr lang="en-US" dirty="0" err="1" smtClean="0">
                          <a:solidFill>
                            <a:schemeClr val="tx1"/>
                          </a:solidFill>
                        </a:rPr>
                        <a:t>Asalariado</a:t>
                      </a:r>
                      <a:r>
                        <a:rPr lang="en-US" dirty="0" smtClean="0">
                          <a:solidFill>
                            <a:schemeClr val="tx1"/>
                          </a:solidFill>
                        </a:rPr>
                        <a:t> Legal </a:t>
                      </a:r>
                    </a:p>
                    <a:p>
                      <a:pPr algn="l"/>
                      <a:r>
                        <a:rPr lang="en-US" dirty="0" smtClean="0">
                          <a:solidFill>
                            <a:schemeClr val="tx1"/>
                          </a:solidFill>
                        </a:rPr>
                        <a:t>(formal)</a:t>
                      </a:r>
                    </a:p>
                    <a:p>
                      <a:pPr algn="l"/>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79450">
                <a:tc>
                  <a:txBody>
                    <a:bodyPr/>
                    <a:lstStyle/>
                    <a:p>
                      <a:pPr algn="l"/>
                      <a:endParaRPr lang="en-US" dirty="0" smtClean="0">
                        <a:solidFill>
                          <a:schemeClr val="tx1"/>
                        </a:solidFill>
                      </a:endParaRPr>
                    </a:p>
                    <a:p>
                      <a:pPr algn="l"/>
                      <a:r>
                        <a:rPr lang="en-US" dirty="0" err="1" smtClean="0">
                          <a:solidFill>
                            <a:schemeClr val="tx1"/>
                          </a:solidFill>
                        </a:rPr>
                        <a:t>Asalariado</a:t>
                      </a:r>
                      <a:r>
                        <a:rPr lang="en-US" dirty="0" smtClean="0">
                          <a:solidFill>
                            <a:schemeClr val="tx1"/>
                          </a:solidFill>
                        </a:rPr>
                        <a:t> Illegal</a:t>
                      </a:r>
                      <a:r>
                        <a:rPr lang="en-US" baseline="0" dirty="0" smtClean="0">
                          <a:solidFill>
                            <a:schemeClr val="tx1"/>
                          </a:solidFill>
                        </a:rPr>
                        <a:t> </a:t>
                      </a:r>
                    </a:p>
                    <a:p>
                      <a:pPr algn="l"/>
                      <a:r>
                        <a:rPr lang="en-US" baseline="0" dirty="0" smtClean="0">
                          <a:solidFill>
                            <a:schemeClr val="tx1"/>
                          </a:solidFill>
                        </a:rPr>
                        <a:t>(informal)</a:t>
                      </a:r>
                    </a:p>
                    <a:p>
                      <a:pPr algn="l"/>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79450">
                <a:tc>
                  <a:txBody>
                    <a:bodyPr/>
                    <a:lstStyle/>
                    <a:p>
                      <a:pPr algn="l"/>
                      <a:endParaRPr lang="en-US" dirty="0" smtClean="0">
                        <a:solidFill>
                          <a:schemeClr val="tx1"/>
                        </a:solidFill>
                      </a:endParaRPr>
                    </a:p>
                    <a:p>
                      <a:pPr algn="l"/>
                      <a:r>
                        <a:rPr lang="en-US" dirty="0" smtClean="0">
                          <a:solidFill>
                            <a:schemeClr val="tx1"/>
                          </a:solidFill>
                        </a:rPr>
                        <a:t>No-</a:t>
                      </a:r>
                      <a:r>
                        <a:rPr lang="en-US" dirty="0" err="1" smtClean="0">
                          <a:solidFill>
                            <a:schemeClr val="tx1"/>
                          </a:solidFill>
                        </a:rPr>
                        <a:t>asalariado</a:t>
                      </a:r>
                      <a:endParaRPr lang="en-US" dirty="0" smtClean="0">
                        <a:solidFill>
                          <a:schemeClr val="tx1"/>
                        </a:solidFill>
                      </a:endParaRPr>
                    </a:p>
                    <a:p>
                      <a:pPr algn="l"/>
                      <a:r>
                        <a:rPr lang="en-US" dirty="0" smtClean="0">
                          <a:solidFill>
                            <a:schemeClr val="tx1"/>
                          </a:solidFill>
                        </a:rPr>
                        <a:t>(informal)</a:t>
                      </a:r>
                    </a:p>
                    <a:p>
                      <a:pPr algn="l"/>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14" name="Object 13"/>
          <p:cNvGraphicFramePr>
            <a:graphicFrameLocks noChangeAspect="1"/>
          </p:cNvGraphicFramePr>
          <p:nvPr/>
        </p:nvGraphicFramePr>
        <p:xfrm>
          <a:off x="2389188" y="2438400"/>
          <a:ext cx="2035175" cy="457200"/>
        </p:xfrm>
        <a:graphic>
          <a:graphicData uri="http://schemas.openxmlformats.org/presentationml/2006/ole">
            <p:oleObj spid="_x0000_s566274" name="Equation" r:id="rId3" imgW="1130040" imgH="253800" progId="Equation.DSMT4">
              <p:embed/>
            </p:oleObj>
          </a:graphicData>
        </a:graphic>
      </p:graphicFrame>
      <p:graphicFrame>
        <p:nvGraphicFramePr>
          <p:cNvPr id="15" name="Object 14"/>
          <p:cNvGraphicFramePr>
            <a:graphicFrameLocks noChangeAspect="1"/>
          </p:cNvGraphicFramePr>
          <p:nvPr/>
        </p:nvGraphicFramePr>
        <p:xfrm>
          <a:off x="4619625" y="2438400"/>
          <a:ext cx="1914525" cy="455613"/>
        </p:xfrm>
        <a:graphic>
          <a:graphicData uri="http://schemas.openxmlformats.org/presentationml/2006/ole">
            <p:oleObj spid="_x0000_s566275" name="Equation" r:id="rId4" imgW="1066680" imgH="253800" progId="Equation.DSMT4">
              <p:embed/>
            </p:oleObj>
          </a:graphicData>
        </a:graphic>
      </p:graphicFrame>
      <p:graphicFrame>
        <p:nvGraphicFramePr>
          <p:cNvPr id="16" name="Object 15"/>
          <p:cNvGraphicFramePr>
            <a:graphicFrameLocks noChangeAspect="1"/>
          </p:cNvGraphicFramePr>
          <p:nvPr/>
        </p:nvGraphicFramePr>
        <p:xfrm>
          <a:off x="6989763" y="2514600"/>
          <a:ext cx="1419225" cy="381000"/>
        </p:xfrm>
        <a:graphic>
          <a:graphicData uri="http://schemas.openxmlformats.org/presentationml/2006/ole">
            <p:oleObj spid="_x0000_s566276" name="Equation" r:id="rId5" imgW="850680" imgH="228600" progId="Equation.DSMT4">
              <p:embed/>
            </p:oleObj>
          </a:graphicData>
        </a:graphic>
      </p:graphicFrame>
      <p:graphicFrame>
        <p:nvGraphicFramePr>
          <p:cNvPr id="17" name="Object 16"/>
          <p:cNvGraphicFramePr>
            <a:graphicFrameLocks noChangeAspect="1"/>
          </p:cNvGraphicFramePr>
          <p:nvPr/>
        </p:nvGraphicFramePr>
        <p:xfrm>
          <a:off x="2630488" y="3657600"/>
          <a:ext cx="1660525" cy="457200"/>
        </p:xfrm>
        <a:graphic>
          <a:graphicData uri="http://schemas.openxmlformats.org/presentationml/2006/ole">
            <p:oleObj spid="_x0000_s566277" name="Equation" r:id="rId6" imgW="876240" imgH="241200" progId="Equation.DSMT4">
              <p:embed/>
            </p:oleObj>
          </a:graphicData>
        </a:graphic>
      </p:graphicFrame>
      <p:graphicFrame>
        <p:nvGraphicFramePr>
          <p:cNvPr id="18" name="Object 17"/>
          <p:cNvGraphicFramePr>
            <a:graphicFrameLocks noChangeAspect="1"/>
          </p:cNvGraphicFramePr>
          <p:nvPr/>
        </p:nvGraphicFramePr>
        <p:xfrm>
          <a:off x="4676775" y="3657600"/>
          <a:ext cx="1854200" cy="457200"/>
        </p:xfrm>
        <a:graphic>
          <a:graphicData uri="http://schemas.openxmlformats.org/presentationml/2006/ole">
            <p:oleObj spid="_x0000_s566278" name="Equation" r:id="rId7" imgW="977760" imgH="241200" progId="Equation.DSMT4">
              <p:embed/>
            </p:oleObj>
          </a:graphicData>
        </a:graphic>
      </p:graphicFrame>
      <p:graphicFrame>
        <p:nvGraphicFramePr>
          <p:cNvPr id="19" name="Object 18"/>
          <p:cNvGraphicFramePr>
            <a:graphicFrameLocks noChangeAspect="1"/>
          </p:cNvGraphicFramePr>
          <p:nvPr/>
        </p:nvGraphicFramePr>
        <p:xfrm>
          <a:off x="6792913" y="3705225"/>
          <a:ext cx="2417762" cy="419100"/>
        </p:xfrm>
        <a:graphic>
          <a:graphicData uri="http://schemas.openxmlformats.org/presentationml/2006/ole">
            <p:oleObj spid="_x0000_s566279" name="Equation" r:id="rId8" imgW="1396800" imgH="241200" progId="Equation.DSMT4">
              <p:embed/>
            </p:oleObj>
          </a:graphicData>
        </a:graphic>
      </p:graphicFrame>
      <p:graphicFrame>
        <p:nvGraphicFramePr>
          <p:cNvPr id="20" name="Object 19"/>
          <p:cNvGraphicFramePr>
            <a:graphicFrameLocks noChangeAspect="1"/>
          </p:cNvGraphicFramePr>
          <p:nvPr/>
        </p:nvGraphicFramePr>
        <p:xfrm>
          <a:off x="3183466" y="4876800"/>
          <a:ext cx="321733" cy="413657"/>
        </p:xfrm>
        <a:graphic>
          <a:graphicData uri="http://schemas.openxmlformats.org/presentationml/2006/ole">
            <p:oleObj spid="_x0000_s566280" name="Equation" r:id="rId9" imgW="177480" imgH="228600" progId="Equation.DSMT4">
              <p:embed/>
            </p:oleObj>
          </a:graphicData>
        </a:graphic>
      </p:graphicFrame>
      <p:graphicFrame>
        <p:nvGraphicFramePr>
          <p:cNvPr id="21" name="Object 20"/>
          <p:cNvGraphicFramePr>
            <a:graphicFrameLocks noChangeAspect="1"/>
          </p:cNvGraphicFramePr>
          <p:nvPr/>
        </p:nvGraphicFramePr>
        <p:xfrm>
          <a:off x="4748213" y="4800600"/>
          <a:ext cx="1852612" cy="457200"/>
        </p:xfrm>
        <a:graphic>
          <a:graphicData uri="http://schemas.openxmlformats.org/presentationml/2006/ole">
            <p:oleObj spid="_x0000_s566281" name="Equation" r:id="rId10" imgW="977760" imgH="241200" progId="Equation.DSMT4">
              <p:embed/>
            </p:oleObj>
          </a:graphicData>
        </a:graphic>
      </p:graphicFrame>
      <p:graphicFrame>
        <p:nvGraphicFramePr>
          <p:cNvPr id="22" name="Object 21"/>
          <p:cNvGraphicFramePr>
            <a:graphicFrameLocks noChangeAspect="1"/>
          </p:cNvGraphicFramePr>
          <p:nvPr/>
        </p:nvGraphicFramePr>
        <p:xfrm>
          <a:off x="7085013" y="4826000"/>
          <a:ext cx="1485900" cy="431800"/>
        </p:xfrm>
        <a:graphic>
          <a:graphicData uri="http://schemas.openxmlformats.org/presentationml/2006/ole">
            <p:oleObj spid="_x0000_s566282" name="Equation" r:id="rId11" imgW="787320" imgH="228600" progId="Equation.DSMT4">
              <p:embed/>
            </p:oleObj>
          </a:graphicData>
        </a:graphic>
      </p:graphicFrame>
      <p:sp>
        <p:nvSpPr>
          <p:cNvPr id="24" name="TextBox 23"/>
          <p:cNvSpPr txBox="1"/>
          <p:nvPr/>
        </p:nvSpPr>
        <p:spPr>
          <a:xfrm>
            <a:off x="0" y="5867400"/>
            <a:ext cx="9292865" cy="923330"/>
          </a:xfrm>
          <a:prstGeom prst="rect">
            <a:avLst/>
          </a:prstGeom>
          <a:noFill/>
        </p:spPr>
        <p:txBody>
          <a:bodyPr wrap="none" rtlCol="0">
            <a:spAutoFit/>
          </a:bodyPr>
          <a:lstStyle/>
          <a:p>
            <a:r>
              <a:rPr lang="en-US" dirty="0" smtClean="0"/>
              <a:t>La </a:t>
            </a:r>
            <a:r>
              <a:rPr lang="en-US" dirty="0" err="1" smtClean="0"/>
              <a:t>arquitectura</a:t>
            </a:r>
            <a:r>
              <a:rPr lang="en-US" dirty="0" smtClean="0"/>
              <a:t> ASC-ASNC </a:t>
            </a:r>
            <a:r>
              <a:rPr lang="en-US" dirty="0" err="1" smtClean="0"/>
              <a:t>implica</a:t>
            </a:r>
            <a:r>
              <a:rPr lang="en-US" dirty="0" smtClean="0"/>
              <a:t> un </a:t>
            </a:r>
            <a:r>
              <a:rPr lang="en-US" dirty="0" err="1" smtClean="0"/>
              <a:t>impuesto</a:t>
            </a:r>
            <a:r>
              <a:rPr lang="en-US" dirty="0" smtClean="0"/>
              <a:t> al </a:t>
            </a:r>
            <a:r>
              <a:rPr lang="en-US" dirty="0" err="1" smtClean="0"/>
              <a:t>trabajo</a:t>
            </a:r>
            <a:r>
              <a:rPr lang="en-US" dirty="0" smtClean="0"/>
              <a:t> formal y un </a:t>
            </a:r>
            <a:r>
              <a:rPr lang="en-US" dirty="0" err="1" smtClean="0"/>
              <a:t>subsidio</a:t>
            </a:r>
            <a:r>
              <a:rPr lang="en-US" dirty="0" smtClean="0"/>
              <a:t> al </a:t>
            </a:r>
            <a:r>
              <a:rPr lang="en-US" dirty="0" err="1" smtClean="0"/>
              <a:t>trabajo</a:t>
            </a:r>
            <a:r>
              <a:rPr lang="en-US" dirty="0" smtClean="0"/>
              <a:t> informal,</a:t>
            </a:r>
          </a:p>
          <a:p>
            <a:r>
              <a:rPr lang="en-US" dirty="0" err="1" smtClean="0"/>
              <a:t>este</a:t>
            </a:r>
            <a:r>
              <a:rPr lang="en-US" dirty="0" smtClean="0"/>
              <a:t> </a:t>
            </a:r>
            <a:r>
              <a:rPr lang="en-US" dirty="0" err="1" smtClean="0"/>
              <a:t>último</a:t>
            </a:r>
            <a:r>
              <a:rPr lang="en-US" dirty="0" smtClean="0"/>
              <a:t> mayor </a:t>
            </a:r>
            <a:r>
              <a:rPr lang="en-US" dirty="0" err="1" smtClean="0"/>
              <a:t>para</a:t>
            </a:r>
            <a:r>
              <a:rPr lang="en-US" dirty="0" smtClean="0"/>
              <a:t> el </a:t>
            </a:r>
            <a:r>
              <a:rPr lang="en-US" dirty="0" err="1" smtClean="0"/>
              <a:t>autoempleo</a:t>
            </a:r>
            <a:r>
              <a:rPr lang="en-US" dirty="0" smtClean="0"/>
              <a:t> y el </a:t>
            </a:r>
            <a:r>
              <a:rPr lang="en-US" dirty="0" err="1" smtClean="0"/>
              <a:t>trabajo</a:t>
            </a:r>
            <a:r>
              <a:rPr lang="en-US" dirty="0" smtClean="0"/>
              <a:t> familiar </a:t>
            </a:r>
            <a:r>
              <a:rPr lang="en-US" dirty="0" err="1" smtClean="0"/>
              <a:t>que</a:t>
            </a:r>
            <a:r>
              <a:rPr lang="en-US" dirty="0" smtClean="0"/>
              <a:t> </a:t>
            </a:r>
            <a:r>
              <a:rPr lang="en-US" dirty="0" err="1" smtClean="0"/>
              <a:t>para</a:t>
            </a:r>
            <a:r>
              <a:rPr lang="en-US" dirty="0" smtClean="0"/>
              <a:t> </a:t>
            </a:r>
            <a:r>
              <a:rPr lang="en-US" dirty="0" err="1" smtClean="0"/>
              <a:t>trabajo</a:t>
            </a:r>
            <a:r>
              <a:rPr lang="en-US" dirty="0" smtClean="0"/>
              <a:t> </a:t>
            </a:r>
            <a:r>
              <a:rPr lang="en-US" dirty="0" err="1" smtClean="0"/>
              <a:t>asalariado</a:t>
            </a:r>
            <a:r>
              <a:rPr lang="en-US" dirty="0" smtClean="0"/>
              <a:t>. A </a:t>
            </a:r>
            <a:r>
              <a:rPr lang="en-US" dirty="0" err="1" smtClean="0"/>
              <a:t>menor</a:t>
            </a:r>
            <a:endParaRPr lang="en-US" dirty="0" smtClean="0"/>
          </a:p>
          <a:p>
            <a:r>
              <a:rPr lang="en-US" dirty="0" err="1" smtClean="0"/>
              <a:t>tamaño</a:t>
            </a:r>
            <a:r>
              <a:rPr lang="en-US" dirty="0" smtClean="0"/>
              <a:t> de </a:t>
            </a:r>
            <a:r>
              <a:rPr lang="en-US" dirty="0" err="1" smtClean="0"/>
              <a:t>empresa</a:t>
            </a:r>
            <a:r>
              <a:rPr lang="en-US" dirty="0" smtClean="0"/>
              <a:t>, mayor el </a:t>
            </a:r>
            <a:r>
              <a:rPr lang="en-US" dirty="0" err="1" smtClean="0"/>
              <a:t>subsidio</a:t>
            </a:r>
            <a:r>
              <a:rPr lang="en-US" dirty="0" smtClean="0"/>
              <a:t> al </a:t>
            </a:r>
            <a:r>
              <a:rPr lang="en-US" dirty="0" err="1" smtClean="0"/>
              <a:t>trabajo</a:t>
            </a:r>
            <a:r>
              <a:rPr lang="en-US" dirty="0" smtClean="0"/>
              <a:t> informal.</a:t>
            </a:r>
            <a:endParaRPr lang="en-US" dirty="0"/>
          </a:p>
        </p:txBody>
      </p:sp>
    </p:spTree>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lgn="ctr">
              <a:buNone/>
            </a:pPr>
            <a:r>
              <a:rPr lang="en-US" sz="2400" u="sng" dirty="0" err="1" smtClean="0">
                <a:solidFill>
                  <a:schemeClr val="tx2">
                    <a:lumMod val="75000"/>
                  </a:schemeClr>
                </a:solidFill>
                <a:latin typeface="+mn-lt"/>
              </a:rPr>
              <a:t>Recaudación</a:t>
            </a:r>
            <a:r>
              <a:rPr lang="en-US" sz="2400" u="sng" dirty="0" smtClean="0">
                <a:solidFill>
                  <a:schemeClr val="tx2">
                    <a:lumMod val="75000"/>
                  </a:schemeClr>
                </a:solidFill>
                <a:latin typeface="+mn-lt"/>
              </a:rPr>
              <a:t> Total del IVA e ISR</a:t>
            </a:r>
          </a:p>
          <a:p>
            <a:pPr>
              <a:buNone/>
            </a:pPr>
            <a:r>
              <a:rPr lang="en-US" sz="2000" b="1" dirty="0" smtClean="0">
                <a:solidFill>
                  <a:schemeClr val="tx2">
                    <a:lumMod val="75000"/>
                  </a:schemeClr>
                </a:solidFill>
                <a:latin typeface="+mn-lt"/>
              </a:rPr>
              <a:t>IVA</a:t>
            </a:r>
          </a:p>
          <a:p>
            <a:pPr>
              <a:buNone/>
            </a:pPr>
            <a:r>
              <a:rPr lang="en-US" sz="2000" dirty="0" smtClean="0">
                <a:solidFill>
                  <a:schemeClr val="tx2">
                    <a:lumMod val="75000"/>
                  </a:schemeClr>
                </a:solidFill>
                <a:latin typeface="+mn-lt"/>
              </a:rPr>
              <a:t>      El IVA se </a:t>
            </a:r>
            <a:r>
              <a:rPr lang="en-US" sz="2000" dirty="0" err="1" smtClean="0">
                <a:solidFill>
                  <a:schemeClr val="tx2">
                    <a:lumMod val="75000"/>
                  </a:schemeClr>
                </a:solidFill>
                <a:latin typeface="+mn-lt"/>
              </a:rPr>
              <a:t>administra</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por</a:t>
            </a:r>
            <a:r>
              <a:rPr lang="en-US" sz="2000" dirty="0" smtClean="0">
                <a:solidFill>
                  <a:schemeClr val="tx2">
                    <a:lumMod val="75000"/>
                  </a:schemeClr>
                </a:solidFill>
                <a:latin typeface="+mn-lt"/>
              </a:rPr>
              <a:t> el </a:t>
            </a:r>
            <a:r>
              <a:rPr lang="en-US" sz="2000" dirty="0" err="1" smtClean="0">
                <a:solidFill>
                  <a:schemeClr val="tx2">
                    <a:lumMod val="75000"/>
                  </a:schemeClr>
                </a:solidFill>
                <a:latin typeface="+mn-lt"/>
              </a:rPr>
              <a:t>método</a:t>
            </a:r>
            <a:r>
              <a:rPr lang="en-US" sz="2000" dirty="0" smtClean="0">
                <a:solidFill>
                  <a:schemeClr val="tx2">
                    <a:lumMod val="75000"/>
                  </a:schemeClr>
                </a:solidFill>
                <a:latin typeface="+mn-lt"/>
              </a:rPr>
              <a:t> de </a:t>
            </a:r>
            <a:r>
              <a:rPr lang="en-US" sz="2000" dirty="0" err="1" smtClean="0">
                <a:solidFill>
                  <a:schemeClr val="tx2">
                    <a:lumMod val="75000"/>
                  </a:schemeClr>
                </a:solidFill>
                <a:latin typeface="+mn-lt"/>
              </a:rPr>
              <a:t>crédito</a:t>
            </a:r>
            <a:r>
              <a:rPr lang="en-US" sz="2000" dirty="0" smtClean="0">
                <a:solidFill>
                  <a:schemeClr val="tx2">
                    <a:lumMod val="75000"/>
                  </a:schemeClr>
                </a:solidFill>
                <a:latin typeface="+mn-lt"/>
              </a:rPr>
              <a:t>: el IVA se </a:t>
            </a:r>
            <a:r>
              <a:rPr lang="en-US" sz="2000" dirty="0" err="1" smtClean="0">
                <a:solidFill>
                  <a:schemeClr val="tx2">
                    <a:lumMod val="75000"/>
                  </a:schemeClr>
                </a:solidFill>
                <a:latin typeface="+mn-lt"/>
              </a:rPr>
              <a:t>aplica</a:t>
            </a:r>
            <a:r>
              <a:rPr lang="en-US" sz="2000" dirty="0" smtClean="0">
                <a:solidFill>
                  <a:schemeClr val="tx2">
                    <a:lumMod val="75000"/>
                  </a:schemeClr>
                </a:solidFill>
                <a:latin typeface="+mn-lt"/>
              </a:rPr>
              <a:t> en </a:t>
            </a:r>
            <a:r>
              <a:rPr lang="en-US" sz="2000" dirty="0" err="1" smtClean="0">
                <a:solidFill>
                  <a:schemeClr val="tx2">
                    <a:lumMod val="75000"/>
                  </a:schemeClr>
                </a:solidFill>
                <a:latin typeface="+mn-lt"/>
              </a:rPr>
              <a:t>cada</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venta</a:t>
            </a:r>
            <a:r>
              <a:rPr lang="en-US" sz="2000" dirty="0" smtClean="0">
                <a:solidFill>
                  <a:schemeClr val="tx2">
                    <a:lumMod val="75000"/>
                  </a:schemeClr>
                </a:solidFill>
                <a:latin typeface="+mn-lt"/>
              </a:rPr>
              <a:t> y la </a:t>
            </a:r>
            <a:r>
              <a:rPr lang="en-US" sz="2000" dirty="0" err="1" smtClean="0">
                <a:solidFill>
                  <a:schemeClr val="tx2">
                    <a:lumMod val="75000"/>
                  </a:schemeClr>
                </a:solidFill>
                <a:latin typeface="+mn-lt"/>
              </a:rPr>
              <a:t>empresa</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compradora</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obtiene</a:t>
            </a:r>
            <a:r>
              <a:rPr lang="en-US" sz="2000" dirty="0" smtClean="0">
                <a:solidFill>
                  <a:schemeClr val="tx2">
                    <a:lumMod val="75000"/>
                  </a:schemeClr>
                </a:solidFill>
                <a:latin typeface="+mn-lt"/>
              </a:rPr>
              <a:t> un </a:t>
            </a:r>
            <a:r>
              <a:rPr lang="en-US" sz="2000" dirty="0" err="1" smtClean="0">
                <a:solidFill>
                  <a:schemeClr val="tx2">
                    <a:lumMod val="75000"/>
                  </a:schemeClr>
                </a:solidFill>
                <a:latin typeface="+mn-lt"/>
              </a:rPr>
              <a:t>crédito</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por</a:t>
            </a:r>
            <a:r>
              <a:rPr lang="en-US" sz="2000" dirty="0" smtClean="0">
                <a:solidFill>
                  <a:schemeClr val="tx2">
                    <a:lumMod val="75000"/>
                  </a:schemeClr>
                </a:solidFill>
                <a:latin typeface="+mn-lt"/>
              </a:rPr>
              <a:t> el IVA </a:t>
            </a:r>
            <a:r>
              <a:rPr lang="en-US" sz="2000" dirty="0" err="1" smtClean="0">
                <a:solidFill>
                  <a:schemeClr val="tx2">
                    <a:lumMod val="75000"/>
                  </a:schemeClr>
                </a:solidFill>
                <a:latin typeface="+mn-lt"/>
              </a:rPr>
              <a:t>pagado</a:t>
            </a:r>
            <a:r>
              <a:rPr lang="en-US" sz="2000" dirty="0" smtClean="0">
                <a:solidFill>
                  <a:schemeClr val="tx2">
                    <a:lumMod val="75000"/>
                  </a:schemeClr>
                </a:solidFill>
                <a:latin typeface="+mn-lt"/>
              </a:rPr>
              <a:t> en el </a:t>
            </a:r>
            <a:r>
              <a:rPr lang="en-US" sz="2000" dirty="0" err="1" smtClean="0">
                <a:solidFill>
                  <a:schemeClr val="tx2">
                    <a:lumMod val="75000"/>
                  </a:schemeClr>
                </a:solidFill>
                <a:latin typeface="+mn-lt"/>
              </a:rPr>
              <a:t>bien</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intermedio</a:t>
            </a:r>
            <a:r>
              <a:rPr lang="en-US" sz="2000" dirty="0" smtClean="0">
                <a:solidFill>
                  <a:schemeClr val="tx2">
                    <a:lumMod val="75000"/>
                  </a:schemeClr>
                </a:solidFill>
                <a:latin typeface="+mn-lt"/>
              </a:rPr>
              <a:t>.</a:t>
            </a: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r>
              <a:rPr lang="en-US" sz="2000" dirty="0" err="1" smtClean="0">
                <a:solidFill>
                  <a:schemeClr val="tx2">
                    <a:lumMod val="75000"/>
                  </a:schemeClr>
                </a:solidFill>
                <a:latin typeface="+mn-lt"/>
              </a:rPr>
              <a:t>Recaudación</a:t>
            </a:r>
            <a:r>
              <a:rPr lang="en-US" sz="2000" dirty="0" smtClean="0">
                <a:solidFill>
                  <a:schemeClr val="tx2">
                    <a:lumMod val="75000"/>
                  </a:schemeClr>
                </a:solidFill>
                <a:latin typeface="+mn-lt"/>
              </a:rPr>
              <a:t> total del IVA</a:t>
            </a:r>
          </a:p>
          <a:p>
            <a:pPr>
              <a:buNone/>
            </a:pPr>
            <a:r>
              <a:rPr lang="en-US" sz="2000" dirty="0" smtClean="0">
                <a:solidFill>
                  <a:schemeClr val="tx2">
                    <a:lumMod val="75000"/>
                  </a:schemeClr>
                </a:solidFill>
                <a:latin typeface="+mn-lt"/>
              </a:rPr>
              <a:t>       ….. </a:t>
            </a:r>
            <a:r>
              <a:rPr lang="en-US" sz="2000" dirty="0" err="1" smtClean="0">
                <a:solidFill>
                  <a:schemeClr val="tx2">
                    <a:lumMod val="75000"/>
                  </a:schemeClr>
                </a:solidFill>
                <a:latin typeface="+mn-lt"/>
              </a:rPr>
              <a:t>que</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depende</a:t>
            </a:r>
            <a:r>
              <a:rPr lang="en-US" sz="2000" dirty="0" smtClean="0">
                <a:solidFill>
                  <a:schemeClr val="tx2">
                    <a:lumMod val="75000"/>
                  </a:schemeClr>
                </a:solidFill>
                <a:latin typeface="+mn-lt"/>
              </a:rPr>
              <a:t> del </a:t>
            </a:r>
            <a:r>
              <a:rPr lang="en-US" sz="2000" dirty="0" err="1" smtClean="0">
                <a:solidFill>
                  <a:schemeClr val="tx2">
                    <a:lumMod val="75000"/>
                  </a:schemeClr>
                </a:solidFill>
                <a:latin typeface="+mn-lt"/>
              </a:rPr>
              <a:t>nivel</a:t>
            </a:r>
            <a:r>
              <a:rPr lang="en-US" sz="2000" dirty="0" smtClean="0">
                <a:solidFill>
                  <a:schemeClr val="tx2">
                    <a:lumMod val="75000"/>
                  </a:schemeClr>
                </a:solidFill>
                <a:latin typeface="+mn-lt"/>
              </a:rPr>
              <a:t> de </a:t>
            </a:r>
            <a:r>
              <a:rPr lang="en-US" sz="2000" dirty="0" err="1" smtClean="0">
                <a:solidFill>
                  <a:schemeClr val="tx2">
                    <a:lumMod val="75000"/>
                  </a:schemeClr>
                </a:solidFill>
                <a:latin typeface="+mn-lt"/>
              </a:rPr>
              <a:t>informalidad</a:t>
            </a:r>
            <a:r>
              <a:rPr lang="en-US" sz="2000" dirty="0" smtClean="0">
                <a:solidFill>
                  <a:schemeClr val="tx2">
                    <a:lumMod val="75000"/>
                  </a:schemeClr>
                </a:solidFill>
                <a:latin typeface="+mn-lt"/>
              </a:rPr>
              <a:t> en el </a:t>
            </a:r>
            <a:r>
              <a:rPr lang="en-US" sz="2000" dirty="0" err="1" smtClean="0">
                <a:solidFill>
                  <a:schemeClr val="tx2">
                    <a:lumMod val="75000"/>
                  </a:schemeClr>
                </a:solidFill>
                <a:latin typeface="+mn-lt"/>
              </a:rPr>
              <a:t>mercado</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laboral</a:t>
            </a:r>
            <a:r>
              <a:rPr lang="en-US" sz="2000" dirty="0" smtClean="0">
                <a:solidFill>
                  <a:schemeClr val="tx2">
                    <a:lumMod val="75000"/>
                  </a:schemeClr>
                </a:solidFill>
                <a:latin typeface="+mn-lt"/>
              </a:rPr>
              <a:t>, el </a:t>
            </a:r>
            <a:r>
              <a:rPr lang="en-US" sz="2000" dirty="0" err="1" smtClean="0">
                <a:solidFill>
                  <a:schemeClr val="tx2">
                    <a:lumMod val="75000"/>
                  </a:schemeClr>
                </a:solidFill>
                <a:latin typeface="+mn-lt"/>
              </a:rPr>
              <a:t>cual</a:t>
            </a:r>
            <a:r>
              <a:rPr lang="en-US" sz="2000" dirty="0" smtClean="0">
                <a:solidFill>
                  <a:schemeClr val="tx2">
                    <a:lumMod val="75000"/>
                  </a:schemeClr>
                </a:solidFill>
                <a:latin typeface="+mn-lt"/>
              </a:rPr>
              <a:t> a </a:t>
            </a:r>
            <a:r>
              <a:rPr lang="en-US" sz="2000" dirty="0" err="1" smtClean="0">
                <a:solidFill>
                  <a:schemeClr val="tx2">
                    <a:lumMod val="75000"/>
                  </a:schemeClr>
                </a:solidFill>
                <a:latin typeface="+mn-lt"/>
              </a:rPr>
              <a:t>su</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vez</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depende</a:t>
            </a:r>
            <a:r>
              <a:rPr lang="en-US" sz="2000" dirty="0" smtClean="0">
                <a:solidFill>
                  <a:schemeClr val="tx2">
                    <a:lumMod val="75000"/>
                  </a:schemeClr>
                </a:solidFill>
                <a:latin typeface="+mn-lt"/>
              </a:rPr>
              <a:t> de los </a:t>
            </a:r>
            <a:r>
              <a:rPr lang="en-US" sz="2000" dirty="0" err="1" smtClean="0">
                <a:solidFill>
                  <a:schemeClr val="tx2">
                    <a:lumMod val="75000"/>
                  </a:schemeClr>
                </a:solidFill>
                <a:latin typeface="+mn-lt"/>
              </a:rPr>
              <a:t>incentivos</a:t>
            </a:r>
            <a:r>
              <a:rPr lang="en-US" sz="2000" dirty="0" smtClean="0">
                <a:solidFill>
                  <a:schemeClr val="tx2">
                    <a:lumMod val="75000"/>
                  </a:schemeClr>
                </a:solidFill>
                <a:latin typeface="+mn-lt"/>
              </a:rPr>
              <a:t> a </a:t>
            </a:r>
            <a:r>
              <a:rPr lang="en-US" sz="2000" dirty="0" err="1" smtClean="0">
                <a:solidFill>
                  <a:schemeClr val="tx2">
                    <a:lumMod val="75000"/>
                  </a:schemeClr>
                </a:solidFill>
                <a:latin typeface="+mn-lt"/>
              </a:rPr>
              <a:t>las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empresas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derivados</a:t>
            </a:r>
            <a:r>
              <a:rPr lang="en-US" sz="2000" dirty="0" smtClean="0">
                <a:solidFill>
                  <a:schemeClr val="tx2">
                    <a:lumMod val="75000"/>
                  </a:schemeClr>
                </a:solidFill>
                <a:latin typeface="+mn-lt"/>
              </a:rPr>
              <a:t> de los </a:t>
            </a:r>
            <a:r>
              <a:rPr lang="en-US" sz="2000" dirty="0" err="1" smtClean="0">
                <a:solidFill>
                  <a:schemeClr val="tx2">
                    <a:lumMod val="75000"/>
                  </a:schemeClr>
                </a:solidFill>
                <a:latin typeface="+mn-lt"/>
              </a:rPr>
              <a:t>impuestos</a:t>
            </a:r>
            <a:r>
              <a:rPr lang="en-US" sz="2000" dirty="0" smtClean="0">
                <a:solidFill>
                  <a:schemeClr val="tx2">
                    <a:lumMod val="75000"/>
                  </a:schemeClr>
                </a:solidFill>
                <a:latin typeface="+mn-lt"/>
              </a:rPr>
              <a:t> y </a:t>
            </a:r>
            <a:r>
              <a:rPr lang="en-US" sz="2000" dirty="0" err="1" smtClean="0">
                <a:solidFill>
                  <a:schemeClr val="tx2">
                    <a:lumMod val="75000"/>
                  </a:schemeClr>
                </a:solidFill>
                <a:latin typeface="+mn-lt"/>
              </a:rPr>
              <a:t>subsidios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asociados</a:t>
            </a:r>
            <a:r>
              <a:rPr lang="en-US" sz="2000" dirty="0" smtClean="0">
                <a:solidFill>
                  <a:schemeClr val="tx2">
                    <a:lumMod val="75000"/>
                  </a:schemeClr>
                </a:solidFill>
                <a:latin typeface="+mn-lt"/>
              </a:rPr>
              <a:t> con ASC y ASNC.</a:t>
            </a:r>
          </a:p>
          <a:p>
            <a:pPr>
              <a:buNone/>
            </a:pPr>
            <a:r>
              <a:rPr lang="en-US" sz="2000" b="1" dirty="0" smtClean="0">
                <a:solidFill>
                  <a:schemeClr val="tx2">
                    <a:lumMod val="75000"/>
                  </a:schemeClr>
                </a:solidFill>
                <a:latin typeface="+mn-lt"/>
              </a:rPr>
              <a:t>ISR</a:t>
            </a:r>
          </a:p>
          <a:p>
            <a:pPr>
              <a:buNone/>
            </a:pP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Aplican</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ecuaciones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similares</a:t>
            </a:r>
            <a:r>
              <a:rPr lang="en-US" sz="2000" dirty="0" smtClean="0">
                <a:solidFill>
                  <a:schemeClr val="tx2">
                    <a:lumMod val="75000"/>
                  </a:schemeClr>
                </a:solidFill>
                <a:latin typeface="+mn-lt"/>
              </a:rPr>
              <a:t>, e </a:t>
            </a:r>
            <a:r>
              <a:rPr lang="en-US" sz="2000" dirty="0" err="1" smtClean="0">
                <a:solidFill>
                  <a:schemeClr val="tx2">
                    <a:lumMod val="75000"/>
                  </a:schemeClr>
                </a:solidFill>
                <a:latin typeface="+mn-lt"/>
              </a:rPr>
              <a:t>igualmente</a:t>
            </a:r>
            <a:r>
              <a:rPr lang="en-US" sz="2000" dirty="0" smtClean="0">
                <a:solidFill>
                  <a:schemeClr val="tx2">
                    <a:lumMod val="75000"/>
                  </a:schemeClr>
                </a:solidFill>
                <a:latin typeface="+mn-lt"/>
              </a:rPr>
              <a:t> el </a:t>
            </a:r>
            <a:r>
              <a:rPr lang="en-US" sz="2000" dirty="0" err="1" smtClean="0">
                <a:solidFill>
                  <a:schemeClr val="tx2">
                    <a:lumMod val="75000"/>
                  </a:schemeClr>
                </a:solidFill>
                <a:latin typeface="+mn-lt"/>
              </a:rPr>
              <a:t>punto</a:t>
            </a:r>
            <a:r>
              <a:rPr lang="en-US" sz="2000" dirty="0" smtClean="0">
                <a:solidFill>
                  <a:schemeClr val="tx2">
                    <a:lumMod val="75000"/>
                  </a:schemeClr>
                </a:solidFill>
                <a:latin typeface="+mn-lt"/>
              </a:rPr>
              <a:t> clave </a:t>
            </a:r>
            <a:r>
              <a:rPr lang="en-US" sz="2000" dirty="0" err="1" smtClean="0">
                <a:solidFill>
                  <a:schemeClr val="tx2">
                    <a:lumMod val="75000"/>
                  </a:schemeClr>
                </a:solidFill>
                <a:latin typeface="+mn-lt"/>
              </a:rPr>
              <a:t>es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que</a:t>
            </a:r>
            <a:r>
              <a:rPr lang="en-US" sz="2000" dirty="0" smtClean="0">
                <a:solidFill>
                  <a:schemeClr val="tx2">
                    <a:lumMod val="75000"/>
                  </a:schemeClr>
                </a:solidFill>
                <a:latin typeface="+mn-lt"/>
              </a:rPr>
              <a:t> la </a:t>
            </a:r>
            <a:r>
              <a:rPr lang="en-US" sz="2000" dirty="0" err="1" smtClean="0">
                <a:solidFill>
                  <a:schemeClr val="tx2">
                    <a:lumMod val="75000"/>
                  </a:schemeClr>
                </a:solidFill>
                <a:latin typeface="+mn-lt"/>
              </a:rPr>
              <a:t>recaudación</a:t>
            </a:r>
            <a:r>
              <a:rPr lang="en-US" sz="2000" dirty="0" smtClean="0">
                <a:solidFill>
                  <a:schemeClr val="tx2">
                    <a:lumMod val="75000"/>
                  </a:schemeClr>
                </a:solidFill>
                <a:latin typeface="+mn-lt"/>
              </a:rPr>
              <a:t> del ISR </a:t>
            </a:r>
            <a:r>
              <a:rPr lang="en-US" sz="2000" dirty="0" err="1" smtClean="0">
                <a:solidFill>
                  <a:schemeClr val="tx2">
                    <a:lumMod val="75000"/>
                  </a:schemeClr>
                </a:solidFill>
                <a:latin typeface="+mn-lt"/>
              </a:rPr>
              <a:t>depende</a:t>
            </a:r>
            <a:r>
              <a:rPr lang="en-US" sz="2000" dirty="0" smtClean="0">
                <a:solidFill>
                  <a:schemeClr val="tx2">
                    <a:lumMod val="75000"/>
                  </a:schemeClr>
                </a:solidFill>
                <a:latin typeface="+mn-lt"/>
              </a:rPr>
              <a:t> de </a:t>
            </a:r>
            <a:r>
              <a:rPr lang="en-US" sz="2000" dirty="0" err="1" smtClean="0">
                <a:solidFill>
                  <a:schemeClr val="tx2">
                    <a:lumMod val="75000"/>
                  </a:schemeClr>
                </a:solidFill>
                <a:latin typeface="+mn-lt"/>
              </a:rPr>
              <a:t>las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conductas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evasivas</a:t>
            </a:r>
            <a:r>
              <a:rPr lang="en-US" sz="2000" dirty="0" smtClean="0">
                <a:solidFill>
                  <a:schemeClr val="tx2">
                    <a:lumMod val="75000"/>
                  </a:schemeClr>
                </a:solidFill>
                <a:latin typeface="+mn-lt"/>
              </a:rPr>
              <a:t> de </a:t>
            </a:r>
            <a:r>
              <a:rPr lang="en-US" sz="2000" dirty="0" err="1" smtClean="0">
                <a:solidFill>
                  <a:schemeClr val="tx2">
                    <a:lumMod val="75000"/>
                  </a:schemeClr>
                </a:solidFill>
                <a:latin typeface="+mn-lt"/>
              </a:rPr>
              <a:t>las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empresas</a:t>
            </a:r>
            <a:r>
              <a:rPr lang="en-US" sz="2000" dirty="0" smtClean="0">
                <a:solidFill>
                  <a:schemeClr val="tx2">
                    <a:lumMod val="75000"/>
                  </a:schemeClr>
                </a:solidFill>
                <a:latin typeface="+mn-lt"/>
              </a:rPr>
              <a:t> y la </a:t>
            </a:r>
            <a:r>
              <a:rPr lang="en-US" sz="2000" dirty="0" err="1" smtClean="0">
                <a:solidFill>
                  <a:schemeClr val="tx2">
                    <a:lumMod val="75000"/>
                  </a:schemeClr>
                </a:solidFill>
                <a:latin typeface="+mn-lt"/>
              </a:rPr>
              <a:t>informalidad</a:t>
            </a:r>
            <a:r>
              <a:rPr lang="en-US" sz="2000" dirty="0" smtClean="0">
                <a:solidFill>
                  <a:schemeClr val="tx2">
                    <a:lumMod val="75000"/>
                  </a:schemeClr>
                </a:solidFill>
                <a:latin typeface="+mn-lt"/>
              </a:rPr>
              <a:t> en el </a:t>
            </a:r>
            <a:r>
              <a:rPr lang="en-US" sz="2000" dirty="0" err="1" smtClean="0">
                <a:solidFill>
                  <a:schemeClr val="tx2">
                    <a:lumMod val="75000"/>
                  </a:schemeClr>
                </a:solidFill>
                <a:latin typeface="+mn-lt"/>
              </a:rPr>
              <a:t>mercado</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laboral</a:t>
            </a:r>
            <a:r>
              <a:rPr lang="en-US" sz="2000" dirty="0" smtClean="0">
                <a:solidFill>
                  <a:schemeClr val="tx2">
                    <a:lumMod val="75000"/>
                  </a:schemeClr>
                </a:solidFill>
                <a:latin typeface="+mn-lt"/>
              </a:rPr>
              <a:t>.</a:t>
            </a:r>
          </a:p>
          <a:p>
            <a:pPr>
              <a:buNone/>
            </a:pPr>
            <a:endParaRPr lang="en-US" sz="2000" dirty="0" smtClean="0">
              <a:solidFill>
                <a:schemeClr val="tx1"/>
              </a:solidFill>
              <a:latin typeface="+mn-lt"/>
            </a:endParaRPr>
          </a:p>
          <a:p>
            <a:pPr>
              <a:buNone/>
            </a:pPr>
            <a:endParaRPr lang="en-US" sz="2000" dirty="0" smtClean="0">
              <a:solidFill>
                <a:schemeClr val="tx1"/>
              </a:solidFill>
              <a:latin typeface="+mn-lt"/>
            </a:endParaRPr>
          </a:p>
          <a:p>
            <a:pPr>
              <a:buNone/>
            </a:pPr>
            <a:endParaRPr lang="en-US" sz="2000" dirty="0">
              <a:solidFill>
                <a:schemeClr val="tx1"/>
              </a:solidFill>
              <a:latin typeface="+mn-lt"/>
            </a:endParaRPr>
          </a:p>
        </p:txBody>
      </p:sp>
      <p:graphicFrame>
        <p:nvGraphicFramePr>
          <p:cNvPr id="6" name="Object 5"/>
          <p:cNvGraphicFramePr>
            <a:graphicFrameLocks noChangeAspect="1"/>
          </p:cNvGraphicFramePr>
          <p:nvPr/>
        </p:nvGraphicFramePr>
        <p:xfrm>
          <a:off x="1003300" y="1600200"/>
          <a:ext cx="7553325" cy="990600"/>
        </p:xfrm>
        <a:graphic>
          <a:graphicData uri="http://schemas.openxmlformats.org/presentationml/2006/ole">
            <p:oleObj spid="_x0000_s567298" name="Equation" r:id="rId3" imgW="3873240" imgH="507960" progId="Equation.DSMT4">
              <p:embed/>
            </p:oleObj>
          </a:graphicData>
        </a:graphic>
      </p:graphicFrame>
      <p:graphicFrame>
        <p:nvGraphicFramePr>
          <p:cNvPr id="7" name="Object 6"/>
          <p:cNvGraphicFramePr>
            <a:graphicFrameLocks noChangeAspect="1"/>
          </p:cNvGraphicFramePr>
          <p:nvPr/>
        </p:nvGraphicFramePr>
        <p:xfrm>
          <a:off x="1085850" y="2743200"/>
          <a:ext cx="5808663" cy="914400"/>
        </p:xfrm>
        <a:graphic>
          <a:graphicData uri="http://schemas.openxmlformats.org/presentationml/2006/ole">
            <p:oleObj spid="_x0000_s567299" name="Equation" r:id="rId4" imgW="2743200" imgH="431640" progId="Equation.DSMT4">
              <p:embed/>
            </p:oleObj>
          </a:graphicData>
        </a:graphic>
      </p:graphicFrame>
      <p:graphicFrame>
        <p:nvGraphicFramePr>
          <p:cNvPr id="8" name="Object 7"/>
          <p:cNvGraphicFramePr>
            <a:graphicFrameLocks noChangeAspect="1"/>
          </p:cNvGraphicFramePr>
          <p:nvPr/>
        </p:nvGraphicFramePr>
        <p:xfrm>
          <a:off x="3003550" y="3967163"/>
          <a:ext cx="2870200" cy="528637"/>
        </p:xfrm>
        <a:graphic>
          <a:graphicData uri="http://schemas.openxmlformats.org/presentationml/2006/ole">
            <p:oleObj spid="_x0000_s567300" name="Equation" r:id="rId5" imgW="1307880" imgH="241200" progId="Equation.DSMT4">
              <p:embed/>
            </p:oleObj>
          </a:graphicData>
        </a:graphic>
      </p:graphicFrame>
    </p:spTree>
  </p:cSld>
  <p:clrMapOvr>
    <a:masterClrMapping/>
  </p:clrMapOvr>
  <p:transition>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lgn="ctr">
              <a:buNone/>
            </a:pPr>
            <a:r>
              <a:rPr lang="en-US" sz="2400" u="sng" dirty="0" err="1" smtClean="0">
                <a:solidFill>
                  <a:schemeClr val="tx2">
                    <a:lumMod val="75000"/>
                  </a:schemeClr>
                </a:solidFill>
                <a:latin typeface="+mn-lt"/>
              </a:rPr>
              <a:t>Precios</a:t>
            </a:r>
            <a:endParaRPr lang="en-US" sz="24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r>
              <a:rPr lang="en-US" sz="2000" b="1" dirty="0" err="1" smtClean="0">
                <a:solidFill>
                  <a:schemeClr val="tx2">
                    <a:lumMod val="75000"/>
                  </a:schemeClr>
                </a:solidFill>
                <a:latin typeface="+mn-lt"/>
              </a:rPr>
              <a:t>Economía</a:t>
            </a:r>
            <a:r>
              <a:rPr lang="en-US" sz="2000" b="1" dirty="0" smtClean="0">
                <a:solidFill>
                  <a:schemeClr val="tx2">
                    <a:lumMod val="75000"/>
                  </a:schemeClr>
                </a:solidFill>
                <a:latin typeface="+mn-lt"/>
              </a:rPr>
              <a:t> </a:t>
            </a:r>
            <a:r>
              <a:rPr lang="en-US" sz="2000" b="1" dirty="0" err="1" smtClean="0">
                <a:solidFill>
                  <a:schemeClr val="tx2">
                    <a:lumMod val="75000"/>
                  </a:schemeClr>
                </a:solidFill>
                <a:latin typeface="+mn-lt"/>
              </a:rPr>
              <a:t>abierta</a:t>
            </a:r>
            <a:r>
              <a:rPr lang="en-US" sz="2000" b="1" dirty="0" smtClean="0">
                <a:solidFill>
                  <a:schemeClr val="tx2">
                    <a:lumMod val="75000"/>
                  </a:schemeClr>
                </a:solidFill>
                <a:latin typeface="+mn-lt"/>
              </a:rPr>
              <a:t> y </a:t>
            </a:r>
            <a:r>
              <a:rPr lang="en-US" sz="2000" b="1" dirty="0" err="1" smtClean="0">
                <a:solidFill>
                  <a:schemeClr val="tx2">
                    <a:lumMod val="75000"/>
                  </a:schemeClr>
                </a:solidFill>
                <a:latin typeface="+mn-lt"/>
              </a:rPr>
              <a:t>pequeña</a:t>
            </a:r>
            <a:r>
              <a:rPr lang="en-US" sz="2000" dirty="0" smtClean="0">
                <a:solidFill>
                  <a:schemeClr val="tx2">
                    <a:lumMod val="75000"/>
                  </a:schemeClr>
                </a:solidFill>
                <a:latin typeface="+mn-lt"/>
              </a:rPr>
              <a:t>:                                                             </a:t>
            </a:r>
          </a:p>
          <a:p>
            <a:pPr>
              <a:buNone/>
            </a:pPr>
            <a:endParaRPr lang="en-US" sz="2000" dirty="0" smtClean="0">
              <a:solidFill>
                <a:schemeClr val="tx2">
                  <a:lumMod val="75000"/>
                </a:schemeClr>
              </a:solidFill>
              <a:latin typeface="+mn-lt"/>
            </a:endParaRPr>
          </a:p>
          <a:p>
            <a:pPr>
              <a:buNone/>
            </a:pPr>
            <a:r>
              <a:rPr lang="en-US" sz="2000" dirty="0" err="1" smtClean="0">
                <a:solidFill>
                  <a:schemeClr val="tx2">
                    <a:lumMod val="75000"/>
                  </a:schemeClr>
                </a:solidFill>
                <a:latin typeface="+mn-lt"/>
              </a:rPr>
              <a:t>Normalización</a:t>
            </a:r>
            <a:r>
              <a:rPr lang="en-US" sz="2000" dirty="0" smtClean="0">
                <a:solidFill>
                  <a:schemeClr val="tx2">
                    <a:lumMod val="75000"/>
                  </a:schemeClr>
                </a:solidFill>
                <a:latin typeface="+mn-lt"/>
              </a:rPr>
              <a:t>:</a:t>
            </a:r>
          </a:p>
          <a:p>
            <a:pPr>
              <a:buNone/>
            </a:pPr>
            <a:endParaRPr lang="en-US" sz="2000" b="1" dirty="0" smtClean="0">
              <a:solidFill>
                <a:schemeClr val="tx2">
                  <a:lumMod val="75000"/>
                </a:schemeClr>
              </a:solidFill>
              <a:latin typeface="+mn-lt"/>
            </a:endParaRPr>
          </a:p>
          <a:p>
            <a:pPr>
              <a:buNone/>
            </a:pPr>
            <a:endParaRPr lang="en-US" sz="2000" b="1" dirty="0" smtClean="0">
              <a:solidFill>
                <a:schemeClr val="tx2">
                  <a:lumMod val="75000"/>
                </a:schemeClr>
              </a:solidFill>
              <a:latin typeface="+mn-lt"/>
            </a:endParaRPr>
          </a:p>
          <a:p>
            <a:pPr>
              <a:buNone/>
            </a:pPr>
            <a:r>
              <a:rPr lang="en-US" sz="2000" b="1" dirty="0" err="1" smtClean="0">
                <a:solidFill>
                  <a:schemeClr val="tx2">
                    <a:lumMod val="75000"/>
                  </a:schemeClr>
                </a:solidFill>
                <a:latin typeface="+mn-lt"/>
              </a:rPr>
              <a:t>Precios</a:t>
            </a:r>
            <a:r>
              <a:rPr lang="en-US" sz="2000" b="1" dirty="0" smtClean="0">
                <a:solidFill>
                  <a:schemeClr val="tx2">
                    <a:lumMod val="75000"/>
                  </a:schemeClr>
                </a:solidFill>
                <a:latin typeface="+mn-lt"/>
              </a:rPr>
              <a:t> al </a:t>
            </a:r>
            <a:r>
              <a:rPr lang="en-US" sz="2000" b="1" dirty="0" err="1" smtClean="0">
                <a:solidFill>
                  <a:schemeClr val="tx2">
                    <a:lumMod val="75000"/>
                  </a:schemeClr>
                </a:solidFill>
                <a:latin typeface="+mn-lt"/>
              </a:rPr>
              <a:t>consumidor</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donde</a:t>
            </a:r>
            <a:r>
              <a:rPr lang="en-US" sz="2000" dirty="0" smtClean="0">
                <a:solidFill>
                  <a:schemeClr val="tx2">
                    <a:lumMod val="75000"/>
                  </a:schemeClr>
                </a:solidFill>
                <a:latin typeface="+mn-lt"/>
              </a:rPr>
              <a:t>                                                 </a:t>
            </a:r>
          </a:p>
          <a:p>
            <a:pPr>
              <a:buNone/>
            </a:pPr>
            <a:r>
              <a:rPr lang="en-US" sz="2000" dirty="0" smtClean="0">
                <a:solidFill>
                  <a:schemeClr val="tx2">
                    <a:lumMod val="75000"/>
                  </a:schemeClr>
                </a:solidFill>
                <a:latin typeface="+mn-lt"/>
              </a:rPr>
              <a:t>                                                                                                                                                z=1,2</a:t>
            </a:r>
          </a:p>
          <a:p>
            <a:pPr>
              <a:buNone/>
            </a:pPr>
            <a:r>
              <a:rPr lang="en-US" sz="2000" dirty="0" smtClean="0">
                <a:solidFill>
                  <a:schemeClr val="tx2">
                    <a:lumMod val="75000"/>
                  </a:schemeClr>
                </a:solidFill>
                <a:latin typeface="+mn-lt"/>
              </a:rPr>
              <a:t>     </a:t>
            </a:r>
          </a:p>
          <a:p>
            <a:pPr>
              <a:buNone/>
            </a:pPr>
            <a:endParaRPr lang="en-US" sz="2000" dirty="0" smtClean="0">
              <a:solidFill>
                <a:schemeClr val="tx2">
                  <a:lumMod val="75000"/>
                </a:schemeClr>
              </a:solidFill>
              <a:latin typeface="+mn-lt"/>
            </a:endParaRPr>
          </a:p>
          <a:p>
            <a:pPr>
              <a:buNone/>
            </a:pPr>
            <a:r>
              <a:rPr lang="en-US" sz="2000" dirty="0" smtClean="0">
                <a:solidFill>
                  <a:schemeClr val="tx2">
                    <a:lumMod val="75000"/>
                  </a:schemeClr>
                </a:solidFill>
                <a:latin typeface="+mn-lt"/>
              </a:rPr>
              <a:t>	De forma </a:t>
            </a:r>
            <a:r>
              <a:rPr lang="en-US" sz="2000" dirty="0" err="1" smtClean="0">
                <a:solidFill>
                  <a:schemeClr val="tx2">
                    <a:lumMod val="75000"/>
                  </a:schemeClr>
                </a:solidFill>
                <a:latin typeface="+mn-lt"/>
              </a:rPr>
              <a:t>importante</a:t>
            </a:r>
            <a:r>
              <a:rPr lang="en-US" sz="2000" dirty="0" smtClean="0">
                <a:solidFill>
                  <a:schemeClr val="tx2">
                    <a:lumMod val="75000"/>
                  </a:schemeClr>
                </a:solidFill>
                <a:latin typeface="+mn-lt"/>
              </a:rPr>
              <a:t>, los </a:t>
            </a:r>
            <a:r>
              <a:rPr lang="en-US" sz="2000" dirty="0" err="1" smtClean="0">
                <a:solidFill>
                  <a:schemeClr val="tx2">
                    <a:lumMod val="75000"/>
                  </a:schemeClr>
                </a:solidFill>
                <a:latin typeface="+mn-lt"/>
              </a:rPr>
              <a:t>precios</a:t>
            </a:r>
            <a:r>
              <a:rPr lang="en-US" sz="2000" dirty="0" smtClean="0">
                <a:solidFill>
                  <a:schemeClr val="tx2">
                    <a:lumMod val="75000"/>
                  </a:schemeClr>
                </a:solidFill>
                <a:latin typeface="+mn-lt"/>
              </a:rPr>
              <a:t> al </a:t>
            </a:r>
            <a:r>
              <a:rPr lang="en-US" sz="2000" dirty="0" err="1" smtClean="0">
                <a:solidFill>
                  <a:schemeClr val="tx2">
                    <a:lumMod val="75000"/>
                  </a:schemeClr>
                </a:solidFill>
                <a:latin typeface="+mn-lt"/>
              </a:rPr>
              <a:t>consumidor</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reflejan</a:t>
            </a:r>
            <a:r>
              <a:rPr lang="en-US" sz="2000" dirty="0" smtClean="0">
                <a:solidFill>
                  <a:schemeClr val="tx2">
                    <a:lumMod val="75000"/>
                  </a:schemeClr>
                </a:solidFill>
                <a:latin typeface="+mn-lt"/>
              </a:rPr>
              <a:t> el </a:t>
            </a:r>
            <a:r>
              <a:rPr lang="en-US" sz="2000" dirty="0" err="1" smtClean="0">
                <a:solidFill>
                  <a:schemeClr val="tx2">
                    <a:lumMod val="75000"/>
                  </a:schemeClr>
                </a:solidFill>
                <a:latin typeface="+mn-lt"/>
              </a:rPr>
              <a:t>grado</a:t>
            </a:r>
            <a:r>
              <a:rPr lang="en-US" sz="2000" dirty="0" smtClean="0">
                <a:solidFill>
                  <a:schemeClr val="tx2">
                    <a:lumMod val="75000"/>
                  </a:schemeClr>
                </a:solidFill>
                <a:latin typeface="+mn-lt"/>
              </a:rPr>
              <a:t> de </a:t>
            </a:r>
            <a:r>
              <a:rPr lang="en-US" sz="2000" dirty="0" err="1" smtClean="0">
                <a:solidFill>
                  <a:schemeClr val="tx2">
                    <a:lumMod val="75000"/>
                  </a:schemeClr>
                </a:solidFill>
                <a:latin typeface="+mn-lt"/>
              </a:rPr>
              <a:t>cumplimiento</a:t>
            </a:r>
            <a:r>
              <a:rPr lang="en-US" sz="2000" dirty="0" smtClean="0">
                <a:solidFill>
                  <a:schemeClr val="tx2">
                    <a:lumMod val="75000"/>
                  </a:schemeClr>
                </a:solidFill>
                <a:latin typeface="+mn-lt"/>
              </a:rPr>
              <a:t> de </a:t>
            </a:r>
            <a:r>
              <a:rPr lang="en-US" sz="2000" dirty="0" err="1" smtClean="0">
                <a:solidFill>
                  <a:schemeClr val="tx2">
                    <a:lumMod val="75000"/>
                  </a:schemeClr>
                </a:solidFill>
                <a:latin typeface="+mn-lt"/>
              </a:rPr>
              <a:t>las</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empresas</a:t>
            </a:r>
            <a:r>
              <a:rPr lang="en-US" sz="2000" dirty="0" smtClean="0">
                <a:solidFill>
                  <a:schemeClr val="tx2">
                    <a:lumMod val="75000"/>
                  </a:schemeClr>
                </a:solidFill>
                <a:latin typeface="+mn-lt"/>
              </a:rPr>
              <a:t> con el IVA; </a:t>
            </a:r>
            <a:r>
              <a:rPr lang="en-US" sz="2000" dirty="0" err="1" smtClean="0">
                <a:solidFill>
                  <a:schemeClr val="tx2">
                    <a:lumMod val="75000"/>
                  </a:schemeClr>
                </a:solidFill>
                <a:latin typeface="+mn-lt"/>
              </a:rPr>
              <a:t>mientras</a:t>
            </a:r>
            <a:r>
              <a:rPr lang="en-US" sz="2000" dirty="0" smtClean="0">
                <a:solidFill>
                  <a:schemeClr val="tx2">
                    <a:lumMod val="75000"/>
                  </a:schemeClr>
                </a:solidFill>
                <a:latin typeface="+mn-lt"/>
              </a:rPr>
              <a:t> mayor sea la </a:t>
            </a:r>
            <a:r>
              <a:rPr lang="en-US" sz="2000" dirty="0" err="1" smtClean="0">
                <a:solidFill>
                  <a:schemeClr val="tx2">
                    <a:lumMod val="75000"/>
                  </a:schemeClr>
                </a:solidFill>
                <a:latin typeface="+mn-lt"/>
              </a:rPr>
              <a:t>evasión</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menor</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es</a:t>
            </a:r>
            <a:r>
              <a:rPr lang="en-US" sz="2000" dirty="0" smtClean="0">
                <a:solidFill>
                  <a:schemeClr val="tx2">
                    <a:lumMod val="75000"/>
                  </a:schemeClr>
                </a:solidFill>
                <a:latin typeface="+mn-lt"/>
              </a:rPr>
              <a:t> el </a:t>
            </a:r>
            <a:r>
              <a:rPr lang="en-US" sz="2000" dirty="0" err="1" smtClean="0">
                <a:solidFill>
                  <a:schemeClr val="tx2">
                    <a:lumMod val="75000"/>
                  </a:schemeClr>
                </a:solidFill>
                <a:latin typeface="+mn-lt"/>
              </a:rPr>
              <a:t>impacto</a:t>
            </a:r>
            <a:r>
              <a:rPr lang="en-US" sz="2000" dirty="0" smtClean="0">
                <a:solidFill>
                  <a:schemeClr val="tx2">
                    <a:lumMod val="75000"/>
                  </a:schemeClr>
                </a:solidFill>
                <a:latin typeface="+mn-lt"/>
              </a:rPr>
              <a:t> de </a:t>
            </a:r>
            <a:r>
              <a:rPr lang="en-US" sz="2000" dirty="0" err="1" smtClean="0">
                <a:solidFill>
                  <a:schemeClr val="tx2">
                    <a:lumMod val="75000"/>
                  </a:schemeClr>
                </a:solidFill>
                <a:latin typeface="+mn-lt"/>
              </a:rPr>
              <a:t>cualquier</a:t>
            </a: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cambio</a:t>
            </a:r>
            <a:r>
              <a:rPr lang="en-US" sz="2000" dirty="0" smtClean="0">
                <a:solidFill>
                  <a:schemeClr val="tx2">
                    <a:lumMod val="75000"/>
                  </a:schemeClr>
                </a:solidFill>
                <a:latin typeface="+mn-lt"/>
              </a:rPr>
              <a:t> al IVA </a:t>
            </a:r>
            <a:r>
              <a:rPr lang="en-US" sz="2000" dirty="0" err="1" smtClean="0">
                <a:solidFill>
                  <a:schemeClr val="tx2">
                    <a:lumMod val="75000"/>
                  </a:schemeClr>
                </a:solidFill>
                <a:latin typeface="+mn-lt"/>
              </a:rPr>
              <a:t>sobre</a:t>
            </a:r>
            <a:r>
              <a:rPr lang="en-US" sz="2000" dirty="0" smtClean="0">
                <a:solidFill>
                  <a:schemeClr val="tx2">
                    <a:lumMod val="75000"/>
                  </a:schemeClr>
                </a:solidFill>
                <a:latin typeface="+mn-lt"/>
              </a:rPr>
              <a:t> los </a:t>
            </a:r>
            <a:r>
              <a:rPr lang="en-US" sz="2000" dirty="0" err="1" smtClean="0">
                <a:solidFill>
                  <a:schemeClr val="tx2">
                    <a:lumMod val="75000"/>
                  </a:schemeClr>
                </a:solidFill>
                <a:latin typeface="+mn-lt"/>
              </a:rPr>
              <a:t>precios</a:t>
            </a:r>
            <a:r>
              <a:rPr lang="en-US" sz="2000" dirty="0" smtClean="0">
                <a:solidFill>
                  <a:schemeClr val="tx2">
                    <a:lumMod val="75000"/>
                  </a:schemeClr>
                </a:solidFill>
                <a:latin typeface="+mn-lt"/>
              </a:rPr>
              <a:t> al </a:t>
            </a:r>
            <a:r>
              <a:rPr lang="en-US" sz="2000" dirty="0" err="1" smtClean="0">
                <a:solidFill>
                  <a:schemeClr val="tx2">
                    <a:lumMod val="75000"/>
                  </a:schemeClr>
                </a:solidFill>
                <a:latin typeface="+mn-lt"/>
              </a:rPr>
              <a:t>consumidor</a:t>
            </a:r>
            <a:r>
              <a:rPr lang="en-US" sz="2000" dirty="0" smtClean="0">
                <a:solidFill>
                  <a:schemeClr val="tx2">
                    <a:lumMod val="75000"/>
                  </a:schemeClr>
                </a:solidFill>
                <a:latin typeface="+mn-lt"/>
              </a:rPr>
              <a:t>.</a:t>
            </a:r>
          </a:p>
          <a:p>
            <a:pPr>
              <a:buNone/>
            </a:pPr>
            <a:endParaRPr lang="en-US" sz="2000" dirty="0" smtClean="0">
              <a:solidFill>
                <a:schemeClr val="tx2">
                  <a:lumMod val="75000"/>
                </a:schemeClr>
              </a:solidFill>
              <a:latin typeface="+mn-lt"/>
            </a:endParaRPr>
          </a:p>
          <a:p>
            <a:pPr>
              <a:buNone/>
            </a:pPr>
            <a:r>
              <a:rPr lang="en-US" sz="2000" b="1" dirty="0" err="1" smtClean="0">
                <a:solidFill>
                  <a:schemeClr val="tx2">
                    <a:lumMod val="75000"/>
                  </a:schemeClr>
                </a:solidFill>
                <a:latin typeface="+mn-lt"/>
              </a:rPr>
              <a:t>Salarios</a:t>
            </a:r>
            <a:r>
              <a:rPr lang="en-US" sz="2000" b="1" dirty="0" smtClean="0">
                <a:solidFill>
                  <a:schemeClr val="tx2">
                    <a:lumMod val="75000"/>
                  </a:schemeClr>
                </a:solidFill>
                <a:latin typeface="+mn-lt"/>
              </a:rPr>
              <a:t> </a:t>
            </a:r>
            <a:r>
              <a:rPr lang="en-US" sz="2000" b="1" dirty="0" err="1" smtClean="0">
                <a:solidFill>
                  <a:schemeClr val="tx2">
                    <a:lumMod val="75000"/>
                  </a:schemeClr>
                </a:solidFill>
                <a:latin typeface="+mn-lt"/>
              </a:rPr>
              <a:t>reales</a:t>
            </a:r>
            <a:r>
              <a:rPr lang="en-US" sz="2000" b="1" dirty="0" smtClean="0">
                <a:solidFill>
                  <a:schemeClr val="tx2">
                    <a:lumMod val="75000"/>
                  </a:schemeClr>
                </a:solidFill>
                <a:latin typeface="+mn-lt"/>
              </a:rPr>
              <a:t>:</a:t>
            </a:r>
            <a:r>
              <a:rPr lang="en-US" sz="2000" dirty="0" smtClean="0">
                <a:solidFill>
                  <a:schemeClr val="tx2">
                    <a:lumMod val="75000"/>
                  </a:schemeClr>
                </a:solidFill>
                <a:latin typeface="+mn-lt"/>
              </a:rPr>
              <a:t> </a:t>
            </a:r>
            <a:endParaRPr lang="en-US" sz="2000" dirty="0">
              <a:solidFill>
                <a:schemeClr val="tx2">
                  <a:lumMod val="75000"/>
                </a:schemeClr>
              </a:solidFill>
              <a:latin typeface="+mn-lt"/>
            </a:endParaRPr>
          </a:p>
        </p:txBody>
      </p:sp>
      <p:graphicFrame>
        <p:nvGraphicFramePr>
          <p:cNvPr id="6" name="Object 5"/>
          <p:cNvGraphicFramePr>
            <a:graphicFrameLocks noChangeAspect="1"/>
          </p:cNvGraphicFramePr>
          <p:nvPr/>
        </p:nvGraphicFramePr>
        <p:xfrm>
          <a:off x="3276600" y="762619"/>
          <a:ext cx="3276600" cy="532781"/>
        </p:xfrm>
        <a:graphic>
          <a:graphicData uri="http://schemas.openxmlformats.org/presentationml/2006/ole">
            <p:oleObj spid="_x0000_s568322" name="Equation" r:id="rId3" imgW="1562040" imgH="253800" progId="Equation.DSMT4">
              <p:embed/>
            </p:oleObj>
          </a:graphicData>
        </a:graphic>
      </p:graphicFrame>
      <p:graphicFrame>
        <p:nvGraphicFramePr>
          <p:cNvPr id="7" name="Object 6"/>
          <p:cNvGraphicFramePr>
            <a:graphicFrameLocks noChangeAspect="1"/>
          </p:cNvGraphicFramePr>
          <p:nvPr/>
        </p:nvGraphicFramePr>
        <p:xfrm>
          <a:off x="1816099" y="1705112"/>
          <a:ext cx="1079501" cy="657088"/>
        </p:xfrm>
        <a:graphic>
          <a:graphicData uri="http://schemas.openxmlformats.org/presentationml/2006/ole">
            <p:oleObj spid="_x0000_s568323" name="Equation" r:id="rId4" imgW="583920" imgH="355320" progId="Equation.DSMT4">
              <p:embed/>
            </p:oleObj>
          </a:graphicData>
        </a:graphic>
      </p:graphicFrame>
      <p:graphicFrame>
        <p:nvGraphicFramePr>
          <p:cNvPr id="8" name="Object 7"/>
          <p:cNvGraphicFramePr>
            <a:graphicFrameLocks noChangeAspect="1"/>
          </p:cNvGraphicFramePr>
          <p:nvPr/>
        </p:nvGraphicFramePr>
        <p:xfrm>
          <a:off x="2514600" y="2830513"/>
          <a:ext cx="2324177" cy="522287"/>
        </p:xfrm>
        <a:graphic>
          <a:graphicData uri="http://schemas.openxmlformats.org/presentationml/2006/ole">
            <p:oleObj spid="_x0000_s568324" name="Equation" r:id="rId5" imgW="1130040" imgH="253800" progId="Equation.DSMT4">
              <p:embed/>
            </p:oleObj>
          </a:graphicData>
        </a:graphic>
      </p:graphicFrame>
      <p:graphicFrame>
        <p:nvGraphicFramePr>
          <p:cNvPr id="9" name="Object 8"/>
          <p:cNvGraphicFramePr>
            <a:graphicFrameLocks noChangeAspect="1"/>
          </p:cNvGraphicFramePr>
          <p:nvPr/>
        </p:nvGraphicFramePr>
        <p:xfrm>
          <a:off x="5991225" y="2789237"/>
          <a:ext cx="2847975" cy="563563"/>
        </p:xfrm>
        <a:graphic>
          <a:graphicData uri="http://schemas.openxmlformats.org/presentationml/2006/ole">
            <p:oleObj spid="_x0000_s568325" name="Equation" r:id="rId6" imgW="1409400" imgH="279360" progId="Equation.DSMT4">
              <p:embed/>
            </p:oleObj>
          </a:graphicData>
        </a:graphic>
      </p:graphicFrame>
      <p:graphicFrame>
        <p:nvGraphicFramePr>
          <p:cNvPr id="10" name="Object 9"/>
          <p:cNvGraphicFramePr>
            <a:graphicFrameLocks noChangeAspect="1"/>
          </p:cNvGraphicFramePr>
          <p:nvPr/>
        </p:nvGraphicFramePr>
        <p:xfrm>
          <a:off x="685800" y="3886200"/>
          <a:ext cx="2743200" cy="457200"/>
        </p:xfrm>
        <a:graphic>
          <a:graphicData uri="http://schemas.openxmlformats.org/presentationml/2006/ole">
            <p:oleObj spid="_x0000_s568326" name="Equation" r:id="rId7" imgW="1371600" imgH="228600" progId="Equation.DSMT4">
              <p:embed/>
            </p:oleObj>
          </a:graphicData>
        </a:graphic>
      </p:graphicFrame>
      <p:graphicFrame>
        <p:nvGraphicFramePr>
          <p:cNvPr id="11" name="Object 10"/>
          <p:cNvGraphicFramePr>
            <a:graphicFrameLocks noChangeAspect="1"/>
          </p:cNvGraphicFramePr>
          <p:nvPr/>
        </p:nvGraphicFramePr>
        <p:xfrm>
          <a:off x="1981200" y="5943600"/>
          <a:ext cx="2358190" cy="457200"/>
        </p:xfrm>
        <a:graphic>
          <a:graphicData uri="http://schemas.openxmlformats.org/presentationml/2006/ole">
            <p:oleObj spid="_x0000_s568327" name="Equation" r:id="rId8" imgW="1244520" imgH="241200" progId="Equation.DSMT4">
              <p:embed/>
            </p:oleObj>
          </a:graphicData>
        </a:graphic>
      </p:graphicFrame>
    </p:spTree>
  </p:cSld>
  <p:clrMapOvr>
    <a:masterClrMapping/>
  </p:clrMapOvr>
  <p:transition>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a:ln>
            <a:solidFill>
              <a:schemeClr val="bg1"/>
            </a:solidFill>
          </a:ln>
        </p:spPr>
        <p:txBody>
          <a:bodyPr/>
          <a:lstStyle/>
          <a:p>
            <a:pPr algn="ctr">
              <a:buNone/>
            </a:pPr>
            <a:r>
              <a:rPr lang="en-US" sz="2400" u="sng" dirty="0" err="1" smtClean="0">
                <a:solidFill>
                  <a:schemeClr val="tx2">
                    <a:lumMod val="75000"/>
                  </a:schemeClr>
                </a:solidFill>
                <a:latin typeface="+mn-lt"/>
              </a:rPr>
              <a:t>Restricciones</a:t>
            </a:r>
            <a:r>
              <a:rPr lang="en-US" sz="2400" u="sng" dirty="0" smtClean="0">
                <a:solidFill>
                  <a:schemeClr val="tx2">
                    <a:lumMod val="75000"/>
                  </a:schemeClr>
                </a:solidFill>
                <a:latin typeface="+mn-lt"/>
              </a:rPr>
              <a:t> de </a:t>
            </a:r>
            <a:r>
              <a:rPr lang="en-US" sz="2400" u="sng" dirty="0" err="1" smtClean="0">
                <a:solidFill>
                  <a:schemeClr val="tx2">
                    <a:lumMod val="75000"/>
                  </a:schemeClr>
                </a:solidFill>
                <a:latin typeface="+mn-lt"/>
              </a:rPr>
              <a:t>Recursos</a:t>
            </a:r>
            <a:endParaRPr lang="en-US" sz="2400" u="sng" dirty="0" smtClean="0">
              <a:solidFill>
                <a:schemeClr val="tx2">
                  <a:lumMod val="75000"/>
                </a:schemeClr>
              </a:solidFill>
              <a:latin typeface="+mn-lt"/>
            </a:endParaRPr>
          </a:p>
          <a:p>
            <a:pPr algn="ctr">
              <a:buNone/>
            </a:pPr>
            <a:endParaRPr lang="en-US" sz="2400" u="sng" dirty="0" smtClean="0">
              <a:solidFill>
                <a:schemeClr val="tx2">
                  <a:lumMod val="75000"/>
                </a:schemeClr>
              </a:solidFill>
              <a:latin typeface="+mn-lt"/>
            </a:endParaRPr>
          </a:p>
          <a:p>
            <a:pPr>
              <a:buNone/>
            </a:pPr>
            <a:r>
              <a:rPr lang="en-US" sz="2400" b="1" dirty="0" smtClean="0">
                <a:solidFill>
                  <a:schemeClr val="tx2">
                    <a:lumMod val="75000"/>
                  </a:schemeClr>
                </a:solidFill>
                <a:latin typeface="+mn-lt"/>
              </a:rPr>
              <a:t>Capital:</a:t>
            </a:r>
          </a:p>
          <a:p>
            <a:pPr>
              <a:buNone/>
            </a:pPr>
            <a:endParaRPr lang="en-US" sz="2400" b="1" dirty="0" smtClean="0">
              <a:solidFill>
                <a:schemeClr val="tx2">
                  <a:lumMod val="75000"/>
                </a:schemeClr>
              </a:solidFill>
              <a:latin typeface="+mn-lt"/>
            </a:endParaRPr>
          </a:p>
          <a:p>
            <a:pPr>
              <a:buNone/>
            </a:pPr>
            <a:endParaRPr lang="en-US" sz="2400" b="1" dirty="0" smtClean="0">
              <a:solidFill>
                <a:schemeClr val="tx2">
                  <a:lumMod val="75000"/>
                </a:schemeClr>
              </a:solidFill>
              <a:latin typeface="+mn-lt"/>
            </a:endParaRPr>
          </a:p>
          <a:p>
            <a:pPr>
              <a:buNone/>
            </a:pPr>
            <a:r>
              <a:rPr lang="en-US" sz="2400" b="1" dirty="0" err="1" smtClean="0">
                <a:solidFill>
                  <a:schemeClr val="tx2">
                    <a:lumMod val="75000"/>
                  </a:schemeClr>
                </a:solidFill>
                <a:latin typeface="+mn-lt"/>
              </a:rPr>
              <a:t>Trabajo</a:t>
            </a:r>
            <a:r>
              <a:rPr lang="en-US" sz="2400" b="1" dirty="0" smtClean="0">
                <a:solidFill>
                  <a:schemeClr val="tx2">
                    <a:lumMod val="75000"/>
                  </a:schemeClr>
                </a:solidFill>
                <a:latin typeface="+mn-lt"/>
              </a:rPr>
              <a:t>:</a:t>
            </a:r>
          </a:p>
          <a:p>
            <a:pPr>
              <a:buNone/>
            </a:pPr>
            <a:r>
              <a:rPr lang="en-US" sz="2400" b="1" dirty="0" smtClean="0">
                <a:solidFill>
                  <a:schemeClr val="tx2">
                    <a:lumMod val="75000"/>
                  </a:schemeClr>
                </a:solidFill>
                <a:latin typeface="+mn-lt"/>
              </a:rPr>
              <a:t>                        </a:t>
            </a:r>
            <a:r>
              <a:rPr lang="en-US" sz="1800" dirty="0" err="1" smtClean="0">
                <a:solidFill>
                  <a:schemeClr val="tx1"/>
                </a:solidFill>
                <a:latin typeface="+mn-lt"/>
              </a:rPr>
              <a:t>empleo</a:t>
            </a:r>
            <a:r>
              <a:rPr lang="en-US" sz="1800" dirty="0" smtClean="0">
                <a:solidFill>
                  <a:schemeClr val="tx1"/>
                </a:solidFill>
                <a:latin typeface="+mn-lt"/>
              </a:rPr>
              <a:t> formal                                                         </a:t>
            </a:r>
            <a:r>
              <a:rPr lang="en-US" sz="1800" dirty="0" err="1" smtClean="0">
                <a:solidFill>
                  <a:schemeClr val="tx1"/>
                </a:solidFill>
                <a:latin typeface="+mn-lt"/>
              </a:rPr>
              <a:t>empleo</a:t>
            </a:r>
            <a:r>
              <a:rPr lang="en-US" sz="1800" dirty="0" smtClean="0">
                <a:solidFill>
                  <a:schemeClr val="tx1"/>
                </a:solidFill>
                <a:latin typeface="+mn-lt"/>
              </a:rPr>
              <a:t> informal </a:t>
            </a:r>
            <a:endParaRPr lang="en-US" sz="2400" b="1" dirty="0" smtClean="0">
              <a:solidFill>
                <a:schemeClr val="tx1"/>
              </a:solidFill>
              <a:latin typeface="+mn-lt"/>
            </a:endParaRPr>
          </a:p>
          <a:p>
            <a:pPr>
              <a:buNone/>
            </a:pPr>
            <a:endParaRPr lang="en-US" sz="2400" b="1"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a:solidFill>
                <a:schemeClr val="tx2">
                  <a:lumMod val="75000"/>
                </a:schemeClr>
              </a:solidFill>
              <a:latin typeface="+mn-lt"/>
            </a:endParaRPr>
          </a:p>
        </p:txBody>
      </p:sp>
      <p:graphicFrame>
        <p:nvGraphicFramePr>
          <p:cNvPr id="6" name="Object 5"/>
          <p:cNvGraphicFramePr>
            <a:graphicFrameLocks noChangeAspect="1"/>
          </p:cNvGraphicFramePr>
          <p:nvPr/>
        </p:nvGraphicFramePr>
        <p:xfrm>
          <a:off x="1981200" y="1066800"/>
          <a:ext cx="4293392" cy="954087"/>
        </p:xfrm>
        <a:graphic>
          <a:graphicData uri="http://schemas.openxmlformats.org/presentationml/2006/ole">
            <p:oleObj spid="_x0000_s569346" name="Equation" r:id="rId3" imgW="2286000" imgH="507960" progId="Equation.DSMT4">
              <p:embed/>
            </p:oleObj>
          </a:graphicData>
        </a:graphic>
      </p:graphicFrame>
      <p:graphicFrame>
        <p:nvGraphicFramePr>
          <p:cNvPr id="7" name="Object 6"/>
          <p:cNvGraphicFramePr>
            <a:graphicFrameLocks noChangeAspect="1"/>
          </p:cNvGraphicFramePr>
          <p:nvPr/>
        </p:nvGraphicFramePr>
        <p:xfrm>
          <a:off x="83820" y="3962400"/>
          <a:ext cx="8907780" cy="990600"/>
        </p:xfrm>
        <a:graphic>
          <a:graphicData uri="http://schemas.openxmlformats.org/presentationml/2006/ole">
            <p:oleObj spid="_x0000_s569347" name="Equation" r:id="rId4" imgW="4724280" imgH="507960" progId="Equation.DSMT4">
              <p:embed/>
            </p:oleObj>
          </a:graphicData>
        </a:graphic>
      </p:graphicFrame>
      <p:sp>
        <p:nvSpPr>
          <p:cNvPr id="10" name="Left Brace 9"/>
          <p:cNvSpPr/>
          <p:nvPr/>
        </p:nvSpPr>
        <p:spPr>
          <a:xfrm rot="5400000">
            <a:off x="2323338" y="1867662"/>
            <a:ext cx="382524" cy="350520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Left Brace 10"/>
          <p:cNvSpPr/>
          <p:nvPr/>
        </p:nvSpPr>
        <p:spPr>
          <a:xfrm rot="5400000">
            <a:off x="6591300" y="1485900"/>
            <a:ext cx="381000" cy="4267200"/>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981200" y="5410200"/>
            <a:ext cx="5874557" cy="369332"/>
          </a:xfrm>
          <a:prstGeom prst="rect">
            <a:avLst/>
          </a:prstGeom>
          <a:noFill/>
        </p:spPr>
        <p:txBody>
          <a:bodyPr wrap="none" rtlCol="0">
            <a:spAutoFit/>
          </a:bodyPr>
          <a:lstStyle/>
          <a:p>
            <a:r>
              <a:rPr lang="en-US" dirty="0" smtClean="0"/>
              <a:t>legal </a:t>
            </a:r>
            <a:r>
              <a:rPr lang="en-US" dirty="0" smtClean="0">
                <a:solidFill>
                  <a:schemeClr val="tx2">
                    <a:lumMod val="75000"/>
                  </a:schemeClr>
                </a:solidFill>
              </a:rPr>
              <a:t> </a:t>
            </a:r>
            <a:r>
              <a:rPr lang="en-US" sz="1400" b="1" dirty="0" smtClean="0">
                <a:solidFill>
                  <a:schemeClr val="accent1"/>
                </a:solidFill>
              </a:rPr>
              <a:t>(</a:t>
            </a:r>
            <a:r>
              <a:rPr lang="en-US" sz="1400" b="1" dirty="0" err="1" smtClean="0">
                <a:solidFill>
                  <a:schemeClr val="accent1"/>
                </a:solidFill>
              </a:rPr>
              <a:t>azul</a:t>
            </a:r>
            <a:r>
              <a:rPr lang="en-US" sz="1400" b="1" dirty="0" smtClean="0">
                <a:solidFill>
                  <a:schemeClr val="accent1"/>
                </a:solidFill>
              </a:rPr>
              <a:t> </a:t>
            </a:r>
            <a:r>
              <a:rPr lang="en-US" sz="1400" b="1" dirty="0" err="1" smtClean="0">
                <a:solidFill>
                  <a:schemeClr val="accent1"/>
                </a:solidFill>
              </a:rPr>
              <a:t>claro</a:t>
            </a:r>
            <a:r>
              <a:rPr lang="en-US" sz="1400" b="1" dirty="0" smtClean="0">
                <a:solidFill>
                  <a:schemeClr val="accent1"/>
                </a:solidFill>
              </a:rPr>
              <a:t>)</a:t>
            </a:r>
            <a:r>
              <a:rPr lang="en-US" b="1" dirty="0" smtClean="0">
                <a:solidFill>
                  <a:schemeClr val="accent1"/>
                </a:solidFill>
              </a:rPr>
              <a:t> </a:t>
            </a:r>
            <a:r>
              <a:rPr lang="en-US" dirty="0" smtClean="0">
                <a:solidFill>
                  <a:schemeClr val="tx2">
                    <a:lumMod val="75000"/>
                  </a:schemeClr>
                </a:solidFill>
              </a:rPr>
              <a:t>                                              </a:t>
            </a:r>
            <a:r>
              <a:rPr lang="en-US" dirty="0" err="1" smtClean="0"/>
              <a:t>ilegal</a:t>
            </a:r>
            <a:r>
              <a:rPr lang="en-US" dirty="0" smtClean="0">
                <a:solidFill>
                  <a:schemeClr val="tx2">
                    <a:lumMod val="75000"/>
                  </a:schemeClr>
                </a:solidFill>
              </a:rPr>
              <a:t> </a:t>
            </a:r>
            <a:r>
              <a:rPr lang="en-US" sz="1600" b="1" dirty="0" smtClean="0">
                <a:solidFill>
                  <a:schemeClr val="tx2">
                    <a:lumMod val="75000"/>
                  </a:schemeClr>
                </a:solidFill>
              </a:rPr>
              <a:t>(</a:t>
            </a:r>
            <a:r>
              <a:rPr lang="en-US" sz="1600" b="1" dirty="0" err="1" smtClean="0">
                <a:solidFill>
                  <a:schemeClr val="tx2">
                    <a:lumMod val="75000"/>
                  </a:schemeClr>
                </a:solidFill>
              </a:rPr>
              <a:t>azul</a:t>
            </a:r>
            <a:r>
              <a:rPr lang="en-US" sz="1600" b="1" dirty="0" smtClean="0">
                <a:solidFill>
                  <a:schemeClr val="tx2">
                    <a:lumMod val="75000"/>
                  </a:schemeClr>
                </a:solidFill>
              </a:rPr>
              <a:t> </a:t>
            </a:r>
            <a:r>
              <a:rPr lang="en-US" sz="1600" b="1" dirty="0" err="1" smtClean="0">
                <a:solidFill>
                  <a:schemeClr val="tx2">
                    <a:lumMod val="75000"/>
                  </a:schemeClr>
                </a:solidFill>
              </a:rPr>
              <a:t>obscuro</a:t>
            </a:r>
            <a:r>
              <a:rPr lang="en-US" sz="1600" b="1" dirty="0" smtClean="0">
                <a:solidFill>
                  <a:schemeClr val="tx2">
                    <a:lumMod val="75000"/>
                  </a:schemeClr>
                </a:solidFill>
              </a:rPr>
              <a:t>)</a:t>
            </a:r>
            <a:endParaRPr lang="en-US" sz="1600" b="1" dirty="0">
              <a:solidFill>
                <a:schemeClr val="tx2">
                  <a:lumMod val="75000"/>
                </a:schemeClr>
              </a:solidFill>
            </a:endParaRPr>
          </a:p>
        </p:txBody>
      </p:sp>
      <p:cxnSp>
        <p:nvCxnSpPr>
          <p:cNvPr id="12" name="Straight Arrow Connector 11"/>
          <p:cNvCxnSpPr/>
          <p:nvPr/>
        </p:nvCxnSpPr>
        <p:spPr>
          <a:xfrm rot="10800000">
            <a:off x="1752600" y="48768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286000" y="5029200"/>
            <a:ext cx="685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5791200" y="4876800"/>
            <a:ext cx="533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6324600" y="4876800"/>
            <a:ext cx="838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ight Brace 18"/>
          <p:cNvSpPr/>
          <p:nvPr/>
        </p:nvSpPr>
        <p:spPr>
          <a:xfrm rot="16200000" flipH="1">
            <a:off x="3886962" y="2132838"/>
            <a:ext cx="1065276" cy="7315200"/>
          </a:xfrm>
          <a:prstGeom prst="rightBrace">
            <a:avLst>
              <a:gd name="adj1" fmla="val 8333"/>
              <a:gd name="adj2" fmla="val 50373"/>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4038600" y="6324600"/>
            <a:ext cx="1168910" cy="646331"/>
          </a:xfrm>
          <a:prstGeom prst="rect">
            <a:avLst/>
          </a:prstGeom>
          <a:noFill/>
        </p:spPr>
        <p:txBody>
          <a:bodyPr wrap="none" rtlCol="0">
            <a:spAutoFit/>
          </a:bodyPr>
          <a:lstStyle/>
          <a:p>
            <a:r>
              <a:rPr lang="en-US" dirty="0" err="1" smtClean="0"/>
              <a:t>Asalariado</a:t>
            </a:r>
            <a:endParaRPr lang="en-US" dirty="0" smtClean="0"/>
          </a:p>
          <a:p>
            <a:r>
              <a:rPr lang="en-US" b="1" dirty="0" smtClean="0">
                <a:solidFill>
                  <a:schemeClr val="tx2">
                    <a:lumMod val="60000"/>
                    <a:lumOff val="40000"/>
                  </a:schemeClr>
                </a:solidFill>
              </a:rPr>
              <a:t>(AZUL)</a:t>
            </a:r>
            <a:endParaRPr lang="en-US" b="1" dirty="0">
              <a:solidFill>
                <a:schemeClr val="tx2">
                  <a:lumMod val="60000"/>
                  <a:lumOff val="40000"/>
                </a:schemeClr>
              </a:solidFill>
            </a:endParaRPr>
          </a:p>
        </p:txBody>
      </p:sp>
      <p:sp>
        <p:nvSpPr>
          <p:cNvPr id="17" name="TextBox 16"/>
          <p:cNvSpPr txBox="1"/>
          <p:nvPr/>
        </p:nvSpPr>
        <p:spPr>
          <a:xfrm>
            <a:off x="7543800" y="5934670"/>
            <a:ext cx="2015609" cy="923330"/>
          </a:xfrm>
          <a:prstGeom prst="rect">
            <a:avLst/>
          </a:prstGeom>
          <a:noFill/>
        </p:spPr>
        <p:txBody>
          <a:bodyPr wrap="square" rtlCol="0">
            <a:spAutoFit/>
          </a:bodyPr>
          <a:lstStyle/>
          <a:p>
            <a:r>
              <a:rPr lang="en-US" dirty="0" smtClean="0"/>
              <a:t>No-</a:t>
            </a:r>
          </a:p>
          <a:p>
            <a:r>
              <a:rPr lang="en-US" dirty="0" err="1" smtClean="0"/>
              <a:t>Asalariado</a:t>
            </a:r>
            <a:endParaRPr lang="en-US" dirty="0" smtClean="0"/>
          </a:p>
          <a:p>
            <a:r>
              <a:rPr lang="en-US" b="1" dirty="0" smtClean="0">
                <a:solidFill>
                  <a:srgbClr val="92D050"/>
                </a:solidFill>
              </a:rPr>
              <a:t>(VERDE y </a:t>
            </a:r>
            <a:r>
              <a:rPr lang="en-US" b="1" dirty="0" smtClean="0">
                <a:solidFill>
                  <a:srgbClr val="FF0000"/>
                </a:solidFill>
              </a:rPr>
              <a:t>ROJO)</a:t>
            </a:r>
            <a:endParaRPr lang="en-US" b="1" dirty="0">
              <a:solidFill>
                <a:srgbClr val="92D050"/>
              </a:solidFill>
            </a:endParaRPr>
          </a:p>
        </p:txBody>
      </p:sp>
      <p:cxnSp>
        <p:nvCxnSpPr>
          <p:cNvPr id="21" name="Straight Arrow Connector 20"/>
          <p:cNvCxnSpPr/>
          <p:nvPr/>
        </p:nvCxnSpPr>
        <p:spPr>
          <a:xfrm rot="5400000" flipH="1" flipV="1">
            <a:off x="7848600" y="5257800"/>
            <a:ext cx="1447800" cy="381000"/>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pPr algn="ctr">
              <a:buNone/>
            </a:pPr>
            <a:r>
              <a:rPr lang="en-US" sz="2400" u="sng" dirty="0" err="1" smtClean="0">
                <a:solidFill>
                  <a:schemeClr val="tx2">
                    <a:lumMod val="75000"/>
                  </a:schemeClr>
                </a:solidFill>
                <a:latin typeface="+mn-lt"/>
              </a:rPr>
              <a:t>Restricción</a:t>
            </a:r>
            <a:r>
              <a:rPr lang="en-US" sz="2400" u="sng" dirty="0" smtClean="0">
                <a:solidFill>
                  <a:schemeClr val="tx2">
                    <a:lumMod val="75000"/>
                  </a:schemeClr>
                </a:solidFill>
                <a:latin typeface="+mn-lt"/>
              </a:rPr>
              <a:t> </a:t>
            </a:r>
            <a:r>
              <a:rPr lang="en-US" sz="2400" u="sng" dirty="0" err="1" smtClean="0">
                <a:solidFill>
                  <a:schemeClr val="tx2">
                    <a:lumMod val="75000"/>
                  </a:schemeClr>
                </a:solidFill>
                <a:latin typeface="+mn-lt"/>
              </a:rPr>
              <a:t>Presupuestaria</a:t>
            </a:r>
            <a:r>
              <a:rPr lang="en-US" sz="2400" u="sng" dirty="0" smtClean="0">
                <a:solidFill>
                  <a:schemeClr val="tx2">
                    <a:lumMod val="75000"/>
                  </a:schemeClr>
                </a:solidFill>
                <a:latin typeface="+mn-lt"/>
              </a:rPr>
              <a:t> del </a:t>
            </a:r>
            <a:r>
              <a:rPr lang="en-US" sz="2400" u="sng" dirty="0" err="1" smtClean="0">
                <a:solidFill>
                  <a:schemeClr val="tx2">
                    <a:lumMod val="75000"/>
                  </a:schemeClr>
                </a:solidFill>
                <a:latin typeface="+mn-lt"/>
              </a:rPr>
              <a:t>Gobierno</a:t>
            </a:r>
            <a:endParaRPr lang="en-US" sz="2400" u="sng" dirty="0" smtClean="0">
              <a:solidFill>
                <a:schemeClr val="tx2">
                  <a:lumMod val="75000"/>
                </a:schemeClr>
              </a:solidFill>
              <a:latin typeface="+mn-lt"/>
            </a:endParaRPr>
          </a:p>
          <a:p>
            <a:pPr>
              <a:buNone/>
            </a:pPr>
            <a:r>
              <a:rPr lang="es-ES_tradnl" sz="2000" dirty="0" smtClean="0">
                <a:solidFill>
                  <a:schemeClr val="tx2">
                    <a:lumMod val="75000"/>
                  </a:schemeClr>
                </a:solidFill>
                <a:latin typeface="+mn-lt"/>
              </a:rPr>
              <a:t>                                                                                Gasto público en aseguramiento social</a:t>
            </a: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r>
              <a:rPr lang="en-US" sz="2000" dirty="0" smtClean="0">
                <a:solidFill>
                  <a:schemeClr val="tx2">
                    <a:lumMod val="75000"/>
                  </a:schemeClr>
                </a:solidFill>
                <a:latin typeface="+mn-lt"/>
              </a:rPr>
              <a:t>                                                                                           </a:t>
            </a:r>
          </a:p>
          <a:p>
            <a:pPr>
              <a:buNone/>
            </a:pPr>
            <a:r>
              <a:rPr lang="en-US" sz="2000" dirty="0" smtClean="0">
                <a:solidFill>
                  <a:schemeClr val="tx2">
                    <a:lumMod val="75000"/>
                  </a:schemeClr>
                </a:solidFill>
                <a:latin typeface="+mn-lt"/>
              </a:rPr>
              <a:t>                                                                                </a:t>
            </a:r>
          </a:p>
          <a:p>
            <a:pPr>
              <a:buNone/>
            </a:pPr>
            <a:r>
              <a:rPr lang="en-US" sz="2000" dirty="0" smtClean="0">
                <a:solidFill>
                  <a:schemeClr val="tx2">
                    <a:lumMod val="75000"/>
                  </a:schemeClr>
                </a:solidFill>
                <a:latin typeface="+mn-lt"/>
              </a:rPr>
              <a:t>                                                                                      </a:t>
            </a:r>
            <a:r>
              <a:rPr lang="en-US" sz="2000" dirty="0" err="1" smtClean="0">
                <a:solidFill>
                  <a:schemeClr val="tx2">
                    <a:lumMod val="75000"/>
                  </a:schemeClr>
                </a:solidFill>
                <a:latin typeface="+mn-lt"/>
              </a:rPr>
              <a:t>subsidios</a:t>
            </a:r>
            <a:r>
              <a:rPr lang="en-US" sz="2000" dirty="0" smtClean="0">
                <a:solidFill>
                  <a:schemeClr val="tx2">
                    <a:lumMod val="75000"/>
                  </a:schemeClr>
                </a:solidFill>
                <a:latin typeface="+mn-lt"/>
              </a:rPr>
              <a:t> a ASC           </a:t>
            </a:r>
            <a:r>
              <a:rPr lang="en-US" sz="2000" dirty="0" err="1" smtClean="0">
                <a:solidFill>
                  <a:schemeClr val="tx2">
                    <a:lumMod val="75000"/>
                  </a:schemeClr>
                </a:solidFill>
                <a:latin typeface="+mn-lt"/>
              </a:rPr>
              <a:t>subsidios</a:t>
            </a:r>
            <a:r>
              <a:rPr lang="en-US" sz="2000" dirty="0" smtClean="0">
                <a:solidFill>
                  <a:schemeClr val="tx2">
                    <a:lumMod val="75000"/>
                  </a:schemeClr>
                </a:solidFill>
                <a:latin typeface="+mn-lt"/>
              </a:rPr>
              <a:t> a ASNC</a:t>
            </a: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smtClean="0">
              <a:solidFill>
                <a:schemeClr val="tx2">
                  <a:lumMod val="75000"/>
                </a:schemeClr>
              </a:solidFill>
              <a:latin typeface="+mn-lt"/>
            </a:endParaRPr>
          </a:p>
          <a:p>
            <a:pPr>
              <a:buNone/>
            </a:pPr>
            <a:endParaRPr lang="en-US" sz="2000" dirty="0">
              <a:solidFill>
                <a:schemeClr val="tx2">
                  <a:lumMod val="75000"/>
                </a:schemeClr>
              </a:solidFill>
              <a:latin typeface="+mn-lt"/>
            </a:endParaRPr>
          </a:p>
        </p:txBody>
      </p:sp>
      <p:graphicFrame>
        <p:nvGraphicFramePr>
          <p:cNvPr id="6" name="Object 5"/>
          <p:cNvGraphicFramePr>
            <a:graphicFrameLocks noChangeAspect="1"/>
          </p:cNvGraphicFramePr>
          <p:nvPr/>
        </p:nvGraphicFramePr>
        <p:xfrm>
          <a:off x="152400" y="1219200"/>
          <a:ext cx="8826500" cy="609600"/>
        </p:xfrm>
        <a:graphic>
          <a:graphicData uri="http://schemas.openxmlformats.org/presentationml/2006/ole">
            <p:oleObj spid="_x0000_s570370" name="Equation" r:id="rId3" imgW="4368600" imgH="266400" progId="Equation.DSMT4">
              <p:embed/>
            </p:oleObj>
          </a:graphicData>
        </a:graphic>
      </p:graphicFrame>
      <p:graphicFrame>
        <p:nvGraphicFramePr>
          <p:cNvPr id="11" name="Table 10"/>
          <p:cNvGraphicFramePr>
            <a:graphicFrameLocks noGrp="1"/>
          </p:cNvGraphicFramePr>
          <p:nvPr/>
        </p:nvGraphicFramePr>
        <p:xfrm>
          <a:off x="685800" y="2895600"/>
          <a:ext cx="7315200" cy="2092960"/>
        </p:xfrm>
        <a:graphic>
          <a:graphicData uri="http://schemas.openxmlformats.org/drawingml/2006/table">
            <a:tbl>
              <a:tblPr firstRow="1" bandRow="1">
                <a:tableStyleId>{5C22544A-7EE6-4342-B048-85BDC9FD1C3A}</a:tableStyleId>
              </a:tblPr>
              <a:tblGrid>
                <a:gridCol w="1219200"/>
                <a:gridCol w="1219200"/>
                <a:gridCol w="1219200"/>
                <a:gridCol w="1219200"/>
                <a:gridCol w="1219200"/>
                <a:gridCol w="1219200"/>
              </a:tblGrid>
              <a:tr h="83216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0397">
                <a:tc>
                  <a:txBody>
                    <a:bodyPr/>
                    <a:lstStyle/>
                    <a:p>
                      <a:pPr algn="ctr"/>
                      <a:r>
                        <a:rPr lang="en-US" sz="2800" b="1" dirty="0" smtClean="0"/>
                        <a:t>R</a:t>
                      </a:r>
                      <a:r>
                        <a:rPr lang="en-US" sz="2800" b="1" baseline="30000" dirty="0" smtClean="0"/>
                        <a:t>IVA</a:t>
                      </a:r>
                      <a:endParaRPr lang="en-US" sz="2800" b="1"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0397">
                <a:tc>
                  <a:txBody>
                    <a:bodyPr/>
                    <a:lstStyle/>
                    <a:p>
                      <a:pPr algn="ctr"/>
                      <a:r>
                        <a:rPr lang="en-US" sz="2800" b="1" dirty="0" smtClean="0"/>
                        <a:t>R</a:t>
                      </a:r>
                      <a:r>
                        <a:rPr lang="en-US" sz="2800" b="1" baseline="30000" dirty="0" smtClean="0"/>
                        <a:t>ISR</a:t>
                      </a:r>
                      <a:endParaRPr lang="en-US" sz="2800" b="1"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1" dirty="0" smtClean="0"/>
                        <a:t>+</a:t>
                      </a:r>
                      <a:endParaRPr lang="en-US" sz="2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TextBox 11"/>
          <p:cNvSpPr txBox="1"/>
          <p:nvPr/>
        </p:nvSpPr>
        <p:spPr>
          <a:xfrm>
            <a:off x="0" y="5029200"/>
            <a:ext cx="9144000" cy="1631216"/>
          </a:xfrm>
          <a:prstGeom prst="rect">
            <a:avLst/>
          </a:prstGeom>
          <a:noFill/>
        </p:spPr>
        <p:txBody>
          <a:bodyPr wrap="square" rtlCol="0">
            <a:spAutoFit/>
          </a:bodyPr>
          <a:lstStyle/>
          <a:p>
            <a:r>
              <a:rPr lang="en-US" sz="2000" b="1" dirty="0" err="1" smtClean="0">
                <a:solidFill>
                  <a:schemeClr val="tx2">
                    <a:lumMod val="75000"/>
                  </a:schemeClr>
                </a:solidFill>
              </a:rPr>
              <a:t>Estos</a:t>
            </a:r>
            <a:r>
              <a:rPr lang="en-US" sz="2000" b="1" dirty="0" smtClean="0">
                <a:solidFill>
                  <a:schemeClr val="tx2">
                    <a:lumMod val="75000"/>
                  </a:schemeClr>
                </a:solidFill>
              </a:rPr>
              <a:t> </a:t>
            </a:r>
            <a:r>
              <a:rPr lang="en-US" sz="2000" b="1" dirty="0" err="1" smtClean="0">
                <a:solidFill>
                  <a:schemeClr val="tx2">
                    <a:lumMod val="75000"/>
                  </a:schemeClr>
                </a:solidFill>
              </a:rPr>
              <a:t>resultados</a:t>
            </a:r>
            <a:r>
              <a:rPr lang="en-US" sz="2000" b="1" dirty="0" smtClean="0">
                <a:solidFill>
                  <a:schemeClr val="tx2">
                    <a:lumMod val="75000"/>
                  </a:schemeClr>
                </a:solidFill>
              </a:rPr>
              <a:t> de </a:t>
            </a:r>
            <a:r>
              <a:rPr lang="en-US" sz="2000" b="1" dirty="0" err="1" smtClean="0">
                <a:solidFill>
                  <a:schemeClr val="tx2">
                    <a:lumMod val="75000"/>
                  </a:schemeClr>
                </a:solidFill>
              </a:rPr>
              <a:t>estática</a:t>
            </a:r>
            <a:r>
              <a:rPr lang="en-US" sz="2000" b="1" dirty="0" smtClean="0">
                <a:solidFill>
                  <a:schemeClr val="tx2">
                    <a:lumMod val="75000"/>
                  </a:schemeClr>
                </a:solidFill>
              </a:rPr>
              <a:t> </a:t>
            </a:r>
            <a:r>
              <a:rPr lang="en-US" sz="2000" b="1" dirty="0" err="1" smtClean="0">
                <a:solidFill>
                  <a:schemeClr val="tx2">
                    <a:lumMod val="75000"/>
                  </a:schemeClr>
                </a:solidFill>
              </a:rPr>
              <a:t>comparativa</a:t>
            </a:r>
            <a:r>
              <a:rPr lang="en-US" sz="2000" b="1" dirty="0" smtClean="0">
                <a:solidFill>
                  <a:schemeClr val="tx2">
                    <a:lumMod val="75000"/>
                  </a:schemeClr>
                </a:solidFill>
              </a:rPr>
              <a:t> </a:t>
            </a:r>
            <a:r>
              <a:rPr lang="en-US" sz="2000" b="1" dirty="0" err="1" smtClean="0">
                <a:solidFill>
                  <a:schemeClr val="tx2">
                    <a:lumMod val="75000"/>
                  </a:schemeClr>
                </a:solidFill>
              </a:rPr>
              <a:t>incorporan</a:t>
            </a:r>
            <a:r>
              <a:rPr lang="en-US" sz="2000" b="1" dirty="0" smtClean="0">
                <a:solidFill>
                  <a:schemeClr val="tx2">
                    <a:lumMod val="75000"/>
                  </a:schemeClr>
                </a:solidFill>
              </a:rPr>
              <a:t> </a:t>
            </a:r>
            <a:r>
              <a:rPr lang="en-US" sz="2000" b="1" dirty="0" err="1" smtClean="0">
                <a:solidFill>
                  <a:schemeClr val="tx2">
                    <a:lumMod val="75000"/>
                  </a:schemeClr>
                </a:solidFill>
              </a:rPr>
              <a:t>las</a:t>
            </a:r>
            <a:r>
              <a:rPr lang="en-US" sz="2000" b="1" dirty="0" smtClean="0">
                <a:solidFill>
                  <a:schemeClr val="tx2">
                    <a:lumMod val="75000"/>
                  </a:schemeClr>
                </a:solidFill>
              </a:rPr>
              <a:t> </a:t>
            </a:r>
            <a:r>
              <a:rPr lang="en-US" sz="2000" b="1" dirty="0" err="1" smtClean="0">
                <a:solidFill>
                  <a:schemeClr val="tx2">
                    <a:lumMod val="75000"/>
                  </a:schemeClr>
                </a:solidFill>
              </a:rPr>
              <a:t>estrategias</a:t>
            </a:r>
            <a:r>
              <a:rPr lang="en-US" sz="2000" b="1" dirty="0" smtClean="0">
                <a:solidFill>
                  <a:schemeClr val="tx2">
                    <a:lumMod val="75000"/>
                  </a:schemeClr>
                </a:solidFill>
              </a:rPr>
              <a:t> de </a:t>
            </a:r>
            <a:r>
              <a:rPr lang="en-US" sz="2000" b="1" dirty="0" err="1" smtClean="0">
                <a:solidFill>
                  <a:schemeClr val="tx2">
                    <a:lumMod val="75000"/>
                  </a:schemeClr>
                </a:solidFill>
              </a:rPr>
              <a:t>maximización</a:t>
            </a:r>
            <a:endParaRPr lang="en-US" sz="2000" b="1" dirty="0" smtClean="0">
              <a:solidFill>
                <a:schemeClr val="tx2">
                  <a:lumMod val="75000"/>
                </a:schemeClr>
              </a:solidFill>
            </a:endParaRPr>
          </a:p>
          <a:p>
            <a:r>
              <a:rPr lang="en-US" sz="2000" b="1" dirty="0" smtClean="0">
                <a:solidFill>
                  <a:schemeClr val="tx2">
                    <a:lumMod val="75000"/>
                  </a:schemeClr>
                </a:solidFill>
              </a:rPr>
              <a:t>de </a:t>
            </a:r>
            <a:r>
              <a:rPr lang="en-US" sz="2000" b="1" dirty="0" err="1" smtClean="0">
                <a:solidFill>
                  <a:schemeClr val="tx2">
                    <a:lumMod val="75000"/>
                  </a:schemeClr>
                </a:solidFill>
              </a:rPr>
              <a:t>empresas</a:t>
            </a:r>
            <a:r>
              <a:rPr lang="en-US" sz="2000" b="1" dirty="0" smtClean="0">
                <a:solidFill>
                  <a:schemeClr val="tx2">
                    <a:lumMod val="75000"/>
                  </a:schemeClr>
                </a:solidFill>
              </a:rPr>
              <a:t> y </a:t>
            </a:r>
            <a:r>
              <a:rPr lang="en-US" sz="2000" b="1" dirty="0" err="1" smtClean="0">
                <a:solidFill>
                  <a:schemeClr val="tx2">
                    <a:lumMod val="75000"/>
                  </a:schemeClr>
                </a:solidFill>
              </a:rPr>
              <a:t>trabajadores</a:t>
            </a:r>
            <a:r>
              <a:rPr lang="en-US" sz="2000" b="1" dirty="0" smtClean="0">
                <a:solidFill>
                  <a:schemeClr val="tx2">
                    <a:lumMod val="75000"/>
                  </a:schemeClr>
                </a:solidFill>
              </a:rPr>
              <a:t> dados los </a:t>
            </a:r>
            <a:r>
              <a:rPr lang="en-US" sz="2000" b="1" dirty="0" err="1" smtClean="0">
                <a:solidFill>
                  <a:schemeClr val="tx2">
                    <a:lumMod val="75000"/>
                  </a:schemeClr>
                </a:solidFill>
              </a:rPr>
              <a:t>esfuerzos</a:t>
            </a:r>
            <a:r>
              <a:rPr lang="en-US" sz="2000" b="1" dirty="0" smtClean="0">
                <a:solidFill>
                  <a:schemeClr val="tx2">
                    <a:lumMod val="75000"/>
                  </a:schemeClr>
                </a:solidFill>
              </a:rPr>
              <a:t> de </a:t>
            </a:r>
            <a:r>
              <a:rPr lang="en-US" sz="2000" b="1" dirty="0" err="1" smtClean="0">
                <a:solidFill>
                  <a:schemeClr val="tx2">
                    <a:lumMod val="75000"/>
                  </a:schemeClr>
                </a:solidFill>
              </a:rPr>
              <a:t>fiscalización</a:t>
            </a:r>
            <a:r>
              <a:rPr lang="en-US" sz="2000" b="1" dirty="0" smtClean="0">
                <a:solidFill>
                  <a:schemeClr val="tx2">
                    <a:lumMod val="75000"/>
                  </a:schemeClr>
                </a:solidFill>
              </a:rPr>
              <a:t> del </a:t>
            </a:r>
            <a:r>
              <a:rPr lang="en-US" sz="2000" b="1" dirty="0" err="1" smtClean="0">
                <a:solidFill>
                  <a:schemeClr val="tx2">
                    <a:lumMod val="75000"/>
                  </a:schemeClr>
                </a:solidFill>
              </a:rPr>
              <a:t>gobierno</a:t>
            </a:r>
            <a:r>
              <a:rPr lang="en-US" sz="2000" b="1" dirty="0" smtClean="0">
                <a:solidFill>
                  <a:schemeClr val="tx2">
                    <a:lumMod val="75000"/>
                  </a:schemeClr>
                </a:solidFill>
              </a:rPr>
              <a:t>.</a:t>
            </a:r>
          </a:p>
          <a:p>
            <a:endParaRPr lang="en-US" sz="2000" b="1" dirty="0" smtClean="0">
              <a:solidFill>
                <a:schemeClr val="tx2">
                  <a:lumMod val="75000"/>
                </a:schemeClr>
              </a:solidFill>
            </a:endParaRPr>
          </a:p>
          <a:p>
            <a:r>
              <a:rPr lang="en-US" sz="2000" b="1" dirty="0" smtClean="0">
                <a:solidFill>
                  <a:schemeClr val="tx2">
                    <a:lumMod val="75000"/>
                  </a:schemeClr>
                </a:solidFill>
              </a:rPr>
              <a:t>De forma </a:t>
            </a:r>
            <a:r>
              <a:rPr lang="en-US" sz="2000" b="1" dirty="0" err="1" smtClean="0">
                <a:solidFill>
                  <a:schemeClr val="tx2">
                    <a:lumMod val="75000"/>
                  </a:schemeClr>
                </a:solidFill>
              </a:rPr>
              <a:t>importante</a:t>
            </a:r>
            <a:r>
              <a:rPr lang="en-US" sz="2000" b="1" dirty="0" smtClean="0">
                <a:solidFill>
                  <a:schemeClr val="tx2">
                    <a:lumMod val="75000"/>
                  </a:schemeClr>
                </a:solidFill>
              </a:rPr>
              <a:t>, </a:t>
            </a:r>
            <a:r>
              <a:rPr lang="en-US" sz="2000" b="1" dirty="0" err="1" smtClean="0">
                <a:solidFill>
                  <a:schemeClr val="tx2">
                    <a:lumMod val="75000"/>
                  </a:schemeClr>
                </a:solidFill>
              </a:rPr>
              <a:t>nótese</a:t>
            </a:r>
            <a:r>
              <a:rPr lang="en-US" sz="2000" b="1" dirty="0" smtClean="0">
                <a:solidFill>
                  <a:schemeClr val="tx2">
                    <a:lumMod val="75000"/>
                  </a:schemeClr>
                </a:solidFill>
              </a:rPr>
              <a:t> </a:t>
            </a:r>
            <a:r>
              <a:rPr lang="en-US" sz="2000" b="1" dirty="0" err="1" smtClean="0">
                <a:solidFill>
                  <a:schemeClr val="tx2">
                    <a:lumMod val="75000"/>
                  </a:schemeClr>
                </a:solidFill>
              </a:rPr>
              <a:t>que</a:t>
            </a:r>
            <a:r>
              <a:rPr lang="en-US" sz="2000" b="1" dirty="0" smtClean="0">
                <a:solidFill>
                  <a:schemeClr val="tx2">
                    <a:lumMod val="75000"/>
                  </a:schemeClr>
                </a:solidFill>
              </a:rPr>
              <a:t> la </a:t>
            </a:r>
            <a:r>
              <a:rPr lang="en-US" sz="2000" b="1" dirty="0" err="1" smtClean="0">
                <a:solidFill>
                  <a:schemeClr val="tx2">
                    <a:lumMod val="75000"/>
                  </a:schemeClr>
                </a:solidFill>
              </a:rPr>
              <a:t>recaudación</a:t>
            </a:r>
            <a:r>
              <a:rPr lang="en-US" sz="2000" b="1" dirty="0" smtClean="0">
                <a:solidFill>
                  <a:schemeClr val="tx2">
                    <a:lumMod val="75000"/>
                  </a:schemeClr>
                </a:solidFill>
              </a:rPr>
              <a:t> total del IVA e ISR </a:t>
            </a:r>
            <a:r>
              <a:rPr lang="en-US" sz="2000" b="1" dirty="0" err="1" smtClean="0">
                <a:solidFill>
                  <a:schemeClr val="tx2">
                    <a:lumMod val="75000"/>
                  </a:schemeClr>
                </a:solidFill>
              </a:rPr>
              <a:t>depende</a:t>
            </a:r>
            <a:r>
              <a:rPr lang="en-US" sz="2000" b="1" dirty="0" smtClean="0">
                <a:solidFill>
                  <a:schemeClr val="tx2">
                    <a:lumMod val="75000"/>
                  </a:schemeClr>
                </a:solidFill>
              </a:rPr>
              <a:t> del </a:t>
            </a:r>
            <a:r>
              <a:rPr lang="en-US" sz="2000" b="1" dirty="0" err="1" smtClean="0">
                <a:solidFill>
                  <a:schemeClr val="tx2">
                    <a:lumMod val="75000"/>
                  </a:schemeClr>
                </a:solidFill>
              </a:rPr>
              <a:t>nivel</a:t>
            </a:r>
            <a:r>
              <a:rPr lang="en-US" sz="2000" b="1" dirty="0" smtClean="0">
                <a:solidFill>
                  <a:schemeClr val="tx2">
                    <a:lumMod val="75000"/>
                  </a:schemeClr>
                </a:solidFill>
              </a:rPr>
              <a:t> y </a:t>
            </a:r>
            <a:r>
              <a:rPr lang="en-US" sz="2000" b="1" dirty="0" err="1" smtClean="0">
                <a:solidFill>
                  <a:schemeClr val="tx2">
                    <a:lumMod val="75000"/>
                  </a:schemeClr>
                </a:solidFill>
              </a:rPr>
              <a:t>composición</a:t>
            </a:r>
            <a:r>
              <a:rPr lang="en-US" sz="2000" b="1" dirty="0" smtClean="0">
                <a:solidFill>
                  <a:schemeClr val="tx2">
                    <a:lumMod val="75000"/>
                  </a:schemeClr>
                </a:solidFill>
              </a:rPr>
              <a:t> de los </a:t>
            </a:r>
            <a:r>
              <a:rPr lang="en-US" sz="2000" b="1" dirty="0" err="1" smtClean="0">
                <a:solidFill>
                  <a:schemeClr val="tx2">
                    <a:lumMod val="75000"/>
                  </a:schemeClr>
                </a:solidFill>
              </a:rPr>
              <a:t>impuestos</a:t>
            </a:r>
            <a:r>
              <a:rPr lang="en-US" sz="2000" b="1" dirty="0" smtClean="0">
                <a:solidFill>
                  <a:schemeClr val="tx2">
                    <a:lumMod val="75000"/>
                  </a:schemeClr>
                </a:solidFill>
              </a:rPr>
              <a:t> y </a:t>
            </a:r>
            <a:r>
              <a:rPr lang="en-US" sz="2000" b="1" dirty="0" err="1" smtClean="0">
                <a:solidFill>
                  <a:schemeClr val="tx2">
                    <a:lumMod val="75000"/>
                  </a:schemeClr>
                </a:solidFill>
              </a:rPr>
              <a:t>subsidios</a:t>
            </a:r>
            <a:r>
              <a:rPr lang="en-US" sz="2000" b="1" dirty="0" smtClean="0">
                <a:solidFill>
                  <a:schemeClr val="tx2">
                    <a:lumMod val="75000"/>
                  </a:schemeClr>
                </a:solidFill>
              </a:rPr>
              <a:t> </a:t>
            </a:r>
            <a:r>
              <a:rPr lang="en-US" sz="2000" b="1" dirty="0" err="1" smtClean="0">
                <a:solidFill>
                  <a:schemeClr val="tx2">
                    <a:lumMod val="75000"/>
                  </a:schemeClr>
                </a:solidFill>
              </a:rPr>
              <a:t>asociados</a:t>
            </a:r>
            <a:r>
              <a:rPr lang="en-US" sz="2000" b="1" dirty="0" smtClean="0">
                <a:solidFill>
                  <a:schemeClr val="tx2">
                    <a:lumMod val="75000"/>
                  </a:schemeClr>
                </a:solidFill>
              </a:rPr>
              <a:t> al </a:t>
            </a:r>
            <a:r>
              <a:rPr lang="en-US" sz="2000" b="1" dirty="0" err="1" smtClean="0">
                <a:solidFill>
                  <a:schemeClr val="tx2">
                    <a:lumMod val="75000"/>
                  </a:schemeClr>
                </a:solidFill>
              </a:rPr>
              <a:t>aseguramiento</a:t>
            </a:r>
            <a:r>
              <a:rPr lang="en-US" sz="2000" b="1" dirty="0" smtClean="0">
                <a:solidFill>
                  <a:schemeClr val="tx2">
                    <a:lumMod val="75000"/>
                  </a:schemeClr>
                </a:solidFill>
              </a:rPr>
              <a:t> social. </a:t>
            </a:r>
            <a:endParaRPr lang="en-US" sz="2000" b="1" dirty="0">
              <a:solidFill>
                <a:schemeClr val="tx2">
                  <a:lumMod val="75000"/>
                </a:schemeClr>
              </a:solidFill>
            </a:endParaRPr>
          </a:p>
        </p:txBody>
      </p:sp>
      <p:graphicFrame>
        <p:nvGraphicFramePr>
          <p:cNvPr id="9" name="Object 8"/>
          <p:cNvGraphicFramePr>
            <a:graphicFrameLocks noChangeAspect="1"/>
          </p:cNvGraphicFramePr>
          <p:nvPr/>
        </p:nvGraphicFramePr>
        <p:xfrm>
          <a:off x="2224088" y="3006725"/>
          <a:ext cx="695325" cy="574675"/>
        </p:xfrm>
        <a:graphic>
          <a:graphicData uri="http://schemas.openxmlformats.org/presentationml/2006/ole">
            <p:oleObj spid="_x0000_s570371" name="Equation" r:id="rId4" imgW="291960" imgH="241200" progId="Equation.DSMT4">
              <p:embed/>
            </p:oleObj>
          </a:graphicData>
        </a:graphic>
      </p:graphicFrame>
      <p:graphicFrame>
        <p:nvGraphicFramePr>
          <p:cNvPr id="13" name="Object 12"/>
          <p:cNvGraphicFramePr>
            <a:graphicFrameLocks noChangeAspect="1"/>
          </p:cNvGraphicFramePr>
          <p:nvPr/>
        </p:nvGraphicFramePr>
        <p:xfrm>
          <a:off x="3454400" y="3048000"/>
          <a:ext cx="633413" cy="501650"/>
        </p:xfrm>
        <a:graphic>
          <a:graphicData uri="http://schemas.openxmlformats.org/presentationml/2006/ole">
            <p:oleObj spid="_x0000_s570372" name="Equation" r:id="rId5" imgW="304560" imgH="241200" progId="Equation.DSMT4">
              <p:embed/>
            </p:oleObj>
          </a:graphicData>
        </a:graphic>
      </p:graphicFrame>
      <p:graphicFrame>
        <p:nvGraphicFramePr>
          <p:cNvPr id="14" name="Object 13"/>
          <p:cNvGraphicFramePr>
            <a:graphicFrameLocks noChangeAspect="1"/>
          </p:cNvGraphicFramePr>
          <p:nvPr/>
        </p:nvGraphicFramePr>
        <p:xfrm>
          <a:off x="4619625" y="3040062"/>
          <a:ext cx="666750" cy="465138"/>
        </p:xfrm>
        <a:graphic>
          <a:graphicData uri="http://schemas.openxmlformats.org/presentationml/2006/ole">
            <p:oleObj spid="_x0000_s570373" name="Equation" r:id="rId6" imgW="291960" imgH="203040" progId="Equation.DSMT4">
              <p:embed/>
            </p:oleObj>
          </a:graphicData>
        </a:graphic>
      </p:graphicFrame>
      <p:graphicFrame>
        <p:nvGraphicFramePr>
          <p:cNvPr id="15" name="Object 14"/>
          <p:cNvGraphicFramePr>
            <a:graphicFrameLocks noChangeAspect="1"/>
          </p:cNvGraphicFramePr>
          <p:nvPr/>
        </p:nvGraphicFramePr>
        <p:xfrm>
          <a:off x="5821363" y="3071812"/>
          <a:ext cx="760412" cy="433388"/>
        </p:xfrm>
        <a:graphic>
          <a:graphicData uri="http://schemas.openxmlformats.org/presentationml/2006/ole">
            <p:oleObj spid="_x0000_s570374" name="Equation" r:id="rId7" imgW="355320" imgH="203040" progId="Equation.DSMT4">
              <p:embed/>
            </p:oleObj>
          </a:graphicData>
        </a:graphic>
      </p:graphicFrame>
      <p:graphicFrame>
        <p:nvGraphicFramePr>
          <p:cNvPr id="16" name="Object 15"/>
          <p:cNvGraphicFramePr>
            <a:graphicFrameLocks noChangeAspect="1"/>
          </p:cNvGraphicFramePr>
          <p:nvPr/>
        </p:nvGraphicFramePr>
        <p:xfrm>
          <a:off x="7239000" y="3108960"/>
          <a:ext cx="283028" cy="396240"/>
        </p:xfrm>
        <a:graphic>
          <a:graphicData uri="http://schemas.openxmlformats.org/presentationml/2006/ole">
            <p:oleObj spid="_x0000_s570375" name="Equation" r:id="rId8" imgW="126720" imgH="177480" progId="Equation.DSMT4">
              <p:embed/>
            </p:oleObj>
          </a:graphicData>
        </a:graphic>
      </p:graphicFrame>
      <p:sp>
        <p:nvSpPr>
          <p:cNvPr id="17" name="Right Brace 16"/>
          <p:cNvSpPr/>
          <p:nvPr/>
        </p:nvSpPr>
        <p:spPr>
          <a:xfrm rot="5400000">
            <a:off x="5827776" y="1030224"/>
            <a:ext cx="231648" cy="198120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Right Brace 17"/>
          <p:cNvSpPr/>
          <p:nvPr/>
        </p:nvSpPr>
        <p:spPr>
          <a:xfrm rot="5400000">
            <a:off x="8037576" y="1335024"/>
            <a:ext cx="155448" cy="1295400"/>
          </a:xfrm>
          <a:prstGeom prst="rightBrace">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Right Brace 18"/>
          <p:cNvSpPr/>
          <p:nvPr/>
        </p:nvSpPr>
        <p:spPr>
          <a:xfrm rot="16200000">
            <a:off x="6591300" y="-952499"/>
            <a:ext cx="228600" cy="396240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3F78B2B-F52C-4DBB-913D-B91CF6AB711B}"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77</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0" y="0"/>
            <a:ext cx="9144000" cy="720720"/>
          </a:xfrm>
        </p:spPr>
        <p:txBody>
          <a:bodyPr/>
          <a:lstStyle/>
          <a:p>
            <a:pPr lvl="0"/>
            <a:r>
              <a:rPr lang="en-US" sz="3200" b="1"/>
              <a:t>Labor market implications of social programs</a:t>
            </a:r>
          </a:p>
        </p:txBody>
      </p:sp>
      <p:sp>
        <p:nvSpPr>
          <p:cNvPr id="9" name="Content Placeholder 8"/>
          <p:cNvSpPr>
            <a:spLocks noGrp="1"/>
          </p:cNvSpPr>
          <p:nvPr>
            <p:ph idx="2"/>
          </p:nvPr>
        </p:nvSpPr>
        <p:spPr>
          <a:xfrm>
            <a:off x="0" y="0"/>
            <a:ext cx="9144000" cy="6858000"/>
          </a:xfrm>
        </p:spPr>
        <p:txBody>
          <a:bodyPr/>
          <a:lstStyle/>
          <a:p>
            <a:pPr algn="ctr">
              <a:buNone/>
            </a:pPr>
            <a:r>
              <a:rPr lang="en-US" sz="2400" u="sng" dirty="0" err="1" smtClean="0">
                <a:solidFill>
                  <a:schemeClr val="tx2">
                    <a:lumMod val="75000"/>
                  </a:schemeClr>
                </a:solidFill>
              </a:rPr>
              <a:t>Estructura</a:t>
            </a:r>
            <a:r>
              <a:rPr lang="en-US" sz="2400" u="sng" dirty="0" smtClean="0">
                <a:solidFill>
                  <a:schemeClr val="tx2">
                    <a:lumMod val="75000"/>
                  </a:schemeClr>
                </a:solidFill>
              </a:rPr>
              <a:t> del </a:t>
            </a:r>
            <a:r>
              <a:rPr lang="en-US" sz="2400" u="sng" dirty="0" err="1" smtClean="0">
                <a:solidFill>
                  <a:schemeClr val="tx2">
                    <a:lumMod val="75000"/>
                  </a:schemeClr>
                </a:solidFill>
              </a:rPr>
              <a:t>Modelo</a:t>
            </a:r>
            <a:r>
              <a:rPr lang="en-US" sz="2400" u="sng" dirty="0" smtClean="0">
                <a:solidFill>
                  <a:schemeClr val="tx2">
                    <a:lumMod val="75000"/>
                  </a:schemeClr>
                </a:solidFill>
              </a:rPr>
              <a:t>: </a:t>
            </a:r>
            <a:r>
              <a:rPr lang="en-US" sz="2400" u="sng" dirty="0" err="1" smtClean="0">
                <a:solidFill>
                  <a:schemeClr val="tx2">
                    <a:lumMod val="75000"/>
                  </a:schemeClr>
                </a:solidFill>
              </a:rPr>
              <a:t>Resúmen</a:t>
            </a:r>
            <a:endParaRPr lang="en-US" sz="2400" dirty="0" smtClean="0">
              <a:solidFill>
                <a:schemeClr val="tx2">
                  <a:lumMod val="75000"/>
                </a:schemeClr>
              </a:solidFill>
            </a:endParaRPr>
          </a:p>
          <a:p>
            <a:pPr>
              <a:buNone/>
            </a:pPr>
            <a:endParaRPr lang="en-US" sz="1800" dirty="0" smtClean="0">
              <a:solidFill>
                <a:schemeClr val="tx2">
                  <a:lumMod val="75000"/>
                </a:schemeClr>
              </a:solidFill>
            </a:endParaRPr>
          </a:p>
          <a:p>
            <a:pPr>
              <a:buAutoNum type="arabicPeriod"/>
            </a:pPr>
            <a:r>
              <a:rPr lang="en-US" sz="1800" b="1" dirty="0" smtClean="0">
                <a:solidFill>
                  <a:schemeClr val="tx2">
                    <a:lumMod val="75000"/>
                  </a:schemeClr>
                </a:solidFill>
              </a:rPr>
              <a:t>Variables </a:t>
            </a:r>
            <a:r>
              <a:rPr lang="en-US" sz="1800" b="1" dirty="0" err="1" smtClean="0">
                <a:solidFill>
                  <a:schemeClr val="tx2">
                    <a:lumMod val="75000"/>
                  </a:schemeClr>
                </a:solidFill>
              </a:rPr>
              <a:t>exógenas</a:t>
            </a:r>
            <a:endParaRPr lang="en-US" sz="1800" b="1"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precios</a:t>
            </a:r>
            <a:r>
              <a:rPr lang="en-US" sz="1800" dirty="0" smtClean="0">
                <a:solidFill>
                  <a:schemeClr val="tx2">
                    <a:lumMod val="75000"/>
                  </a:schemeClr>
                </a:solidFill>
              </a:rPr>
              <a:t> al </a:t>
            </a:r>
            <a:r>
              <a:rPr lang="en-US" sz="1800" dirty="0" err="1" smtClean="0">
                <a:solidFill>
                  <a:schemeClr val="tx2">
                    <a:lumMod val="75000"/>
                  </a:schemeClr>
                </a:solidFill>
              </a:rPr>
              <a:t>productor</a:t>
            </a:r>
            <a:r>
              <a:rPr lang="en-US" sz="1800" dirty="0" smtClean="0">
                <a:solidFill>
                  <a:schemeClr val="tx2">
                    <a:lumMod val="75000"/>
                  </a:schemeClr>
                </a:solidFill>
              </a:rPr>
              <a:t> de </a:t>
            </a:r>
            <a:r>
              <a:rPr lang="en-US" sz="1800" dirty="0" err="1" smtClean="0">
                <a:solidFill>
                  <a:schemeClr val="tx2">
                    <a:lumMod val="75000"/>
                  </a:schemeClr>
                </a:solidFill>
              </a:rPr>
              <a:t>bienes</a:t>
            </a:r>
            <a:r>
              <a:rPr lang="en-US" sz="1800" dirty="0" smtClean="0">
                <a:solidFill>
                  <a:schemeClr val="tx2">
                    <a:lumMod val="75000"/>
                  </a:schemeClr>
                </a:solidFill>
              </a:rPr>
              <a:t>      </a:t>
            </a:r>
            <a:r>
              <a:rPr lang="en-US" sz="1800" dirty="0" err="1" smtClean="0">
                <a:solidFill>
                  <a:schemeClr val="tx2">
                    <a:lumMod val="75000"/>
                  </a:schemeClr>
                </a:solidFill>
              </a:rPr>
              <a:t>p</a:t>
            </a:r>
            <a:r>
              <a:rPr lang="en-US" sz="1800" baseline="-25000" dirty="0" err="1" smtClean="0">
                <a:solidFill>
                  <a:schemeClr val="tx2">
                    <a:lumMod val="75000"/>
                  </a:schemeClr>
                </a:solidFill>
              </a:rPr>
              <a:t>A</a:t>
            </a:r>
            <a:r>
              <a:rPr lang="en-US" sz="1800" dirty="0" smtClean="0">
                <a:solidFill>
                  <a:schemeClr val="tx2">
                    <a:lumMod val="75000"/>
                  </a:schemeClr>
                </a:solidFill>
              </a:rPr>
              <a:t>, p</a:t>
            </a:r>
            <a:r>
              <a:rPr lang="en-US" sz="1800" baseline="-25000" dirty="0" smtClean="0">
                <a:solidFill>
                  <a:schemeClr val="tx2">
                    <a:lumMod val="75000"/>
                  </a:schemeClr>
                </a:solidFill>
              </a:rPr>
              <a:t>1</a:t>
            </a:r>
            <a:r>
              <a:rPr lang="en-US" sz="1800" dirty="0" smtClean="0">
                <a:solidFill>
                  <a:schemeClr val="tx2">
                    <a:lumMod val="75000"/>
                  </a:schemeClr>
                </a:solidFill>
              </a:rPr>
              <a:t>, p</a:t>
            </a:r>
            <a:r>
              <a:rPr lang="en-US" sz="1800" baseline="-25000" dirty="0" smtClean="0">
                <a:solidFill>
                  <a:schemeClr val="tx2">
                    <a:lumMod val="75000"/>
                  </a:schemeClr>
                </a:solidFill>
              </a:rPr>
              <a:t>2</a:t>
            </a:r>
          </a:p>
          <a:p>
            <a:pPr>
              <a:buNone/>
            </a:pPr>
            <a:r>
              <a:rPr lang="en-US" sz="1800" dirty="0" smtClean="0">
                <a:solidFill>
                  <a:schemeClr val="tx2">
                    <a:lumMod val="75000"/>
                  </a:schemeClr>
                </a:solidFill>
              </a:rPr>
              <a:t>     </a:t>
            </a:r>
            <a:r>
              <a:rPr lang="en-US" sz="1800" dirty="0" err="1" smtClean="0">
                <a:solidFill>
                  <a:schemeClr val="tx2">
                    <a:lumMod val="75000"/>
                  </a:schemeClr>
                </a:solidFill>
              </a:rPr>
              <a:t>dotaciones</a:t>
            </a:r>
            <a:r>
              <a:rPr lang="en-US" sz="1800" dirty="0" smtClean="0">
                <a:solidFill>
                  <a:schemeClr val="tx2">
                    <a:lumMod val="75000"/>
                  </a:schemeClr>
                </a:solidFill>
              </a:rPr>
              <a:t> de </a:t>
            </a:r>
            <a:r>
              <a:rPr lang="en-US" sz="1800" dirty="0" err="1" smtClean="0">
                <a:solidFill>
                  <a:schemeClr val="tx2">
                    <a:lumMod val="75000"/>
                  </a:schemeClr>
                </a:solidFill>
              </a:rPr>
              <a:t>factores</a:t>
            </a:r>
            <a:r>
              <a:rPr lang="en-US" sz="1800" dirty="0" smtClean="0">
                <a:solidFill>
                  <a:schemeClr val="tx2">
                    <a:lumMod val="75000"/>
                  </a:schemeClr>
                </a:solidFill>
              </a:rPr>
              <a:t>                 f(K</a:t>
            </a:r>
            <a:r>
              <a:rPr lang="en-US" sz="1800" baseline="-25000" dirty="0" smtClean="0">
                <a:solidFill>
                  <a:schemeClr val="tx2">
                    <a:lumMod val="75000"/>
                  </a:schemeClr>
                </a:solidFill>
              </a:rPr>
              <a:t>1</a:t>
            </a:r>
            <a:r>
              <a:rPr lang="en-US" sz="1800" dirty="0" smtClean="0">
                <a:solidFill>
                  <a:schemeClr val="tx2">
                    <a:lumMod val="75000"/>
                  </a:schemeClr>
                </a:solidFill>
              </a:rPr>
              <a:t>), f(K</a:t>
            </a:r>
            <a:r>
              <a:rPr lang="en-US" sz="1800" baseline="-25000" dirty="0" smtClean="0">
                <a:solidFill>
                  <a:schemeClr val="tx2">
                    <a:lumMod val="75000"/>
                  </a:schemeClr>
                </a:solidFill>
              </a:rPr>
              <a:t>2</a:t>
            </a:r>
            <a:r>
              <a:rPr lang="en-US" sz="1800" dirty="0" smtClean="0">
                <a:solidFill>
                  <a:schemeClr val="tx2">
                    <a:lumMod val="75000"/>
                  </a:schemeClr>
                </a:solidFill>
              </a:rPr>
              <a:t>)  y  </a:t>
            </a:r>
          </a:p>
          <a:p>
            <a:pPr>
              <a:buNone/>
            </a:pPr>
            <a:r>
              <a:rPr lang="en-US" sz="1800" dirty="0" smtClean="0">
                <a:solidFill>
                  <a:schemeClr val="tx2">
                    <a:lumMod val="75000"/>
                  </a:schemeClr>
                </a:solidFill>
              </a:rPr>
              <a:t>     </a:t>
            </a:r>
            <a:r>
              <a:rPr lang="en-US" sz="1800" dirty="0" err="1" smtClean="0">
                <a:solidFill>
                  <a:schemeClr val="tx2">
                    <a:lumMod val="75000"/>
                  </a:schemeClr>
                </a:solidFill>
              </a:rPr>
              <a:t>tasas</a:t>
            </a:r>
            <a:r>
              <a:rPr lang="en-US" sz="1800" dirty="0" smtClean="0">
                <a:solidFill>
                  <a:schemeClr val="tx2">
                    <a:lumMod val="75000"/>
                  </a:schemeClr>
                </a:solidFill>
              </a:rPr>
              <a:t> </a:t>
            </a:r>
            <a:r>
              <a:rPr lang="en-US" sz="1800" dirty="0" err="1" smtClean="0">
                <a:solidFill>
                  <a:schemeClr val="tx2">
                    <a:lumMod val="75000"/>
                  </a:schemeClr>
                </a:solidFill>
              </a:rPr>
              <a:t>impositivas</a:t>
            </a:r>
            <a:r>
              <a:rPr lang="en-US" sz="1800" dirty="0" smtClean="0">
                <a:solidFill>
                  <a:schemeClr val="tx2">
                    <a:lumMod val="75000"/>
                  </a:schemeClr>
                </a:solidFill>
              </a:rPr>
              <a:t>, </a:t>
            </a:r>
            <a:r>
              <a:rPr lang="en-US" sz="1800" dirty="0" err="1" smtClean="0">
                <a:solidFill>
                  <a:schemeClr val="tx2">
                    <a:lumMod val="75000"/>
                  </a:schemeClr>
                </a:solidFill>
              </a:rPr>
              <a:t>probabilidades</a:t>
            </a:r>
            <a:r>
              <a:rPr lang="en-US" sz="1800" dirty="0" smtClean="0">
                <a:solidFill>
                  <a:schemeClr val="tx2">
                    <a:lumMod val="75000"/>
                  </a:schemeClr>
                </a:solidFill>
              </a:rPr>
              <a:t> de </a:t>
            </a:r>
            <a:r>
              <a:rPr lang="en-US" sz="1800" dirty="0" err="1" smtClean="0">
                <a:solidFill>
                  <a:schemeClr val="tx2">
                    <a:lumMod val="75000"/>
                  </a:schemeClr>
                </a:solidFill>
              </a:rPr>
              <a:t>fiscalización</a:t>
            </a:r>
            <a:r>
              <a:rPr lang="en-US" sz="1800" dirty="0" smtClean="0">
                <a:solidFill>
                  <a:schemeClr val="tx2">
                    <a:lumMod val="75000"/>
                  </a:schemeClr>
                </a:solidFill>
              </a:rPr>
              <a:t> y </a:t>
            </a:r>
            <a:r>
              <a:rPr lang="en-US" sz="1800" dirty="0" err="1" smtClean="0">
                <a:solidFill>
                  <a:schemeClr val="tx2">
                    <a:lumMod val="75000"/>
                  </a:schemeClr>
                </a:solidFill>
              </a:rPr>
              <a:t>multas</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aseguramiento</a:t>
            </a:r>
            <a:r>
              <a:rPr lang="en-US" sz="1800" dirty="0" smtClean="0">
                <a:solidFill>
                  <a:schemeClr val="tx2">
                    <a:lumMod val="75000"/>
                  </a:schemeClr>
                </a:solidFill>
              </a:rPr>
              <a:t> social, </a:t>
            </a:r>
            <a:r>
              <a:rPr lang="en-US" sz="1800" dirty="0" err="1" smtClean="0">
                <a:solidFill>
                  <a:schemeClr val="tx2">
                    <a:lumMod val="75000"/>
                  </a:schemeClr>
                </a:solidFill>
              </a:rPr>
              <a:t>subsidios</a:t>
            </a:r>
            <a:r>
              <a:rPr lang="en-US" sz="1800" dirty="0" smtClean="0">
                <a:solidFill>
                  <a:schemeClr val="tx2">
                    <a:lumMod val="75000"/>
                  </a:schemeClr>
                </a:solidFill>
              </a:rPr>
              <a:t> y </a:t>
            </a:r>
            <a:r>
              <a:rPr lang="en-US" sz="1800" dirty="0" err="1" smtClean="0">
                <a:solidFill>
                  <a:schemeClr val="tx2">
                    <a:lumMod val="75000"/>
                  </a:schemeClr>
                </a:solidFill>
              </a:rPr>
              <a:t>valuaciones</a:t>
            </a:r>
            <a:r>
              <a:rPr lang="en-US" sz="1800" dirty="0" smtClean="0">
                <a:solidFill>
                  <a:schemeClr val="tx2">
                    <a:lumMod val="75000"/>
                  </a:schemeClr>
                </a:solidFill>
              </a:rPr>
              <a:t>          </a:t>
            </a:r>
          </a:p>
          <a:p>
            <a:pPr>
              <a:buNone/>
            </a:pPr>
            <a:endParaRPr lang="en-US" sz="1800" dirty="0" smtClean="0">
              <a:solidFill>
                <a:schemeClr val="tx2">
                  <a:lumMod val="75000"/>
                </a:schemeClr>
              </a:solidFill>
            </a:endParaRPr>
          </a:p>
          <a:p>
            <a:pPr>
              <a:buNone/>
            </a:pPr>
            <a:r>
              <a:rPr lang="en-US" sz="1800" b="1" dirty="0" smtClean="0">
                <a:solidFill>
                  <a:schemeClr val="tx2">
                    <a:lumMod val="75000"/>
                  </a:schemeClr>
                </a:solidFill>
              </a:rPr>
              <a:t>2. Variables </a:t>
            </a:r>
            <a:r>
              <a:rPr lang="en-US" sz="1800" b="1" dirty="0" err="1" smtClean="0">
                <a:solidFill>
                  <a:schemeClr val="tx2">
                    <a:lumMod val="75000"/>
                  </a:schemeClr>
                </a:solidFill>
              </a:rPr>
              <a:t>endógenas</a:t>
            </a:r>
            <a:endParaRPr lang="en-US" sz="1800" b="1" dirty="0" smtClean="0">
              <a:solidFill>
                <a:schemeClr val="tx2">
                  <a:lumMod val="75000"/>
                </a:schemeClr>
              </a:solidFill>
            </a:endParaRPr>
          </a:p>
          <a:p>
            <a:pPr>
              <a:buNone/>
            </a:pPr>
            <a:r>
              <a:rPr lang="en-US" sz="1800" dirty="0" smtClean="0">
                <a:solidFill>
                  <a:schemeClr val="tx2">
                    <a:lumMod val="75000"/>
                  </a:schemeClr>
                </a:solidFill>
              </a:rPr>
              <a:t>       { </a:t>
            </a:r>
            <a:r>
              <a:rPr lang="en-US" sz="1800" dirty="0" err="1" smtClean="0">
                <a:solidFill>
                  <a:schemeClr val="tx2">
                    <a:lumMod val="75000"/>
                  </a:schemeClr>
                </a:solidFill>
              </a:rPr>
              <a:t>w</a:t>
            </a:r>
            <a:r>
              <a:rPr lang="en-US" sz="1800" baseline="-25000" dirty="0" err="1" smtClean="0">
                <a:solidFill>
                  <a:schemeClr val="tx2">
                    <a:lumMod val="75000"/>
                  </a:schemeClr>
                </a:solidFill>
              </a:rPr>
              <a:t>f</a:t>
            </a:r>
            <a:r>
              <a:rPr lang="en-US" sz="1800" dirty="0" smtClean="0">
                <a:solidFill>
                  <a:schemeClr val="tx2">
                    <a:lumMod val="75000"/>
                  </a:schemeClr>
                </a:solidFill>
              </a:rPr>
              <a:t>, </a:t>
            </a:r>
            <a:r>
              <a:rPr lang="en-US" sz="1800" dirty="0" err="1" smtClean="0">
                <a:solidFill>
                  <a:schemeClr val="tx2">
                    <a:lumMod val="75000"/>
                  </a:schemeClr>
                </a:solidFill>
              </a:rPr>
              <a:t>w</a:t>
            </a:r>
            <a:r>
              <a:rPr lang="en-US" sz="1800" baseline="-25000" dirty="0" err="1" smtClean="0">
                <a:solidFill>
                  <a:schemeClr val="tx2">
                    <a:lumMod val="75000"/>
                  </a:schemeClr>
                </a:solidFill>
              </a:rPr>
              <a:t>i</a:t>
            </a:r>
            <a:r>
              <a:rPr lang="en-US" sz="1800" dirty="0" smtClean="0">
                <a:solidFill>
                  <a:schemeClr val="tx2">
                    <a:lumMod val="75000"/>
                  </a:schemeClr>
                </a:solidFill>
              </a:rPr>
              <a:t>, IPC}          </a:t>
            </a:r>
            <a:r>
              <a:rPr lang="en-US" sz="1800" dirty="0" err="1" smtClean="0">
                <a:solidFill>
                  <a:schemeClr val="tx2">
                    <a:lumMod val="75000"/>
                  </a:schemeClr>
                </a:solidFill>
              </a:rPr>
              <a:t>salarios</a:t>
            </a:r>
            <a:r>
              <a:rPr lang="en-US" sz="1800" dirty="0" smtClean="0">
                <a:solidFill>
                  <a:schemeClr val="tx2">
                    <a:lumMod val="75000"/>
                  </a:schemeClr>
                </a:solidFill>
              </a:rPr>
              <a:t> y </a:t>
            </a:r>
            <a:r>
              <a:rPr lang="en-US" sz="1800" dirty="0" err="1" smtClean="0">
                <a:solidFill>
                  <a:schemeClr val="tx2">
                    <a:lumMod val="75000"/>
                  </a:schemeClr>
                </a:solidFill>
              </a:rPr>
              <a:t>precios</a:t>
            </a:r>
            <a:r>
              <a:rPr lang="en-US" sz="1800" dirty="0" smtClean="0">
                <a:solidFill>
                  <a:schemeClr val="tx2">
                    <a:lumMod val="75000"/>
                  </a:schemeClr>
                </a:solidFill>
              </a:rPr>
              <a:t> al </a:t>
            </a:r>
            <a:r>
              <a:rPr lang="en-US" sz="1800" dirty="0" err="1" smtClean="0">
                <a:solidFill>
                  <a:schemeClr val="tx2">
                    <a:lumMod val="75000"/>
                  </a:schemeClr>
                </a:solidFill>
              </a:rPr>
              <a:t>consumidor</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U</a:t>
            </a:r>
            <a:r>
              <a:rPr lang="en-US" sz="1800" baseline="-25000" dirty="0" err="1" smtClean="0">
                <a:solidFill>
                  <a:schemeClr val="tx2">
                    <a:lumMod val="75000"/>
                  </a:schemeClr>
                </a:solidFill>
              </a:rPr>
              <a:t>f</a:t>
            </a:r>
            <a:r>
              <a:rPr lang="en-US" sz="1800" dirty="0" smtClean="0">
                <a:solidFill>
                  <a:schemeClr val="tx2">
                    <a:lumMod val="75000"/>
                  </a:schemeClr>
                </a:solidFill>
              </a:rPr>
              <a:t>, </a:t>
            </a:r>
            <a:r>
              <a:rPr lang="en-US" sz="1800" dirty="0" err="1" smtClean="0">
                <a:solidFill>
                  <a:schemeClr val="tx2">
                    <a:lumMod val="75000"/>
                  </a:schemeClr>
                </a:solidFill>
              </a:rPr>
              <a:t>U</a:t>
            </a:r>
            <a:r>
              <a:rPr lang="en-US" sz="1800" baseline="-25000" dirty="0" err="1" smtClean="0">
                <a:solidFill>
                  <a:schemeClr val="tx2">
                    <a:lumMod val="75000"/>
                  </a:schemeClr>
                </a:solidFill>
              </a:rPr>
              <a:t>i</a:t>
            </a:r>
            <a:r>
              <a:rPr lang="en-US" sz="1800" dirty="0" smtClean="0">
                <a:solidFill>
                  <a:schemeClr val="tx2">
                    <a:lumMod val="75000"/>
                  </a:schemeClr>
                </a:solidFill>
              </a:rPr>
              <a:t>}                   </a:t>
            </a:r>
            <a:r>
              <a:rPr lang="en-US" sz="1800" dirty="0" err="1" smtClean="0">
                <a:solidFill>
                  <a:schemeClr val="tx2">
                    <a:lumMod val="75000"/>
                  </a:schemeClr>
                </a:solidFill>
              </a:rPr>
              <a:t>utilidad</a:t>
            </a:r>
            <a:r>
              <a:rPr lang="en-US" sz="1800" dirty="0" smtClean="0">
                <a:solidFill>
                  <a:schemeClr val="tx2">
                    <a:lumMod val="75000"/>
                  </a:schemeClr>
                </a:solidFill>
              </a:rPr>
              <a:t> de los </a:t>
            </a:r>
            <a:r>
              <a:rPr lang="en-US" sz="1800" dirty="0" err="1" smtClean="0">
                <a:solidFill>
                  <a:schemeClr val="tx2">
                    <a:lumMod val="75000"/>
                  </a:schemeClr>
                </a:solidFill>
              </a:rPr>
              <a:t>trabajadores</a:t>
            </a:r>
            <a:endParaRPr lang="en-US" sz="1800" dirty="0" smtClean="0">
              <a:solidFill>
                <a:schemeClr val="tx2">
                  <a:lumMod val="75000"/>
                </a:schemeClr>
              </a:solidFill>
            </a:endParaRPr>
          </a:p>
          <a:p>
            <a:pPr>
              <a:buNone/>
            </a:pPr>
            <a:r>
              <a:rPr lang="en-US" sz="1800" dirty="0" smtClean="0">
                <a:solidFill>
                  <a:schemeClr val="tx2">
                    <a:lumMod val="75000"/>
                  </a:schemeClr>
                </a:solidFill>
              </a:rPr>
              <a:t>       {L</a:t>
            </a:r>
            <a:r>
              <a:rPr lang="en-US" sz="1800" baseline="-25000" dirty="0" smtClean="0">
                <a:solidFill>
                  <a:schemeClr val="tx2">
                    <a:lumMod val="75000"/>
                  </a:schemeClr>
                </a:solidFill>
              </a:rPr>
              <a:t>1f</a:t>
            </a:r>
            <a:r>
              <a:rPr lang="en-US" sz="1800" dirty="0" smtClean="0">
                <a:solidFill>
                  <a:schemeClr val="tx2">
                    <a:lumMod val="75000"/>
                  </a:schemeClr>
                </a:solidFill>
              </a:rPr>
              <a:t>, L</a:t>
            </a:r>
            <a:r>
              <a:rPr lang="en-US" sz="1800" baseline="-25000" dirty="0" smtClean="0">
                <a:solidFill>
                  <a:schemeClr val="tx2">
                    <a:lumMod val="75000"/>
                  </a:schemeClr>
                </a:solidFill>
              </a:rPr>
              <a:t>1i</a:t>
            </a:r>
            <a:r>
              <a:rPr lang="en-US" sz="1800" dirty="0" smtClean="0">
                <a:solidFill>
                  <a:schemeClr val="tx2">
                    <a:lumMod val="75000"/>
                  </a:schemeClr>
                </a:solidFill>
              </a:rPr>
              <a:t>, L</a:t>
            </a:r>
            <a:r>
              <a:rPr lang="en-US" sz="1800" baseline="-25000" dirty="0" smtClean="0">
                <a:solidFill>
                  <a:schemeClr val="tx2">
                    <a:lumMod val="75000"/>
                  </a:schemeClr>
                </a:solidFill>
              </a:rPr>
              <a:t>2f</a:t>
            </a:r>
            <a:r>
              <a:rPr lang="en-US" sz="1800" dirty="0" smtClean="0">
                <a:solidFill>
                  <a:schemeClr val="tx2">
                    <a:lumMod val="75000"/>
                  </a:schemeClr>
                </a:solidFill>
              </a:rPr>
              <a:t>, L</a:t>
            </a:r>
            <a:r>
              <a:rPr lang="en-US" sz="1800" baseline="-25000" dirty="0" smtClean="0">
                <a:solidFill>
                  <a:schemeClr val="tx2">
                    <a:lumMod val="75000"/>
                  </a:schemeClr>
                </a:solidFill>
              </a:rPr>
              <a:t>2i</a:t>
            </a:r>
            <a:r>
              <a:rPr lang="en-US" sz="1800" dirty="0" smtClean="0">
                <a:solidFill>
                  <a:schemeClr val="tx2">
                    <a:lumMod val="75000"/>
                  </a:schemeClr>
                </a:solidFill>
              </a:rPr>
              <a:t>}      </a:t>
            </a:r>
            <a:r>
              <a:rPr lang="en-US" sz="1800" dirty="0" err="1" smtClean="0">
                <a:solidFill>
                  <a:schemeClr val="tx2">
                    <a:lumMod val="75000"/>
                  </a:schemeClr>
                </a:solidFill>
              </a:rPr>
              <a:t>empleo</a:t>
            </a:r>
            <a:r>
              <a:rPr lang="en-US" sz="1800" dirty="0" smtClean="0">
                <a:solidFill>
                  <a:schemeClr val="tx2">
                    <a:lumMod val="75000"/>
                  </a:schemeClr>
                </a:solidFill>
              </a:rPr>
              <a:t> </a:t>
            </a:r>
            <a:r>
              <a:rPr lang="en-US" sz="1800" dirty="0" err="1" smtClean="0">
                <a:solidFill>
                  <a:schemeClr val="tx2">
                    <a:lumMod val="75000"/>
                  </a:schemeClr>
                </a:solidFill>
              </a:rPr>
              <a:t>asalariado</a:t>
            </a:r>
            <a:r>
              <a:rPr lang="en-US" sz="1800" dirty="0" smtClean="0">
                <a:solidFill>
                  <a:schemeClr val="tx2">
                    <a:lumMod val="75000"/>
                  </a:schemeClr>
                </a:solidFill>
              </a:rPr>
              <a:t> legal e </a:t>
            </a:r>
            <a:r>
              <a:rPr lang="en-US" sz="1800" dirty="0" err="1" smtClean="0">
                <a:solidFill>
                  <a:schemeClr val="tx2">
                    <a:lumMod val="75000"/>
                  </a:schemeClr>
                </a:solidFill>
              </a:rPr>
              <a:t>ilegal</a:t>
            </a:r>
            <a:r>
              <a:rPr lang="en-US" sz="1800" dirty="0" smtClean="0">
                <a:solidFill>
                  <a:schemeClr val="tx2">
                    <a:lumMod val="75000"/>
                  </a:schemeClr>
                </a:solidFill>
              </a:rPr>
              <a:t> </a:t>
            </a:r>
            <a:r>
              <a:rPr lang="en-US" sz="1800" dirty="0" err="1" smtClean="0">
                <a:solidFill>
                  <a:schemeClr val="tx2">
                    <a:lumMod val="75000"/>
                  </a:schemeClr>
                </a:solidFill>
              </a:rPr>
              <a:t>por</a:t>
            </a:r>
            <a:r>
              <a:rPr lang="en-US" sz="1800" dirty="0" smtClean="0">
                <a:solidFill>
                  <a:schemeClr val="tx2">
                    <a:lumMod val="75000"/>
                  </a:schemeClr>
                </a:solidFill>
              </a:rPr>
              <a:t> sector y </a:t>
            </a:r>
            <a:r>
              <a:rPr lang="en-US" sz="1800" dirty="0" err="1" smtClean="0">
                <a:solidFill>
                  <a:schemeClr val="tx2">
                    <a:lumMod val="75000"/>
                  </a:schemeClr>
                </a:solidFill>
              </a:rPr>
              <a:t>tamaño</a:t>
            </a:r>
            <a:r>
              <a:rPr lang="en-US" sz="1800" dirty="0" smtClean="0">
                <a:solidFill>
                  <a:schemeClr val="tx2">
                    <a:lumMod val="75000"/>
                  </a:schemeClr>
                </a:solidFill>
              </a:rPr>
              <a:t> de </a:t>
            </a:r>
            <a:r>
              <a:rPr lang="en-US" sz="1800" dirty="0" err="1" smtClean="0">
                <a:solidFill>
                  <a:schemeClr val="tx2">
                    <a:lumMod val="75000"/>
                  </a:schemeClr>
                </a:solidFill>
              </a:rPr>
              <a:t>empresa</a:t>
            </a:r>
            <a:endParaRPr lang="en-US" sz="1800" dirty="0" smtClean="0">
              <a:solidFill>
                <a:schemeClr val="tx2">
                  <a:lumMod val="75000"/>
                </a:schemeClr>
              </a:solidFill>
            </a:endParaRPr>
          </a:p>
          <a:p>
            <a:pPr>
              <a:buNone/>
            </a:pPr>
            <a:r>
              <a:rPr lang="en-US" sz="1800" dirty="0" smtClean="0">
                <a:solidFill>
                  <a:schemeClr val="tx2">
                    <a:lumMod val="75000"/>
                  </a:schemeClr>
                </a:solidFill>
              </a:rPr>
              <a:t>       { L</a:t>
            </a:r>
            <a:r>
              <a:rPr lang="en-US" sz="1800" baseline="-25000" dirty="0" smtClean="0">
                <a:solidFill>
                  <a:schemeClr val="tx2">
                    <a:lumMod val="75000"/>
                  </a:schemeClr>
                </a:solidFill>
              </a:rPr>
              <a:t>A</a:t>
            </a:r>
            <a:r>
              <a:rPr lang="en-US" sz="1800" dirty="0" smtClean="0">
                <a:solidFill>
                  <a:schemeClr val="tx2">
                    <a:lumMod val="75000"/>
                  </a:schemeClr>
                </a:solidFill>
              </a:rPr>
              <a:t>}                       </a:t>
            </a:r>
            <a:r>
              <a:rPr lang="en-US" sz="1800" dirty="0" err="1" smtClean="0">
                <a:solidFill>
                  <a:schemeClr val="tx2">
                    <a:lumMod val="75000"/>
                  </a:schemeClr>
                </a:solidFill>
              </a:rPr>
              <a:t>empleo</a:t>
            </a:r>
            <a:r>
              <a:rPr lang="en-US" sz="1800" dirty="0" smtClean="0">
                <a:solidFill>
                  <a:schemeClr val="tx2">
                    <a:lumMod val="75000"/>
                  </a:schemeClr>
                </a:solidFill>
              </a:rPr>
              <a:t> no-</a:t>
            </a:r>
            <a:r>
              <a:rPr lang="en-US" sz="1800" dirty="0" err="1" smtClean="0">
                <a:solidFill>
                  <a:schemeClr val="tx2">
                    <a:lumMod val="75000"/>
                  </a:schemeClr>
                </a:solidFill>
              </a:rPr>
              <a:t>asalariado</a:t>
            </a:r>
            <a:endParaRPr lang="en-US" sz="1800" dirty="0" smtClean="0">
              <a:solidFill>
                <a:schemeClr val="tx2">
                  <a:lumMod val="75000"/>
                </a:schemeClr>
              </a:solidFill>
            </a:endParaRPr>
          </a:p>
          <a:p>
            <a:pPr>
              <a:buNone/>
            </a:pPr>
            <a:r>
              <a:rPr lang="en-US" sz="1800" dirty="0" smtClean="0">
                <a:solidFill>
                  <a:schemeClr val="tx2">
                    <a:lumMod val="75000"/>
                  </a:schemeClr>
                </a:solidFill>
              </a:rPr>
              <a:t>       {I</a:t>
            </a:r>
            <a:r>
              <a:rPr lang="en-US" sz="1800" baseline="-25000" dirty="0" smtClean="0">
                <a:solidFill>
                  <a:schemeClr val="tx2">
                    <a:lumMod val="75000"/>
                  </a:schemeClr>
                </a:solidFill>
              </a:rPr>
              <a:t>1</a:t>
            </a:r>
            <a:r>
              <a:rPr lang="en-US" sz="1800" dirty="0" smtClean="0">
                <a:solidFill>
                  <a:schemeClr val="tx2">
                    <a:lumMod val="75000"/>
                  </a:schemeClr>
                </a:solidFill>
              </a:rPr>
              <a:t>, I</a:t>
            </a:r>
            <a:r>
              <a:rPr lang="en-US" sz="1800" baseline="-25000" dirty="0" smtClean="0">
                <a:solidFill>
                  <a:schemeClr val="tx2">
                    <a:lumMod val="75000"/>
                  </a:schemeClr>
                </a:solidFill>
              </a:rPr>
              <a:t>2</a:t>
            </a:r>
            <a:r>
              <a:rPr lang="en-US" sz="1800" dirty="0" smtClean="0">
                <a:solidFill>
                  <a:schemeClr val="tx2">
                    <a:lumMod val="75000"/>
                  </a:schemeClr>
                </a:solidFill>
              </a:rPr>
              <a:t>, A, B}            </a:t>
            </a:r>
            <a:r>
              <a:rPr lang="en-US" sz="1800" dirty="0" err="1" smtClean="0">
                <a:solidFill>
                  <a:schemeClr val="tx2">
                    <a:lumMod val="75000"/>
                  </a:schemeClr>
                </a:solidFill>
              </a:rPr>
              <a:t>niveles</a:t>
            </a:r>
            <a:r>
              <a:rPr lang="en-US" sz="1800" dirty="0" smtClean="0">
                <a:solidFill>
                  <a:schemeClr val="tx2">
                    <a:lumMod val="75000"/>
                  </a:schemeClr>
                </a:solidFill>
              </a:rPr>
              <a:t> de </a:t>
            </a:r>
            <a:r>
              <a:rPr lang="en-US" sz="1800" dirty="0" err="1" smtClean="0">
                <a:solidFill>
                  <a:schemeClr val="tx2">
                    <a:lumMod val="75000"/>
                  </a:schemeClr>
                </a:solidFill>
              </a:rPr>
              <a:t>producción</a:t>
            </a:r>
            <a:endParaRPr lang="en-US" sz="1800" dirty="0" smtClean="0">
              <a:solidFill>
                <a:schemeClr val="tx2">
                  <a:lumMod val="75000"/>
                </a:schemeClr>
              </a:solidFill>
            </a:endParaRPr>
          </a:p>
          <a:p>
            <a:pPr>
              <a:buNone/>
            </a:pPr>
            <a:r>
              <a:rPr lang="en-US" sz="1800" dirty="0" smtClean="0">
                <a:solidFill>
                  <a:schemeClr val="tx2">
                    <a:lumMod val="75000"/>
                  </a:schemeClr>
                </a:solidFill>
              </a:rPr>
              <a:t>       {</a:t>
            </a:r>
            <a:r>
              <a:rPr lang="en-US" sz="1800" dirty="0" err="1" smtClean="0">
                <a:solidFill>
                  <a:schemeClr val="tx2">
                    <a:lumMod val="75000"/>
                  </a:schemeClr>
                </a:solidFill>
              </a:rPr>
              <a:t>cuentas</a:t>
            </a:r>
            <a:r>
              <a:rPr lang="en-US" sz="1800" dirty="0" smtClean="0">
                <a:solidFill>
                  <a:schemeClr val="tx2">
                    <a:lumMod val="75000"/>
                  </a:schemeClr>
                </a:solidFill>
              </a:rPr>
              <a:t> </a:t>
            </a:r>
            <a:r>
              <a:rPr lang="en-US" sz="1800" dirty="0" err="1" smtClean="0">
                <a:solidFill>
                  <a:schemeClr val="tx2">
                    <a:lumMod val="75000"/>
                  </a:schemeClr>
                </a:solidFill>
              </a:rPr>
              <a:t>fiscales</a:t>
            </a:r>
            <a:r>
              <a:rPr lang="en-US" sz="1800" dirty="0" smtClean="0">
                <a:solidFill>
                  <a:schemeClr val="tx2">
                    <a:lumMod val="75000"/>
                  </a:schemeClr>
                </a:solidFill>
              </a:rPr>
              <a:t>}  </a:t>
            </a:r>
            <a:r>
              <a:rPr lang="en-US" sz="1800" dirty="0" err="1" smtClean="0">
                <a:solidFill>
                  <a:schemeClr val="tx2">
                    <a:lumMod val="75000"/>
                  </a:schemeClr>
                </a:solidFill>
              </a:rPr>
              <a:t>gasto</a:t>
            </a:r>
            <a:r>
              <a:rPr lang="en-US" sz="1800" dirty="0" smtClean="0">
                <a:solidFill>
                  <a:schemeClr val="tx2">
                    <a:lumMod val="75000"/>
                  </a:schemeClr>
                </a:solidFill>
              </a:rPr>
              <a:t> </a:t>
            </a:r>
            <a:r>
              <a:rPr lang="en-US" sz="1800" dirty="0" err="1" smtClean="0">
                <a:solidFill>
                  <a:schemeClr val="tx2">
                    <a:lumMod val="75000"/>
                  </a:schemeClr>
                </a:solidFill>
              </a:rPr>
              <a:t>público</a:t>
            </a:r>
            <a:r>
              <a:rPr lang="en-US" sz="1800" dirty="0" smtClean="0">
                <a:solidFill>
                  <a:schemeClr val="tx2">
                    <a:lumMod val="75000"/>
                  </a:schemeClr>
                </a:solidFill>
              </a:rPr>
              <a:t> en </a:t>
            </a:r>
            <a:r>
              <a:rPr lang="en-US" sz="1800" dirty="0" err="1" smtClean="0">
                <a:solidFill>
                  <a:schemeClr val="tx2">
                    <a:lumMod val="75000"/>
                  </a:schemeClr>
                </a:solidFill>
              </a:rPr>
              <a:t>aseguramiento</a:t>
            </a:r>
            <a:r>
              <a:rPr lang="en-US" sz="1800" dirty="0" smtClean="0">
                <a:solidFill>
                  <a:schemeClr val="tx2">
                    <a:lumMod val="75000"/>
                  </a:schemeClr>
                </a:solidFill>
              </a:rPr>
              <a:t> social, </a:t>
            </a:r>
            <a:r>
              <a:rPr lang="en-US" sz="1800" dirty="0" err="1" smtClean="0">
                <a:solidFill>
                  <a:schemeClr val="tx2">
                    <a:lumMod val="75000"/>
                  </a:schemeClr>
                </a:solidFill>
              </a:rPr>
              <a:t>recaudación</a:t>
            </a:r>
            <a:r>
              <a:rPr lang="en-US" sz="1800" dirty="0" smtClean="0">
                <a:solidFill>
                  <a:schemeClr val="tx2">
                    <a:lumMod val="75000"/>
                  </a:schemeClr>
                </a:solidFill>
              </a:rPr>
              <a:t> total de</a:t>
            </a:r>
          </a:p>
          <a:p>
            <a:pPr>
              <a:buNone/>
            </a:pPr>
            <a:r>
              <a:rPr lang="en-US" sz="1800" dirty="0" smtClean="0">
                <a:solidFill>
                  <a:schemeClr val="tx2">
                    <a:lumMod val="75000"/>
                  </a:schemeClr>
                </a:solidFill>
              </a:rPr>
              <a:t>                                     IVA, ISR y </a:t>
            </a:r>
            <a:r>
              <a:rPr lang="en-US" sz="1800" dirty="0" err="1" smtClean="0">
                <a:solidFill>
                  <a:schemeClr val="tx2">
                    <a:lumMod val="75000"/>
                  </a:schemeClr>
                </a:solidFill>
              </a:rPr>
              <a:t>contribuciones</a:t>
            </a:r>
            <a:r>
              <a:rPr lang="en-US" sz="1800" dirty="0" smtClean="0">
                <a:solidFill>
                  <a:schemeClr val="tx2">
                    <a:lumMod val="75000"/>
                  </a:schemeClr>
                </a:solidFill>
              </a:rPr>
              <a:t> de ASC</a:t>
            </a:r>
          </a:p>
          <a:p>
            <a:pPr>
              <a:buNone/>
            </a:pPr>
            <a:endParaRPr lang="en-US" sz="1800" dirty="0" smtClean="0"/>
          </a:p>
          <a:p>
            <a:pPr>
              <a:buNone/>
            </a:pPr>
            <a:endParaRPr lang="en-US" sz="1800" dirty="0"/>
          </a:p>
        </p:txBody>
      </p:sp>
      <p:graphicFrame>
        <p:nvGraphicFramePr>
          <p:cNvPr id="5" name="Object 4"/>
          <p:cNvGraphicFramePr>
            <a:graphicFrameLocks noChangeAspect="1"/>
          </p:cNvGraphicFramePr>
          <p:nvPr/>
        </p:nvGraphicFramePr>
        <p:xfrm>
          <a:off x="5105400" y="1537856"/>
          <a:ext cx="252412" cy="367144"/>
        </p:xfrm>
        <a:graphic>
          <a:graphicData uri="http://schemas.openxmlformats.org/presentationml/2006/ole">
            <p:oleObj spid="_x0000_s571394" name="Equation" r:id="rId3" imgW="139680" imgH="203040" progId="Equation.DSMT4">
              <p:embed/>
            </p:oleObj>
          </a:graphicData>
        </a:graphic>
      </p:graphicFrame>
      <p:graphicFrame>
        <p:nvGraphicFramePr>
          <p:cNvPr id="6" name="Object 5"/>
          <p:cNvGraphicFramePr>
            <a:graphicFrameLocks noChangeAspect="1"/>
          </p:cNvGraphicFramePr>
          <p:nvPr/>
        </p:nvGraphicFramePr>
        <p:xfrm>
          <a:off x="5715000" y="2362200"/>
          <a:ext cx="2943225" cy="395288"/>
        </p:xfrm>
        <a:graphic>
          <a:graphicData uri="http://schemas.openxmlformats.org/presentationml/2006/ole">
            <p:oleObj spid="_x0000_s571395" name="Equation" r:id="rId4" imgW="1701720" imgH="228600" progId="Equation.DSMT4">
              <p:embed/>
            </p:oleObj>
          </a:graphicData>
        </a:graphic>
      </p:graphicFrame>
    </p:spTree>
  </p:cSld>
  <p:clrMapOvr>
    <a:masterClrMapping/>
  </p:clrMapOvr>
  <p:transition>
    <p:wipe dir="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3F78B2B-F52C-4DBB-913D-B91CF6AB711B}"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78</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0" y="0"/>
            <a:ext cx="9144000" cy="720720"/>
          </a:xfrm>
        </p:spPr>
        <p:txBody>
          <a:bodyPr/>
          <a:lstStyle/>
          <a:p>
            <a:pPr lvl="0"/>
            <a:r>
              <a:rPr lang="en-US" sz="3200" b="1"/>
              <a:t>Labor market implications of social programs</a:t>
            </a:r>
          </a:p>
        </p:txBody>
      </p:sp>
      <p:sp>
        <p:nvSpPr>
          <p:cNvPr id="9" name="Content Placeholder 8"/>
          <p:cNvSpPr>
            <a:spLocks noGrp="1"/>
          </p:cNvSpPr>
          <p:nvPr>
            <p:ph idx="2"/>
          </p:nvPr>
        </p:nvSpPr>
        <p:spPr>
          <a:xfrm>
            <a:off x="0" y="0"/>
            <a:ext cx="9144000" cy="6858000"/>
          </a:xfrm>
        </p:spPr>
        <p:txBody>
          <a:bodyPr/>
          <a:lstStyle/>
          <a:p>
            <a:pPr algn="ctr">
              <a:buNone/>
            </a:pPr>
            <a:r>
              <a:rPr lang="en-US" sz="2800" u="sng" dirty="0" err="1" smtClean="0">
                <a:solidFill>
                  <a:schemeClr val="tx2">
                    <a:lumMod val="75000"/>
                  </a:schemeClr>
                </a:solidFill>
              </a:rPr>
              <a:t>Fuente</a:t>
            </a:r>
            <a:r>
              <a:rPr lang="en-US" sz="2800" u="sng" dirty="0" smtClean="0">
                <a:solidFill>
                  <a:schemeClr val="tx2">
                    <a:lumMod val="75000"/>
                  </a:schemeClr>
                </a:solidFill>
              </a:rPr>
              <a:t> de </a:t>
            </a:r>
            <a:r>
              <a:rPr lang="en-US" sz="2800" u="sng" dirty="0" err="1" smtClean="0">
                <a:solidFill>
                  <a:schemeClr val="tx2">
                    <a:lumMod val="75000"/>
                  </a:schemeClr>
                </a:solidFill>
              </a:rPr>
              <a:t>Datos</a:t>
            </a:r>
            <a:endParaRPr lang="en-US" sz="2800" dirty="0" smtClean="0">
              <a:solidFill>
                <a:schemeClr val="tx2">
                  <a:lumMod val="75000"/>
                </a:schemeClr>
              </a:solidFill>
            </a:endParaRPr>
          </a:p>
          <a:p>
            <a:pPr>
              <a:buFont typeface="Arial" pitchFamily="34" charset="0"/>
              <a:buChar char="•"/>
            </a:pPr>
            <a:r>
              <a:rPr lang="en-US" sz="2400" dirty="0" err="1" smtClean="0">
                <a:solidFill>
                  <a:schemeClr val="tx2">
                    <a:lumMod val="75000"/>
                  </a:schemeClr>
                </a:solidFill>
                <a:latin typeface="+mn-lt"/>
              </a:rPr>
              <a:t>Empatamos</a:t>
            </a:r>
            <a:r>
              <a:rPr lang="en-US" sz="2400" dirty="0" smtClean="0">
                <a:solidFill>
                  <a:schemeClr val="tx2">
                    <a:lumMod val="75000"/>
                  </a:schemeClr>
                </a:solidFill>
                <a:latin typeface="+mn-lt"/>
              </a:rPr>
              <a:t> el </a:t>
            </a:r>
            <a:r>
              <a:rPr lang="en-US" sz="2400" dirty="0" err="1" smtClean="0">
                <a:solidFill>
                  <a:schemeClr val="tx2">
                    <a:lumMod val="75000"/>
                  </a:schemeClr>
                </a:solidFill>
                <a:latin typeface="+mn-lt"/>
              </a:rPr>
              <a:t>Censo</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Económico</a:t>
            </a:r>
            <a:r>
              <a:rPr lang="en-US" sz="2400" dirty="0" smtClean="0">
                <a:solidFill>
                  <a:schemeClr val="tx2">
                    <a:lumMod val="75000"/>
                  </a:schemeClr>
                </a:solidFill>
                <a:latin typeface="+mn-lt"/>
              </a:rPr>
              <a:t> de 2008 con </a:t>
            </a:r>
            <a:r>
              <a:rPr lang="en-US" sz="2400" dirty="0" err="1" smtClean="0">
                <a:solidFill>
                  <a:schemeClr val="tx2">
                    <a:lumMod val="75000"/>
                  </a:schemeClr>
                </a:solidFill>
                <a:latin typeface="+mn-lt"/>
              </a:rPr>
              <a:t>registros</a:t>
            </a:r>
            <a:r>
              <a:rPr lang="en-US" sz="2400" dirty="0" smtClean="0">
                <a:solidFill>
                  <a:schemeClr val="tx2">
                    <a:lumMod val="75000"/>
                  </a:schemeClr>
                </a:solidFill>
                <a:latin typeface="+mn-lt"/>
              </a:rPr>
              <a:t> del IMSS </a:t>
            </a:r>
            <a:r>
              <a:rPr lang="en-US" sz="2400" dirty="0" err="1" smtClean="0">
                <a:solidFill>
                  <a:schemeClr val="tx2">
                    <a:lumMod val="75000"/>
                  </a:schemeClr>
                </a:solidFill>
                <a:latin typeface="+mn-lt"/>
              </a:rPr>
              <a:t>para</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obtener</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distribución</a:t>
            </a:r>
            <a:r>
              <a:rPr lang="en-US" sz="2400" dirty="0" smtClean="0">
                <a:solidFill>
                  <a:schemeClr val="tx2">
                    <a:lumMod val="75000"/>
                  </a:schemeClr>
                </a:solidFill>
                <a:latin typeface="+mn-lt"/>
              </a:rPr>
              <a:t> de L</a:t>
            </a:r>
            <a:r>
              <a:rPr lang="en-US" sz="2400" baseline="-25000" dirty="0" smtClean="0">
                <a:solidFill>
                  <a:schemeClr val="tx2">
                    <a:lumMod val="75000"/>
                  </a:schemeClr>
                </a:solidFill>
                <a:latin typeface="+mn-lt"/>
              </a:rPr>
              <a:t>1f</a:t>
            </a:r>
            <a:r>
              <a:rPr lang="en-US" sz="2400" dirty="0" smtClean="0">
                <a:solidFill>
                  <a:schemeClr val="tx2">
                    <a:lumMod val="75000"/>
                  </a:schemeClr>
                </a:solidFill>
                <a:latin typeface="+mn-lt"/>
              </a:rPr>
              <a:t>, L</a:t>
            </a:r>
            <a:r>
              <a:rPr lang="en-US" sz="2400" baseline="-25000" dirty="0" smtClean="0">
                <a:solidFill>
                  <a:schemeClr val="tx2">
                    <a:lumMod val="75000"/>
                  </a:schemeClr>
                </a:solidFill>
                <a:latin typeface="+mn-lt"/>
              </a:rPr>
              <a:t>2f</a:t>
            </a:r>
            <a:r>
              <a:rPr lang="en-US" sz="2400" dirty="0" smtClean="0">
                <a:solidFill>
                  <a:schemeClr val="tx2">
                    <a:lumMod val="75000"/>
                  </a:schemeClr>
                </a:solidFill>
                <a:latin typeface="+mn-lt"/>
              </a:rPr>
              <a:t>, L</a:t>
            </a:r>
            <a:r>
              <a:rPr lang="en-US" sz="2400" baseline="-25000" dirty="0" smtClean="0">
                <a:solidFill>
                  <a:schemeClr val="tx2">
                    <a:lumMod val="75000"/>
                  </a:schemeClr>
                </a:solidFill>
                <a:latin typeface="+mn-lt"/>
              </a:rPr>
              <a:t>1i</a:t>
            </a:r>
            <a:r>
              <a:rPr lang="en-US" sz="2400" dirty="0" smtClean="0">
                <a:solidFill>
                  <a:schemeClr val="tx2">
                    <a:lumMod val="75000"/>
                  </a:schemeClr>
                </a:solidFill>
                <a:latin typeface="+mn-lt"/>
              </a:rPr>
              <a:t>, L</a:t>
            </a:r>
            <a:r>
              <a:rPr lang="en-US" sz="2400" baseline="-25000" dirty="0" smtClean="0">
                <a:solidFill>
                  <a:schemeClr val="tx2">
                    <a:lumMod val="75000"/>
                  </a:schemeClr>
                </a:solidFill>
                <a:latin typeface="+mn-lt"/>
              </a:rPr>
              <a:t>2i </a:t>
            </a:r>
            <a:r>
              <a:rPr lang="en-US" sz="2400" dirty="0" err="1" smtClean="0">
                <a:solidFill>
                  <a:schemeClr val="tx2">
                    <a:lumMod val="75000"/>
                  </a:schemeClr>
                </a:solidFill>
                <a:latin typeface="+mn-lt"/>
              </a:rPr>
              <a:t>por</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tamaño</a:t>
            </a:r>
            <a:r>
              <a:rPr lang="en-US" sz="2400" dirty="0" smtClean="0">
                <a:solidFill>
                  <a:schemeClr val="tx2">
                    <a:lumMod val="75000"/>
                  </a:schemeClr>
                </a:solidFill>
                <a:latin typeface="+mn-lt"/>
              </a:rPr>
              <a:t> de </a:t>
            </a:r>
            <a:r>
              <a:rPr lang="en-US" sz="2400" dirty="0" err="1" smtClean="0">
                <a:solidFill>
                  <a:schemeClr val="tx2">
                    <a:lumMod val="75000"/>
                  </a:schemeClr>
                </a:solidFill>
                <a:latin typeface="+mn-lt"/>
              </a:rPr>
              <a:t>empresa</a:t>
            </a:r>
            <a:r>
              <a:rPr lang="en-US" sz="2400" dirty="0" smtClean="0">
                <a:solidFill>
                  <a:schemeClr val="tx2">
                    <a:lumMod val="75000"/>
                  </a:schemeClr>
                </a:solidFill>
                <a:latin typeface="+mn-lt"/>
              </a:rPr>
              <a:t> y </a:t>
            </a:r>
            <a:r>
              <a:rPr lang="en-US" sz="2400" dirty="0" smtClean="0">
                <a:solidFill>
                  <a:schemeClr val="tx2">
                    <a:lumMod val="75000"/>
                  </a:schemeClr>
                </a:solidFill>
              </a:rPr>
              <a:t>f(K</a:t>
            </a:r>
            <a:r>
              <a:rPr lang="en-US" sz="2400" baseline="-25000" dirty="0" smtClean="0">
                <a:solidFill>
                  <a:schemeClr val="tx2">
                    <a:lumMod val="75000"/>
                  </a:schemeClr>
                </a:solidFill>
              </a:rPr>
              <a:t>1</a:t>
            </a:r>
            <a:r>
              <a:rPr lang="en-US" sz="2400" dirty="0" smtClean="0">
                <a:solidFill>
                  <a:schemeClr val="tx2">
                    <a:lumMod val="75000"/>
                  </a:schemeClr>
                </a:solidFill>
              </a:rPr>
              <a:t>) y f(K</a:t>
            </a:r>
            <a:r>
              <a:rPr lang="en-US" sz="2400" baseline="-25000" dirty="0" smtClean="0">
                <a:solidFill>
                  <a:schemeClr val="tx2">
                    <a:lumMod val="75000"/>
                  </a:schemeClr>
                </a:solidFill>
              </a:rPr>
              <a:t>2</a:t>
            </a:r>
            <a:r>
              <a:rPr lang="en-US" sz="2400" dirty="0" smtClean="0">
                <a:solidFill>
                  <a:schemeClr val="tx2">
                    <a:lumMod val="75000"/>
                  </a:schemeClr>
                </a:solidFill>
              </a:rPr>
              <a:t>).</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Empatamos</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datos</a:t>
            </a:r>
            <a:r>
              <a:rPr lang="en-US" sz="2400" dirty="0" smtClean="0">
                <a:solidFill>
                  <a:schemeClr val="tx2">
                    <a:lumMod val="75000"/>
                  </a:schemeClr>
                </a:solidFill>
                <a:latin typeface="+mn-lt"/>
              </a:rPr>
              <a:t> de ENOE </a:t>
            </a:r>
            <a:r>
              <a:rPr lang="en-US" sz="2400" dirty="0" err="1" smtClean="0">
                <a:solidFill>
                  <a:schemeClr val="tx2">
                    <a:lumMod val="75000"/>
                  </a:schemeClr>
                </a:solidFill>
                <a:latin typeface="+mn-lt"/>
              </a:rPr>
              <a:t>para</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obtener</a:t>
            </a:r>
            <a:r>
              <a:rPr lang="en-US" sz="2400" dirty="0" smtClean="0">
                <a:solidFill>
                  <a:schemeClr val="tx2">
                    <a:lumMod val="75000"/>
                  </a:schemeClr>
                </a:solidFill>
                <a:latin typeface="+mn-lt"/>
              </a:rPr>
              <a:t> L</a:t>
            </a:r>
            <a:r>
              <a:rPr lang="en-US" sz="2400" baseline="-25000" dirty="0" smtClean="0">
                <a:solidFill>
                  <a:schemeClr val="tx2">
                    <a:lumMod val="75000"/>
                  </a:schemeClr>
                </a:solidFill>
                <a:latin typeface="+mn-lt"/>
              </a:rPr>
              <a:t>A</a:t>
            </a:r>
            <a:r>
              <a:rPr lang="en-US" sz="2400" dirty="0" smtClean="0">
                <a:solidFill>
                  <a:schemeClr val="tx2">
                    <a:lumMod val="75000"/>
                  </a:schemeClr>
                </a:solidFill>
                <a:latin typeface="+mn-lt"/>
              </a:rPr>
              <a:t> y       .</a:t>
            </a:r>
          </a:p>
          <a:p>
            <a:pPr>
              <a:buNone/>
            </a:pPr>
            <a:endParaRPr lang="en-US" sz="2400" dirty="0" smtClean="0">
              <a:solidFill>
                <a:schemeClr val="tx2">
                  <a:lumMod val="75000"/>
                </a:schemeClr>
              </a:solidFill>
              <a:latin typeface="+mn-lt"/>
            </a:endParaRPr>
          </a:p>
          <a:p>
            <a:pPr>
              <a:buFont typeface="Arial" pitchFamily="34" charset="0"/>
              <a:buChar char="•"/>
            </a:pPr>
            <a:r>
              <a:rPr lang="en-US" sz="2400" dirty="0" err="1" smtClean="0">
                <a:solidFill>
                  <a:schemeClr val="tx2">
                    <a:lumMod val="75000"/>
                  </a:schemeClr>
                </a:solidFill>
                <a:latin typeface="+mn-lt"/>
              </a:rPr>
              <a:t>Datos</a:t>
            </a:r>
            <a:r>
              <a:rPr lang="en-US" sz="2400" dirty="0" smtClean="0">
                <a:solidFill>
                  <a:schemeClr val="tx2">
                    <a:lumMod val="75000"/>
                  </a:schemeClr>
                </a:solidFill>
                <a:latin typeface="+mn-lt"/>
              </a:rPr>
              <a:t> de la </a:t>
            </a:r>
            <a:r>
              <a:rPr lang="en-US" sz="2400" dirty="0" err="1" smtClean="0">
                <a:solidFill>
                  <a:schemeClr val="tx2">
                    <a:lumMod val="75000"/>
                  </a:schemeClr>
                </a:solidFill>
                <a:latin typeface="+mn-lt"/>
              </a:rPr>
              <a:t>Cuenta</a:t>
            </a:r>
            <a:r>
              <a:rPr lang="en-US" sz="2400" dirty="0" smtClean="0">
                <a:solidFill>
                  <a:schemeClr val="tx2">
                    <a:lumMod val="75000"/>
                  </a:schemeClr>
                </a:solidFill>
                <a:latin typeface="+mn-lt"/>
              </a:rPr>
              <a:t> P</a:t>
            </a:r>
            <a:r>
              <a:rPr lang="es-ES_tradnl" sz="2400" dirty="0" smtClean="0">
                <a:solidFill>
                  <a:schemeClr val="tx2">
                    <a:lumMod val="75000"/>
                  </a:schemeClr>
                </a:solidFill>
                <a:latin typeface="+mn-lt"/>
              </a:rPr>
              <a:t>ú</a:t>
            </a:r>
            <a:r>
              <a:rPr lang="en-US" sz="2400" dirty="0" err="1" smtClean="0">
                <a:solidFill>
                  <a:schemeClr val="tx2">
                    <a:lumMod val="75000"/>
                  </a:schemeClr>
                </a:solidFill>
                <a:latin typeface="+mn-lt"/>
              </a:rPr>
              <a:t>blica</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para</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ingresos</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totales</a:t>
            </a:r>
            <a:r>
              <a:rPr lang="en-US" sz="2400" dirty="0" smtClean="0">
                <a:solidFill>
                  <a:schemeClr val="tx2">
                    <a:lumMod val="75000"/>
                  </a:schemeClr>
                </a:solidFill>
                <a:latin typeface="+mn-lt"/>
              </a:rPr>
              <a:t> de IVA, ISR, IMSS, Afores, Infonavit, </a:t>
            </a:r>
            <a:r>
              <a:rPr lang="en-US" sz="2400" dirty="0" err="1" smtClean="0">
                <a:solidFill>
                  <a:schemeClr val="tx2">
                    <a:lumMod val="75000"/>
                  </a:schemeClr>
                </a:solidFill>
                <a:latin typeface="+mn-lt"/>
              </a:rPr>
              <a:t>impuestos</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estatales</a:t>
            </a:r>
            <a:r>
              <a:rPr lang="en-US" sz="2400" dirty="0" smtClean="0">
                <a:solidFill>
                  <a:schemeClr val="tx2">
                    <a:lumMod val="75000"/>
                  </a:schemeClr>
                </a:solidFill>
                <a:latin typeface="+mn-lt"/>
              </a:rPr>
              <a:t> y </a:t>
            </a:r>
            <a:r>
              <a:rPr lang="en-US" sz="2400" dirty="0" err="1" smtClean="0">
                <a:solidFill>
                  <a:schemeClr val="tx2">
                    <a:lumMod val="75000"/>
                  </a:schemeClr>
                </a:solidFill>
                <a:latin typeface="+mn-lt"/>
              </a:rPr>
              <a:t>subsidios</a:t>
            </a:r>
            <a:r>
              <a:rPr lang="en-US" sz="2400" dirty="0" smtClean="0">
                <a:solidFill>
                  <a:schemeClr val="tx2">
                    <a:lumMod val="75000"/>
                  </a:schemeClr>
                </a:solidFill>
                <a:latin typeface="+mn-lt"/>
              </a:rPr>
              <a:t> a ASC y ASNC.</a:t>
            </a:r>
          </a:p>
          <a:p>
            <a:pPr>
              <a:buFont typeface="Arial" pitchFamily="34" charset="0"/>
              <a:buChar char="•"/>
            </a:pPr>
            <a:endParaRPr lang="en-US" sz="2400" dirty="0" smtClean="0">
              <a:solidFill>
                <a:schemeClr val="tx2">
                  <a:lumMod val="75000"/>
                </a:schemeClr>
              </a:solidFill>
              <a:latin typeface="+mn-lt"/>
            </a:endParaRPr>
          </a:p>
          <a:p>
            <a:pPr>
              <a:buFont typeface="Arial" pitchFamily="34" charset="0"/>
              <a:buChar char="•"/>
            </a:pPr>
            <a:r>
              <a:rPr lang="en-US" sz="2400" dirty="0" err="1" smtClean="0">
                <a:solidFill>
                  <a:schemeClr val="tx2">
                    <a:lumMod val="75000"/>
                  </a:schemeClr>
                </a:solidFill>
                <a:latin typeface="+mn-lt"/>
              </a:rPr>
              <a:t>Valores</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oficiales</a:t>
            </a:r>
            <a:r>
              <a:rPr lang="en-US" sz="2400" dirty="0" smtClean="0">
                <a:solidFill>
                  <a:schemeClr val="tx2">
                    <a:lumMod val="75000"/>
                  </a:schemeClr>
                </a:solidFill>
                <a:latin typeface="+mn-lt"/>
              </a:rPr>
              <a:t> de </a:t>
            </a:r>
            <a:r>
              <a:rPr lang="en-US" sz="2400" dirty="0" err="1" smtClean="0">
                <a:solidFill>
                  <a:schemeClr val="tx2">
                    <a:lumMod val="75000"/>
                  </a:schemeClr>
                </a:solidFill>
                <a:latin typeface="+mn-lt"/>
              </a:rPr>
              <a:t>tasas</a:t>
            </a:r>
            <a:r>
              <a:rPr lang="en-US" sz="2400" dirty="0" smtClean="0">
                <a:solidFill>
                  <a:schemeClr val="tx2">
                    <a:lumMod val="75000"/>
                  </a:schemeClr>
                </a:solidFill>
                <a:latin typeface="+mn-lt"/>
              </a:rPr>
              <a:t> de </a:t>
            </a:r>
            <a:r>
              <a:rPr lang="en-US" sz="2400" dirty="0" err="1" smtClean="0">
                <a:solidFill>
                  <a:schemeClr val="tx2">
                    <a:lumMod val="75000"/>
                  </a:schemeClr>
                </a:solidFill>
                <a:latin typeface="+mn-lt"/>
              </a:rPr>
              <a:t>impuestos</a:t>
            </a:r>
            <a:r>
              <a:rPr lang="en-US" sz="2400" dirty="0" smtClean="0">
                <a:solidFill>
                  <a:schemeClr val="tx2">
                    <a:lumMod val="75000"/>
                  </a:schemeClr>
                </a:solidFill>
                <a:latin typeface="+mn-lt"/>
              </a:rPr>
              <a:t> y </a:t>
            </a:r>
            <a:r>
              <a:rPr lang="en-US" sz="2400" dirty="0" err="1" smtClean="0">
                <a:solidFill>
                  <a:schemeClr val="tx2">
                    <a:lumMod val="75000"/>
                  </a:schemeClr>
                </a:solidFill>
                <a:latin typeface="+mn-lt"/>
              </a:rPr>
              <a:t>subsidios</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excepto</a:t>
            </a:r>
            <a:r>
              <a:rPr lang="en-US" sz="2400" dirty="0" smtClean="0">
                <a:solidFill>
                  <a:schemeClr val="tx2">
                    <a:lumMod val="75000"/>
                  </a:schemeClr>
                </a:solidFill>
                <a:latin typeface="+mn-lt"/>
              </a:rPr>
              <a:t> ISR).</a:t>
            </a:r>
          </a:p>
          <a:p>
            <a:pPr>
              <a:buFont typeface="Arial" pitchFamily="34" charset="0"/>
              <a:buChar char="•"/>
            </a:pPr>
            <a:endParaRPr lang="en-US" sz="2400" dirty="0" smtClean="0">
              <a:solidFill>
                <a:schemeClr val="tx2">
                  <a:lumMod val="75000"/>
                </a:schemeClr>
              </a:solidFill>
              <a:latin typeface="+mn-lt"/>
            </a:endParaRPr>
          </a:p>
          <a:p>
            <a:pPr>
              <a:buFont typeface="Arial" pitchFamily="34" charset="0"/>
              <a:buChar char="•"/>
            </a:pPr>
            <a:r>
              <a:rPr lang="en-US" sz="2400" dirty="0" err="1" smtClean="0">
                <a:solidFill>
                  <a:schemeClr val="tx2">
                    <a:lumMod val="75000"/>
                  </a:schemeClr>
                </a:solidFill>
                <a:latin typeface="+mn-lt"/>
              </a:rPr>
              <a:t>Tasas</a:t>
            </a:r>
            <a:r>
              <a:rPr lang="en-US" sz="2400" dirty="0" smtClean="0">
                <a:solidFill>
                  <a:schemeClr val="tx2">
                    <a:lumMod val="75000"/>
                  </a:schemeClr>
                </a:solidFill>
                <a:latin typeface="+mn-lt"/>
              </a:rPr>
              <a:t> de </a:t>
            </a:r>
            <a:r>
              <a:rPr lang="en-US" sz="2400" dirty="0" err="1" smtClean="0">
                <a:solidFill>
                  <a:schemeClr val="tx2">
                    <a:lumMod val="75000"/>
                  </a:schemeClr>
                </a:solidFill>
                <a:latin typeface="+mn-lt"/>
              </a:rPr>
              <a:t>evasión</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por</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tamaño</a:t>
            </a:r>
            <a:r>
              <a:rPr lang="en-US" sz="2400" dirty="0" smtClean="0">
                <a:solidFill>
                  <a:schemeClr val="tx2">
                    <a:lumMod val="75000"/>
                  </a:schemeClr>
                </a:solidFill>
                <a:latin typeface="+mn-lt"/>
              </a:rPr>
              <a:t> de </a:t>
            </a:r>
            <a:r>
              <a:rPr lang="en-US" sz="2400" dirty="0" err="1" smtClean="0">
                <a:solidFill>
                  <a:schemeClr val="tx2">
                    <a:lumMod val="75000"/>
                  </a:schemeClr>
                </a:solidFill>
                <a:latin typeface="+mn-lt"/>
              </a:rPr>
              <a:t>empresa</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para</a:t>
            </a:r>
            <a:r>
              <a:rPr lang="en-US" sz="2400" dirty="0" smtClean="0">
                <a:solidFill>
                  <a:schemeClr val="tx2">
                    <a:lumMod val="75000"/>
                  </a:schemeClr>
                </a:solidFill>
                <a:latin typeface="+mn-lt"/>
              </a:rPr>
              <a:t>          y          </a:t>
            </a:r>
            <a:r>
              <a:rPr lang="en-US" sz="2400" dirty="0" err="1" smtClean="0">
                <a:solidFill>
                  <a:schemeClr val="tx2">
                    <a:lumMod val="75000"/>
                  </a:schemeClr>
                </a:solidFill>
                <a:latin typeface="+mn-lt"/>
              </a:rPr>
              <a:t>reproducen</a:t>
            </a:r>
            <a:r>
              <a:rPr lang="en-US" sz="2400" dirty="0" smtClean="0">
                <a:solidFill>
                  <a:schemeClr val="tx2">
                    <a:lumMod val="75000"/>
                  </a:schemeClr>
                </a:solidFill>
                <a:latin typeface="+mn-lt"/>
              </a:rPr>
              <a:t> el </a:t>
            </a:r>
            <a:r>
              <a:rPr lang="en-US" sz="2400" dirty="0" err="1" smtClean="0">
                <a:solidFill>
                  <a:schemeClr val="tx2">
                    <a:lumMod val="75000"/>
                  </a:schemeClr>
                </a:solidFill>
                <a:latin typeface="+mn-lt"/>
              </a:rPr>
              <a:t>mismo</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nivel</a:t>
            </a:r>
            <a:r>
              <a:rPr lang="en-US" sz="2400" dirty="0" smtClean="0">
                <a:solidFill>
                  <a:schemeClr val="tx2">
                    <a:lumMod val="75000"/>
                  </a:schemeClr>
                </a:solidFill>
                <a:latin typeface="+mn-lt"/>
              </a:rPr>
              <a:t> de </a:t>
            </a:r>
            <a:r>
              <a:rPr lang="en-US" sz="2400" dirty="0" err="1" smtClean="0">
                <a:solidFill>
                  <a:schemeClr val="tx2">
                    <a:lumMod val="75000"/>
                  </a:schemeClr>
                </a:solidFill>
                <a:latin typeface="+mn-lt"/>
              </a:rPr>
              <a:t>recaudación</a:t>
            </a:r>
            <a:r>
              <a:rPr lang="en-US" sz="2400" dirty="0" smtClean="0">
                <a:solidFill>
                  <a:schemeClr val="tx2">
                    <a:lumMod val="75000"/>
                  </a:schemeClr>
                </a:solidFill>
                <a:latin typeface="+mn-lt"/>
              </a:rPr>
              <a:t> dada la base </a:t>
            </a:r>
            <a:r>
              <a:rPr lang="en-US" sz="2400" dirty="0" err="1" smtClean="0">
                <a:solidFill>
                  <a:schemeClr val="tx2">
                    <a:lumMod val="75000"/>
                  </a:schemeClr>
                </a:solidFill>
                <a:latin typeface="+mn-lt"/>
              </a:rPr>
              <a:t>tributaria</a:t>
            </a:r>
            <a:r>
              <a:rPr lang="en-US" sz="2400" dirty="0" smtClean="0">
                <a:solidFill>
                  <a:schemeClr val="tx2">
                    <a:lumMod val="75000"/>
                  </a:schemeClr>
                </a:solidFill>
                <a:latin typeface="+mn-lt"/>
              </a:rPr>
              <a:t> y </a:t>
            </a:r>
            <a:r>
              <a:rPr lang="en-US" sz="2400" dirty="0" err="1" smtClean="0">
                <a:solidFill>
                  <a:schemeClr val="tx2">
                    <a:lumMod val="75000"/>
                  </a:schemeClr>
                </a:solidFill>
                <a:latin typeface="+mn-lt"/>
              </a:rPr>
              <a:t>las</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tasas</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impositivas</a:t>
            </a:r>
            <a:r>
              <a:rPr lang="en-US" sz="2400" dirty="0" smtClean="0">
                <a:solidFill>
                  <a:schemeClr val="tx2">
                    <a:lumMod val="75000"/>
                  </a:schemeClr>
                </a:solidFill>
                <a:latin typeface="+mn-lt"/>
              </a:rPr>
              <a:t>;</a:t>
            </a:r>
          </a:p>
          <a:p>
            <a:pPr>
              <a:buNone/>
            </a:pPr>
            <a:endParaRPr lang="en-US" sz="2400" dirty="0" smtClean="0">
              <a:solidFill>
                <a:schemeClr val="tx2">
                  <a:lumMod val="75000"/>
                </a:schemeClr>
              </a:solidFill>
              <a:latin typeface="+mn-lt"/>
            </a:endParaRPr>
          </a:p>
          <a:p>
            <a:pPr>
              <a:buFont typeface="Arial" pitchFamily="34" charset="0"/>
              <a:buChar char="•"/>
            </a:pPr>
            <a:r>
              <a:rPr lang="en-US" sz="2400" dirty="0" err="1" smtClean="0">
                <a:solidFill>
                  <a:schemeClr val="tx2">
                    <a:lumMod val="75000"/>
                  </a:schemeClr>
                </a:solidFill>
                <a:latin typeface="+mn-lt"/>
              </a:rPr>
              <a:t>Pruebas</a:t>
            </a:r>
            <a:r>
              <a:rPr lang="en-US" sz="2400" dirty="0" smtClean="0">
                <a:solidFill>
                  <a:schemeClr val="tx2">
                    <a:lumMod val="75000"/>
                  </a:schemeClr>
                </a:solidFill>
                <a:latin typeface="+mn-lt"/>
              </a:rPr>
              <a:t> de </a:t>
            </a:r>
            <a:r>
              <a:rPr lang="en-US" sz="2400" dirty="0" err="1" smtClean="0">
                <a:solidFill>
                  <a:schemeClr val="tx2">
                    <a:lumMod val="75000"/>
                  </a:schemeClr>
                </a:solidFill>
                <a:latin typeface="+mn-lt"/>
              </a:rPr>
              <a:t>consistencia</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cuenta</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doble</a:t>
            </a:r>
            <a:r>
              <a:rPr lang="en-US" sz="2400" dirty="0" smtClean="0">
                <a:solidFill>
                  <a:schemeClr val="tx2">
                    <a:lumMod val="75000"/>
                  </a:schemeClr>
                </a:solidFill>
                <a:latin typeface="+mn-lt"/>
              </a:rPr>
              <a:t> de PIB y </a:t>
            </a:r>
            <a:r>
              <a:rPr lang="en-US" sz="2400" dirty="0" err="1" smtClean="0">
                <a:solidFill>
                  <a:schemeClr val="tx2">
                    <a:lumMod val="75000"/>
                  </a:schemeClr>
                </a:solidFill>
                <a:latin typeface="+mn-lt"/>
              </a:rPr>
              <a:t>homogeneidad</a:t>
            </a:r>
            <a:r>
              <a:rPr lang="en-US" sz="2400" dirty="0" smtClean="0">
                <a:solidFill>
                  <a:schemeClr val="tx2">
                    <a:lumMod val="75000"/>
                  </a:schemeClr>
                </a:solidFill>
                <a:latin typeface="+mn-lt"/>
              </a:rPr>
              <a:t> de </a:t>
            </a:r>
            <a:r>
              <a:rPr lang="en-US" sz="2400" dirty="0" err="1" smtClean="0">
                <a:solidFill>
                  <a:schemeClr val="tx2">
                    <a:lumMod val="75000"/>
                  </a:schemeClr>
                </a:solidFill>
                <a:latin typeface="+mn-lt"/>
              </a:rPr>
              <a:t>grado</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uno</a:t>
            </a:r>
            <a:r>
              <a:rPr lang="en-US" sz="2400" dirty="0" smtClean="0">
                <a:solidFill>
                  <a:schemeClr val="tx2">
                    <a:lumMod val="75000"/>
                  </a:schemeClr>
                </a:solidFill>
                <a:latin typeface="+mn-lt"/>
              </a:rPr>
              <a:t> (cero) en variables </a:t>
            </a:r>
            <a:r>
              <a:rPr lang="en-US" sz="2400" dirty="0" err="1" smtClean="0">
                <a:solidFill>
                  <a:schemeClr val="tx2">
                    <a:lumMod val="75000"/>
                  </a:schemeClr>
                </a:solidFill>
                <a:latin typeface="+mn-lt"/>
              </a:rPr>
              <a:t>nominales</a:t>
            </a:r>
            <a:r>
              <a:rPr lang="en-US" sz="2400" dirty="0" smtClean="0">
                <a:solidFill>
                  <a:schemeClr val="tx2">
                    <a:lumMod val="75000"/>
                  </a:schemeClr>
                </a:solidFill>
                <a:latin typeface="+mn-lt"/>
              </a:rPr>
              <a:t> (</a:t>
            </a:r>
            <a:r>
              <a:rPr lang="en-US" sz="2400" dirty="0" err="1" smtClean="0">
                <a:solidFill>
                  <a:schemeClr val="tx2">
                    <a:lumMod val="75000"/>
                  </a:schemeClr>
                </a:solidFill>
                <a:latin typeface="+mn-lt"/>
              </a:rPr>
              <a:t>reales</a:t>
            </a:r>
            <a:r>
              <a:rPr lang="en-US" sz="2400" dirty="0" smtClean="0">
                <a:solidFill>
                  <a:schemeClr val="tx2">
                    <a:lumMod val="75000"/>
                  </a:schemeClr>
                </a:solidFill>
                <a:latin typeface="+mn-lt"/>
              </a:rPr>
              <a:t>).</a:t>
            </a:r>
          </a:p>
          <a:p>
            <a:pPr>
              <a:buNone/>
            </a:pPr>
            <a:endParaRPr lang="en-US" sz="2000" dirty="0" smtClean="0">
              <a:latin typeface="+mn-lt"/>
            </a:endParaRPr>
          </a:p>
          <a:p>
            <a:pPr>
              <a:buNone/>
            </a:pPr>
            <a:endParaRPr lang="en-US" sz="2000" dirty="0" smtClean="0">
              <a:latin typeface="+mn-lt"/>
            </a:endParaRPr>
          </a:p>
          <a:p>
            <a:pPr>
              <a:buNone/>
            </a:pPr>
            <a:endParaRPr lang="en-US" sz="2000" dirty="0" smtClean="0">
              <a:latin typeface="+mn-lt"/>
            </a:endParaRPr>
          </a:p>
          <a:p>
            <a:pPr>
              <a:buNone/>
            </a:pPr>
            <a:endParaRPr lang="en-US" sz="2000" dirty="0">
              <a:latin typeface="+mn-lt"/>
            </a:endParaRPr>
          </a:p>
        </p:txBody>
      </p:sp>
      <p:graphicFrame>
        <p:nvGraphicFramePr>
          <p:cNvPr id="5" name="Object 4"/>
          <p:cNvGraphicFramePr>
            <a:graphicFrameLocks noChangeAspect="1"/>
          </p:cNvGraphicFramePr>
          <p:nvPr/>
        </p:nvGraphicFramePr>
        <p:xfrm>
          <a:off x="6203950" y="4343400"/>
          <a:ext cx="604838" cy="555625"/>
        </p:xfrm>
        <a:graphic>
          <a:graphicData uri="http://schemas.openxmlformats.org/presentationml/2006/ole">
            <p:oleObj spid="_x0000_s573442" name="Equation" r:id="rId3" imgW="291960" imgH="203040" progId="Equation.DSMT4">
              <p:embed/>
            </p:oleObj>
          </a:graphicData>
        </a:graphic>
      </p:graphicFrame>
      <p:graphicFrame>
        <p:nvGraphicFramePr>
          <p:cNvPr id="6" name="Object 5"/>
          <p:cNvGraphicFramePr>
            <a:graphicFrameLocks noChangeAspect="1"/>
          </p:cNvGraphicFramePr>
          <p:nvPr/>
        </p:nvGraphicFramePr>
        <p:xfrm>
          <a:off x="7177088" y="4343400"/>
          <a:ext cx="712787" cy="542925"/>
        </p:xfrm>
        <a:graphic>
          <a:graphicData uri="http://schemas.openxmlformats.org/presentationml/2006/ole">
            <p:oleObj spid="_x0000_s573443" name="Equation" r:id="rId4" imgW="266400" imgH="203040" progId="Equation.DSMT4">
              <p:embed/>
            </p:oleObj>
          </a:graphicData>
        </a:graphic>
      </p:graphicFrame>
      <p:graphicFrame>
        <p:nvGraphicFramePr>
          <p:cNvPr id="7" name="Object 6"/>
          <p:cNvGraphicFramePr>
            <a:graphicFrameLocks noChangeAspect="1"/>
          </p:cNvGraphicFramePr>
          <p:nvPr/>
        </p:nvGraphicFramePr>
        <p:xfrm>
          <a:off x="7129462" y="1295400"/>
          <a:ext cx="261938" cy="381001"/>
        </p:xfrm>
        <a:graphic>
          <a:graphicData uri="http://schemas.openxmlformats.org/presentationml/2006/ole">
            <p:oleObj spid="_x0000_s573444" name="Equation" r:id="rId5" imgW="139680" imgH="203040" progId="Equation.DSMT4">
              <p:embed/>
            </p:oleObj>
          </a:graphicData>
        </a:graphic>
      </p:graphicFrame>
    </p:spTree>
  </p:cSld>
  <p:clrMapOvr>
    <a:masterClrMapping/>
  </p:clrMapOvr>
  <p:transition>
    <p:wipe dir="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91514" cy="720720"/>
          </a:xfrm>
        </p:spPr>
        <p:txBody>
          <a:bodyPr/>
          <a:lstStyle/>
          <a:p>
            <a:r>
              <a:rPr lang="en-US" sz="3200" b="1" dirty="0" smtClean="0">
                <a:effectLst/>
              </a:rPr>
              <a:t>P1: ¿</a:t>
            </a:r>
            <a:r>
              <a:rPr lang="en-US" sz="3200" b="1" dirty="0" err="1" smtClean="0">
                <a:effectLst/>
              </a:rPr>
              <a:t>Quién</a:t>
            </a:r>
            <a:r>
              <a:rPr lang="en-US" sz="3200" b="1" dirty="0" smtClean="0">
                <a:effectLst/>
              </a:rPr>
              <a:t> </a:t>
            </a:r>
            <a:r>
              <a:rPr lang="en-US" sz="3200" b="1" dirty="0" err="1" smtClean="0">
                <a:effectLst/>
              </a:rPr>
              <a:t>paga</a:t>
            </a:r>
            <a:r>
              <a:rPr lang="en-US" sz="3200" b="1" dirty="0" smtClean="0">
                <a:effectLst/>
              </a:rPr>
              <a:t> </a:t>
            </a:r>
            <a:r>
              <a:rPr lang="en-US" sz="3200" b="1" dirty="0" err="1" smtClean="0">
                <a:effectLst/>
              </a:rPr>
              <a:t>por</a:t>
            </a:r>
            <a:r>
              <a:rPr lang="en-US" sz="3200" b="1" dirty="0" smtClean="0">
                <a:effectLst/>
              </a:rPr>
              <a:t> el ASC?</a:t>
            </a:r>
            <a:endParaRPr lang="en-US" sz="3200" b="1" dirty="0">
              <a:effectLst/>
            </a:endParaRPr>
          </a:p>
        </p:txBody>
      </p:sp>
      <p:graphicFrame>
        <p:nvGraphicFramePr>
          <p:cNvPr id="6" name="Content Placeholder 5"/>
          <p:cNvGraphicFramePr>
            <a:graphicFrameLocks noGrp="1"/>
          </p:cNvGraphicFramePr>
          <p:nvPr>
            <p:ph idx="1"/>
          </p:nvPr>
        </p:nvGraphicFramePr>
        <p:xfrm>
          <a:off x="0" y="685799"/>
          <a:ext cx="9144000" cy="5455921"/>
        </p:xfrm>
        <a:graphic>
          <a:graphicData uri="http://schemas.openxmlformats.org/drawingml/2006/table">
            <a:tbl>
              <a:tblPr firstRow="1" bandRow="1">
                <a:tableStyleId>{5C22544A-7EE6-4342-B048-85BDC9FD1C3A}</a:tableStyleId>
              </a:tblPr>
              <a:tblGrid>
                <a:gridCol w="2133600"/>
                <a:gridCol w="1752600"/>
                <a:gridCol w="1447800"/>
                <a:gridCol w="1676400"/>
                <a:gridCol w="2133600"/>
              </a:tblGrid>
              <a:tr h="1222879">
                <a:tc>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Ningún</a:t>
                      </a:r>
                      <a:endParaRPr lang="en-US" dirty="0" smtClean="0">
                        <a:solidFill>
                          <a:schemeClr val="tx2">
                            <a:lumMod val="75000"/>
                          </a:schemeClr>
                        </a:solidFill>
                      </a:endParaRPr>
                    </a:p>
                    <a:p>
                      <a:pPr algn="ctr"/>
                      <a:r>
                        <a:rPr lang="en-US" dirty="0" err="1" smtClean="0">
                          <a:solidFill>
                            <a:schemeClr val="tx2">
                              <a:lumMod val="75000"/>
                            </a:schemeClr>
                          </a:solidFill>
                        </a:rPr>
                        <a:t>aseguramiento</a:t>
                      </a:r>
                      <a:r>
                        <a:rPr lang="en-US" dirty="0" smtClean="0">
                          <a:solidFill>
                            <a:schemeClr val="tx2">
                              <a:lumMod val="75000"/>
                            </a:schemeClr>
                          </a:solidFill>
                        </a:rPr>
                        <a:t> social</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Sólo</a:t>
                      </a:r>
                      <a:r>
                        <a:rPr lang="en-US" dirty="0" smtClean="0">
                          <a:solidFill>
                            <a:schemeClr val="tx2">
                              <a:lumMod val="75000"/>
                            </a:schemeClr>
                          </a:solidFill>
                        </a:rPr>
                        <a:t> ASC</a:t>
                      </a:r>
                    </a:p>
                    <a:p>
                      <a:pPr algn="ctr"/>
                      <a:endParaRPr lang="en-US" dirty="0" smtClean="0">
                        <a:solidFill>
                          <a:schemeClr val="tx2">
                            <a:lumMod val="75000"/>
                          </a:schemeClr>
                        </a:solidFill>
                      </a:endParaRPr>
                    </a:p>
                    <a:p>
                      <a:pPr algn="ct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Subsidios</a:t>
                      </a:r>
                      <a:r>
                        <a:rPr lang="en-US" dirty="0" smtClean="0">
                          <a:solidFill>
                            <a:schemeClr val="tx2">
                              <a:lumMod val="75000"/>
                            </a:schemeClr>
                          </a:solidFill>
                        </a:rPr>
                        <a:t> a ASC</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Status Quo:</a:t>
                      </a:r>
                    </a:p>
                    <a:p>
                      <a:pPr algn="ctr"/>
                      <a:r>
                        <a:rPr lang="en-US" dirty="0" smtClean="0">
                          <a:solidFill>
                            <a:schemeClr val="tx2">
                              <a:lumMod val="75000"/>
                            </a:schemeClr>
                          </a:solidFill>
                        </a:rPr>
                        <a:t>ASC + ASNC</a:t>
                      </a:r>
                    </a:p>
                    <a:p>
                      <a:pPr algn="ctr"/>
                      <a:endParaRPr lang="en-US" dirty="0" smtClean="0">
                        <a:solidFill>
                          <a:schemeClr val="tx2">
                            <a:lumMod val="75000"/>
                          </a:schemeClr>
                        </a:solidFill>
                      </a:endParaRPr>
                    </a:p>
                    <a:p>
                      <a:pPr algn="ct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22879">
                <a:tc>
                  <a:txBody>
                    <a:bodyPr/>
                    <a:lstStyle/>
                    <a:p>
                      <a:r>
                        <a:rPr lang="en-US" u="sng" dirty="0" err="1" smtClean="0">
                          <a:solidFill>
                            <a:schemeClr val="tx2">
                              <a:lumMod val="75000"/>
                            </a:schemeClr>
                          </a:solidFill>
                        </a:rPr>
                        <a:t>Salarios</a:t>
                      </a:r>
                      <a:r>
                        <a:rPr lang="en-US" u="sng" dirty="0" smtClean="0">
                          <a:solidFill>
                            <a:schemeClr val="tx2">
                              <a:lumMod val="75000"/>
                            </a:schemeClr>
                          </a:solidFill>
                        </a:rPr>
                        <a:t> y </a:t>
                      </a:r>
                      <a:r>
                        <a:rPr lang="en-US" u="sng" dirty="0" err="1" smtClean="0">
                          <a:solidFill>
                            <a:schemeClr val="tx2">
                              <a:lumMod val="75000"/>
                            </a:schemeClr>
                          </a:solidFill>
                        </a:rPr>
                        <a:t>utilidad</a:t>
                      </a:r>
                      <a:r>
                        <a:rPr lang="en-US" u="none" baseline="0" dirty="0" smtClean="0">
                          <a:solidFill>
                            <a:schemeClr val="tx2">
                              <a:lumMod val="75000"/>
                            </a:schemeClr>
                          </a:solidFill>
                        </a:rPr>
                        <a:t>*</a:t>
                      </a:r>
                      <a:endParaRPr lang="en-US" u="sng" dirty="0" smtClean="0">
                        <a:solidFill>
                          <a:schemeClr val="tx2">
                            <a:lumMod val="75000"/>
                          </a:schemeClr>
                        </a:solidFill>
                      </a:endParaRPr>
                    </a:p>
                    <a:p>
                      <a:r>
                        <a:rPr lang="en-US" b="1" dirty="0" err="1" smtClean="0">
                          <a:solidFill>
                            <a:schemeClr val="tx2">
                              <a:lumMod val="75000"/>
                            </a:schemeClr>
                          </a:solidFill>
                        </a:rPr>
                        <a:t>Salario</a:t>
                      </a:r>
                      <a:r>
                        <a:rPr lang="en-US" b="1" dirty="0" smtClean="0">
                          <a:solidFill>
                            <a:schemeClr val="tx2">
                              <a:lumMod val="75000"/>
                            </a:schemeClr>
                          </a:solidFill>
                        </a:rPr>
                        <a:t> formal</a:t>
                      </a:r>
                    </a:p>
                    <a:p>
                      <a:r>
                        <a:rPr lang="en-US" dirty="0" err="1" smtClean="0">
                          <a:solidFill>
                            <a:schemeClr val="tx2">
                              <a:lumMod val="75000"/>
                            </a:schemeClr>
                          </a:solidFill>
                        </a:rPr>
                        <a:t>Salario</a:t>
                      </a:r>
                      <a:r>
                        <a:rPr lang="en-US" dirty="0" smtClean="0">
                          <a:solidFill>
                            <a:schemeClr val="tx2">
                              <a:lumMod val="75000"/>
                            </a:schemeClr>
                          </a:solidFill>
                        </a:rPr>
                        <a:t> informal</a:t>
                      </a:r>
                    </a:p>
                    <a:p>
                      <a:r>
                        <a:rPr lang="en-US" dirty="0" err="1" smtClean="0">
                          <a:solidFill>
                            <a:schemeClr val="tx2">
                              <a:lumMod val="75000"/>
                            </a:schemeClr>
                          </a:solidFill>
                        </a:rPr>
                        <a:t>Utilidad</a:t>
                      </a:r>
                      <a:r>
                        <a:rPr lang="en-US" dirty="0" smtClean="0">
                          <a:solidFill>
                            <a:schemeClr val="tx2">
                              <a:lumMod val="75000"/>
                            </a:schemeClr>
                          </a:solidFill>
                        </a:rPr>
                        <a:t> </a:t>
                      </a:r>
                      <a:r>
                        <a:rPr lang="en-US" dirty="0" err="1" smtClean="0">
                          <a:solidFill>
                            <a:schemeClr val="tx2">
                              <a:lumMod val="75000"/>
                            </a:schemeClr>
                          </a:solidFill>
                        </a:rPr>
                        <a:t>trabajador</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b="1" dirty="0" smtClean="0">
                          <a:solidFill>
                            <a:schemeClr val="tx2">
                              <a:lumMod val="75000"/>
                            </a:schemeClr>
                          </a:solidFill>
                        </a:rPr>
                        <a:t>1.00</a:t>
                      </a:r>
                    </a:p>
                    <a:p>
                      <a:pPr algn="ctr"/>
                      <a:r>
                        <a:rPr lang="en-US" dirty="0" smtClean="0">
                          <a:solidFill>
                            <a:schemeClr val="tx2">
                              <a:lumMod val="75000"/>
                            </a:schemeClr>
                          </a:solidFill>
                        </a:rPr>
                        <a:t>1.00</a:t>
                      </a:r>
                    </a:p>
                    <a:p>
                      <a:pPr algn="ctr"/>
                      <a:r>
                        <a:rPr lang="en-US" dirty="0" smtClean="0">
                          <a:solidFill>
                            <a:schemeClr val="tx2">
                              <a:lumMod val="75000"/>
                            </a:schemeClr>
                          </a:solidFill>
                        </a:rPr>
                        <a:t>1.00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b="1" dirty="0" smtClean="0">
                          <a:solidFill>
                            <a:schemeClr val="tx2">
                              <a:lumMod val="75000"/>
                            </a:schemeClr>
                          </a:solidFill>
                        </a:rPr>
                        <a:t>0.79</a:t>
                      </a:r>
                    </a:p>
                    <a:p>
                      <a:pPr algn="ctr"/>
                      <a:r>
                        <a:rPr lang="en-US" dirty="0" smtClean="0">
                          <a:solidFill>
                            <a:schemeClr val="tx2">
                              <a:lumMod val="75000"/>
                            </a:schemeClr>
                          </a:solidFill>
                        </a:rPr>
                        <a:t>0.88</a:t>
                      </a:r>
                    </a:p>
                    <a:p>
                      <a:pPr algn="ctr"/>
                      <a:r>
                        <a:rPr lang="en-US" dirty="0" smtClean="0">
                          <a:solidFill>
                            <a:schemeClr val="tx2">
                              <a:lumMod val="75000"/>
                            </a:schemeClr>
                          </a:solidFill>
                        </a:rPr>
                        <a:t>0.88</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b="1" dirty="0" smtClean="0">
                          <a:solidFill>
                            <a:schemeClr val="tx2">
                              <a:lumMod val="75000"/>
                            </a:schemeClr>
                          </a:solidFill>
                        </a:rPr>
                        <a:t>0.81</a:t>
                      </a:r>
                    </a:p>
                    <a:p>
                      <a:pPr algn="ctr"/>
                      <a:r>
                        <a:rPr lang="en-US" dirty="0" smtClean="0">
                          <a:solidFill>
                            <a:schemeClr val="tx2">
                              <a:lumMod val="75000"/>
                            </a:schemeClr>
                          </a:solidFill>
                        </a:rPr>
                        <a:t>0.90</a:t>
                      </a:r>
                    </a:p>
                    <a:p>
                      <a:pPr algn="ctr"/>
                      <a:r>
                        <a:rPr lang="en-US" dirty="0" smtClean="0">
                          <a:solidFill>
                            <a:schemeClr val="tx2">
                              <a:lumMod val="75000"/>
                            </a:schemeClr>
                          </a:solidFill>
                        </a:rPr>
                        <a:t>0.90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b="1" dirty="0" smtClean="0">
                          <a:solidFill>
                            <a:schemeClr val="tx2">
                              <a:lumMod val="75000"/>
                            </a:schemeClr>
                          </a:solidFill>
                        </a:rPr>
                        <a:t>0.83</a:t>
                      </a:r>
                    </a:p>
                    <a:p>
                      <a:pPr algn="ctr"/>
                      <a:r>
                        <a:rPr lang="en-US" dirty="0" smtClean="0">
                          <a:solidFill>
                            <a:schemeClr val="tx2">
                              <a:lumMod val="75000"/>
                            </a:schemeClr>
                          </a:solidFill>
                        </a:rPr>
                        <a:t>0.88</a:t>
                      </a:r>
                    </a:p>
                    <a:p>
                      <a:pPr algn="ctr"/>
                      <a:r>
                        <a:rPr lang="en-US" dirty="0" smtClean="0">
                          <a:solidFill>
                            <a:schemeClr val="tx2">
                              <a:lumMod val="75000"/>
                            </a:schemeClr>
                          </a:solidFill>
                        </a:rPr>
                        <a:t>0.93</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22879">
                <a:tc>
                  <a:txBody>
                    <a:bodyPr/>
                    <a:lstStyle/>
                    <a:p>
                      <a:r>
                        <a:rPr lang="en-US" u="sng" dirty="0" err="1" smtClean="0">
                          <a:solidFill>
                            <a:schemeClr val="tx2">
                              <a:lumMod val="75000"/>
                            </a:schemeClr>
                          </a:solidFill>
                        </a:rPr>
                        <a:t>Empleo</a:t>
                      </a:r>
                      <a:r>
                        <a:rPr lang="en-US" u="none" dirty="0" smtClean="0">
                          <a:solidFill>
                            <a:schemeClr val="tx2">
                              <a:lumMod val="75000"/>
                            </a:schemeClr>
                          </a:solidFill>
                        </a:rPr>
                        <a:t>**</a:t>
                      </a:r>
                      <a:endParaRPr lang="en-US" u="sng" dirty="0" smtClean="0">
                        <a:solidFill>
                          <a:schemeClr val="tx2">
                            <a:lumMod val="75000"/>
                          </a:schemeClr>
                        </a:solidFill>
                      </a:endParaRPr>
                    </a:p>
                    <a:p>
                      <a:r>
                        <a:rPr lang="en-US" dirty="0" smtClean="0">
                          <a:solidFill>
                            <a:schemeClr val="tx2">
                              <a:lumMod val="75000"/>
                            </a:schemeClr>
                          </a:solidFill>
                        </a:rPr>
                        <a:t>Formal </a:t>
                      </a:r>
                      <a:r>
                        <a:rPr lang="en-US" dirty="0" err="1" smtClean="0">
                          <a:solidFill>
                            <a:schemeClr val="tx2">
                              <a:lumMod val="75000"/>
                            </a:schemeClr>
                          </a:solidFill>
                        </a:rPr>
                        <a:t>asalariado</a:t>
                      </a:r>
                      <a:endParaRPr lang="en-US" baseline="0" dirty="0" smtClean="0">
                        <a:solidFill>
                          <a:schemeClr val="tx2">
                            <a:lumMod val="75000"/>
                          </a:schemeClr>
                        </a:solidFill>
                      </a:endParaRPr>
                    </a:p>
                    <a:p>
                      <a:r>
                        <a:rPr lang="en-US" dirty="0" smtClean="0">
                          <a:solidFill>
                            <a:schemeClr val="tx2">
                              <a:lumMod val="75000"/>
                            </a:schemeClr>
                          </a:solidFill>
                        </a:rPr>
                        <a:t>Informal </a:t>
                      </a:r>
                      <a:r>
                        <a:rPr lang="en-US" dirty="0" err="1" smtClean="0">
                          <a:solidFill>
                            <a:schemeClr val="tx2">
                              <a:lumMod val="75000"/>
                            </a:schemeClr>
                          </a:solidFill>
                        </a:rPr>
                        <a:t>asalariado</a:t>
                      </a:r>
                      <a:endParaRPr lang="en-US" dirty="0" smtClean="0">
                        <a:solidFill>
                          <a:schemeClr val="tx2">
                            <a:lumMod val="75000"/>
                          </a:schemeClr>
                        </a:solidFill>
                      </a:endParaRPr>
                    </a:p>
                    <a:p>
                      <a:r>
                        <a:rPr lang="en-US" dirty="0" smtClean="0">
                          <a:solidFill>
                            <a:schemeClr val="tx2">
                              <a:lumMod val="75000"/>
                            </a:schemeClr>
                          </a:solidFill>
                        </a:rPr>
                        <a:t>Auto-</a:t>
                      </a:r>
                      <a:r>
                        <a:rPr lang="en-US" dirty="0" err="1" smtClean="0">
                          <a:solidFill>
                            <a:schemeClr val="tx2">
                              <a:lumMod val="75000"/>
                            </a:schemeClr>
                          </a:solidFill>
                        </a:rPr>
                        <a:t>empleo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26.04</a:t>
                      </a:r>
                    </a:p>
                    <a:p>
                      <a:pPr algn="ctr"/>
                      <a:r>
                        <a:rPr lang="en-US" dirty="0" smtClean="0">
                          <a:solidFill>
                            <a:schemeClr val="tx2">
                              <a:lumMod val="75000"/>
                            </a:schemeClr>
                          </a:solidFill>
                        </a:rPr>
                        <a:t>0</a:t>
                      </a:r>
                    </a:p>
                    <a:p>
                      <a:pPr algn="ctr"/>
                      <a:r>
                        <a:rPr lang="en-US" dirty="0" smtClean="0">
                          <a:solidFill>
                            <a:schemeClr val="tx2">
                              <a:lumMod val="75000"/>
                            </a:schemeClr>
                          </a:solidFill>
                        </a:rPr>
                        <a:t>12.99</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12.65</a:t>
                      </a:r>
                    </a:p>
                    <a:p>
                      <a:pPr algn="ctr"/>
                      <a:r>
                        <a:rPr lang="en-US" dirty="0" smtClean="0">
                          <a:solidFill>
                            <a:schemeClr val="tx2">
                              <a:lumMod val="75000"/>
                            </a:schemeClr>
                          </a:solidFill>
                        </a:rPr>
                        <a:t>7.68</a:t>
                      </a:r>
                    </a:p>
                    <a:p>
                      <a:pPr algn="ctr"/>
                      <a:r>
                        <a:rPr lang="en-US" dirty="0" smtClean="0">
                          <a:solidFill>
                            <a:schemeClr val="tx2">
                              <a:lumMod val="75000"/>
                            </a:schemeClr>
                          </a:solidFill>
                        </a:rPr>
                        <a:t>18.70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13.65</a:t>
                      </a:r>
                    </a:p>
                    <a:p>
                      <a:pPr algn="ctr"/>
                      <a:r>
                        <a:rPr lang="en-US" dirty="0" smtClean="0">
                          <a:solidFill>
                            <a:schemeClr val="tx2">
                              <a:lumMod val="75000"/>
                            </a:schemeClr>
                          </a:solidFill>
                        </a:rPr>
                        <a:t>7.97</a:t>
                      </a:r>
                    </a:p>
                    <a:p>
                      <a:pPr algn="ctr"/>
                      <a:r>
                        <a:rPr lang="en-US" dirty="0" smtClean="0">
                          <a:solidFill>
                            <a:schemeClr val="tx2">
                              <a:lumMod val="75000"/>
                            </a:schemeClr>
                          </a:solidFill>
                        </a:rPr>
                        <a:t>17.41</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12.29</a:t>
                      </a:r>
                    </a:p>
                    <a:p>
                      <a:pPr algn="ctr"/>
                      <a:r>
                        <a:rPr lang="en-US" dirty="0" smtClean="0">
                          <a:solidFill>
                            <a:schemeClr val="tx2">
                              <a:lumMod val="75000"/>
                            </a:schemeClr>
                          </a:solidFill>
                        </a:rPr>
                        <a:t>7.80</a:t>
                      </a:r>
                    </a:p>
                    <a:p>
                      <a:pPr algn="ctr"/>
                      <a:r>
                        <a:rPr lang="en-US" dirty="0" smtClean="0">
                          <a:solidFill>
                            <a:schemeClr val="tx2">
                              <a:lumMod val="75000"/>
                            </a:schemeClr>
                          </a:solidFill>
                        </a:rPr>
                        <a:t>18.93</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87284">
                <a:tc>
                  <a:txBody>
                    <a:bodyPr/>
                    <a:lstStyle/>
                    <a:p>
                      <a:r>
                        <a:rPr lang="en-US" u="sng" dirty="0" smtClean="0">
                          <a:solidFill>
                            <a:schemeClr val="tx2">
                              <a:lumMod val="75000"/>
                            </a:schemeClr>
                          </a:solidFill>
                        </a:rPr>
                        <a:t>Fiscal </a:t>
                      </a:r>
                      <a:r>
                        <a:rPr lang="en-US" u="none" dirty="0" smtClean="0">
                          <a:solidFill>
                            <a:schemeClr val="tx2">
                              <a:lumMod val="75000"/>
                            </a:schemeClr>
                          </a:solidFill>
                        </a:rPr>
                        <a:t>***</a:t>
                      </a:r>
                    </a:p>
                    <a:p>
                      <a:r>
                        <a:rPr lang="en-US" dirty="0" err="1" smtClean="0">
                          <a:solidFill>
                            <a:schemeClr val="tx2">
                              <a:lumMod val="75000"/>
                            </a:schemeClr>
                          </a:solidFill>
                        </a:rPr>
                        <a:t>Subsidios</a:t>
                      </a:r>
                      <a:r>
                        <a:rPr lang="en-US" dirty="0" smtClean="0">
                          <a:solidFill>
                            <a:schemeClr val="tx2">
                              <a:lumMod val="75000"/>
                            </a:schemeClr>
                          </a:solidFill>
                        </a:rPr>
                        <a:t> a ASC </a:t>
                      </a:r>
                    </a:p>
                    <a:p>
                      <a:r>
                        <a:rPr lang="en-US" dirty="0" err="1" smtClean="0">
                          <a:solidFill>
                            <a:schemeClr val="tx2">
                              <a:lumMod val="75000"/>
                            </a:schemeClr>
                          </a:solidFill>
                        </a:rPr>
                        <a:t>Subsidios</a:t>
                      </a:r>
                      <a:r>
                        <a:rPr lang="en-US" dirty="0" smtClean="0">
                          <a:solidFill>
                            <a:schemeClr val="tx2">
                              <a:lumMod val="75000"/>
                            </a:schemeClr>
                          </a:solidFill>
                        </a:rPr>
                        <a:t> a ASNC </a:t>
                      </a:r>
                    </a:p>
                    <a:p>
                      <a:r>
                        <a:rPr lang="en-US" dirty="0" err="1" smtClean="0">
                          <a:solidFill>
                            <a:schemeClr val="tx2">
                              <a:lumMod val="75000"/>
                            </a:schemeClr>
                          </a:solidFill>
                        </a:rPr>
                        <a:t>Recaudación</a:t>
                      </a:r>
                      <a:r>
                        <a:rPr lang="en-US" dirty="0" smtClean="0">
                          <a:solidFill>
                            <a:schemeClr val="tx2">
                              <a:lumMod val="75000"/>
                            </a:schemeClr>
                          </a:solidFill>
                        </a:rPr>
                        <a:t> IVA </a:t>
                      </a:r>
                    </a:p>
                    <a:p>
                      <a:r>
                        <a:rPr lang="en-US" dirty="0" err="1" smtClean="0">
                          <a:solidFill>
                            <a:schemeClr val="tx2">
                              <a:lumMod val="75000"/>
                            </a:schemeClr>
                          </a:solidFill>
                        </a:rPr>
                        <a:t>Recaudación</a:t>
                      </a:r>
                      <a:r>
                        <a:rPr lang="en-US" dirty="0" smtClean="0">
                          <a:solidFill>
                            <a:schemeClr val="tx2">
                              <a:lumMod val="75000"/>
                            </a:schemeClr>
                          </a:solidFill>
                        </a:rPr>
                        <a:t> ISR</a:t>
                      </a:r>
                    </a:p>
                    <a:p>
                      <a:r>
                        <a:rPr lang="en-US" b="1" dirty="0" err="1" smtClean="0">
                          <a:solidFill>
                            <a:schemeClr val="tx2">
                              <a:lumMod val="75000"/>
                            </a:schemeClr>
                          </a:solidFill>
                        </a:rPr>
                        <a:t>Impacto</a:t>
                      </a:r>
                      <a:r>
                        <a:rPr lang="en-US" b="1" dirty="0" smtClean="0">
                          <a:solidFill>
                            <a:schemeClr val="tx2">
                              <a:lumMod val="75000"/>
                            </a:schemeClr>
                          </a:solidFill>
                        </a:rPr>
                        <a:t> fiscal </a:t>
                      </a:r>
                      <a:r>
                        <a:rPr lang="en-US" b="1" dirty="0" err="1" smtClean="0">
                          <a:solidFill>
                            <a:schemeClr val="tx2">
                              <a:lumMod val="75000"/>
                            </a:schemeClr>
                          </a:solidFill>
                        </a:rPr>
                        <a:t>neto</a:t>
                      </a:r>
                      <a:r>
                        <a:rPr lang="en-US" b="1" baseline="30000" dirty="0" smtClean="0">
                          <a:solidFill>
                            <a:schemeClr val="tx2">
                              <a:lumMod val="75000"/>
                            </a:schemeClr>
                          </a:solidFill>
                        </a:rPr>
                        <a:t># </a:t>
                      </a:r>
                      <a:endParaRPr lang="en-US" b="1" baseline="30000"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0</a:t>
                      </a:r>
                    </a:p>
                    <a:p>
                      <a:pPr algn="ctr"/>
                      <a:r>
                        <a:rPr lang="en-US" dirty="0" smtClean="0">
                          <a:solidFill>
                            <a:schemeClr val="tx2">
                              <a:lumMod val="75000"/>
                            </a:schemeClr>
                          </a:solidFill>
                        </a:rPr>
                        <a:t>0</a:t>
                      </a:r>
                    </a:p>
                    <a:p>
                      <a:pPr algn="ctr"/>
                      <a:r>
                        <a:rPr lang="en-US" dirty="0" smtClean="0">
                          <a:solidFill>
                            <a:schemeClr val="tx2">
                              <a:lumMod val="75000"/>
                            </a:schemeClr>
                          </a:solidFill>
                        </a:rPr>
                        <a:t>496.7</a:t>
                      </a:r>
                    </a:p>
                    <a:p>
                      <a:pPr algn="ctr"/>
                      <a:r>
                        <a:rPr lang="en-US" dirty="0" smtClean="0">
                          <a:solidFill>
                            <a:schemeClr val="tx2">
                              <a:lumMod val="75000"/>
                            </a:schemeClr>
                          </a:solidFill>
                        </a:rPr>
                        <a:t>399.0</a:t>
                      </a:r>
                    </a:p>
                    <a:p>
                      <a:pPr algn="ctr"/>
                      <a:r>
                        <a:rPr lang="en-US" baseline="0" dirty="0" smtClean="0">
                          <a:solidFill>
                            <a:schemeClr val="tx2">
                              <a:lumMod val="75000"/>
                            </a:schemeClr>
                          </a:solidFill>
                        </a:rPr>
                        <a:t> ---------</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0</a:t>
                      </a:r>
                    </a:p>
                    <a:p>
                      <a:pPr algn="ctr"/>
                      <a:r>
                        <a:rPr lang="en-US" dirty="0" smtClean="0">
                          <a:solidFill>
                            <a:schemeClr val="tx2">
                              <a:lumMod val="75000"/>
                            </a:schemeClr>
                          </a:solidFill>
                        </a:rPr>
                        <a:t>0</a:t>
                      </a:r>
                    </a:p>
                    <a:p>
                      <a:pPr algn="ctr"/>
                      <a:r>
                        <a:rPr lang="en-US" dirty="0" smtClean="0">
                          <a:solidFill>
                            <a:schemeClr val="tx2">
                              <a:lumMod val="75000"/>
                            </a:schemeClr>
                          </a:solidFill>
                        </a:rPr>
                        <a:t>459.5</a:t>
                      </a:r>
                    </a:p>
                    <a:p>
                      <a:pPr algn="ctr"/>
                      <a:r>
                        <a:rPr lang="en-US" dirty="0" smtClean="0">
                          <a:solidFill>
                            <a:schemeClr val="tx2">
                              <a:lumMod val="75000"/>
                            </a:schemeClr>
                          </a:solidFill>
                        </a:rPr>
                        <a:t>392.4</a:t>
                      </a:r>
                    </a:p>
                    <a:p>
                      <a:pPr algn="ctr"/>
                      <a:r>
                        <a:rPr lang="en-US" b="1" dirty="0" smtClean="0">
                          <a:solidFill>
                            <a:schemeClr val="tx2">
                              <a:lumMod val="75000"/>
                            </a:schemeClr>
                          </a:solidFill>
                        </a:rPr>
                        <a:t>(-) 43.8</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67.3</a:t>
                      </a:r>
                    </a:p>
                    <a:p>
                      <a:pPr algn="ctr"/>
                      <a:r>
                        <a:rPr lang="en-US" dirty="0" smtClean="0">
                          <a:solidFill>
                            <a:schemeClr val="tx2">
                              <a:lumMod val="75000"/>
                            </a:schemeClr>
                          </a:solidFill>
                        </a:rPr>
                        <a:t>0</a:t>
                      </a:r>
                    </a:p>
                    <a:p>
                      <a:pPr algn="ctr"/>
                      <a:r>
                        <a:rPr lang="en-US" dirty="0" smtClean="0">
                          <a:solidFill>
                            <a:schemeClr val="tx2">
                              <a:lumMod val="75000"/>
                            </a:schemeClr>
                          </a:solidFill>
                        </a:rPr>
                        <a:t>468.2</a:t>
                      </a:r>
                    </a:p>
                    <a:p>
                      <a:pPr algn="ctr"/>
                      <a:r>
                        <a:rPr lang="en-US" dirty="0" smtClean="0">
                          <a:solidFill>
                            <a:schemeClr val="tx2">
                              <a:lumMod val="75000"/>
                            </a:schemeClr>
                          </a:solidFill>
                        </a:rPr>
                        <a:t>393.8</a:t>
                      </a:r>
                    </a:p>
                    <a:p>
                      <a:pPr algn="ctr"/>
                      <a:r>
                        <a:rPr lang="en-US" b="1" dirty="0" smtClean="0">
                          <a:solidFill>
                            <a:schemeClr val="tx2">
                              <a:lumMod val="75000"/>
                            </a:schemeClr>
                          </a:solidFill>
                        </a:rPr>
                        <a:t>(-) 101.0</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62.2</a:t>
                      </a:r>
                    </a:p>
                    <a:p>
                      <a:pPr algn="ctr"/>
                      <a:r>
                        <a:rPr lang="en-US" dirty="0" smtClean="0">
                          <a:solidFill>
                            <a:schemeClr val="tx2">
                              <a:lumMod val="75000"/>
                            </a:schemeClr>
                          </a:solidFill>
                        </a:rPr>
                        <a:t>151.1</a:t>
                      </a:r>
                    </a:p>
                    <a:p>
                      <a:pPr algn="ctr"/>
                      <a:r>
                        <a:rPr lang="en-US" dirty="0" smtClean="0">
                          <a:solidFill>
                            <a:schemeClr val="tx2">
                              <a:lumMod val="75000"/>
                            </a:schemeClr>
                          </a:solidFill>
                        </a:rPr>
                        <a:t>457.9</a:t>
                      </a:r>
                    </a:p>
                    <a:p>
                      <a:pPr algn="ctr"/>
                      <a:r>
                        <a:rPr lang="en-US" dirty="0" smtClean="0">
                          <a:solidFill>
                            <a:schemeClr val="tx2">
                              <a:lumMod val="75000"/>
                            </a:schemeClr>
                          </a:solidFill>
                        </a:rPr>
                        <a:t>392.4</a:t>
                      </a:r>
                    </a:p>
                    <a:p>
                      <a:pPr algn="ctr"/>
                      <a:r>
                        <a:rPr lang="en-US" b="1" dirty="0" smtClean="0">
                          <a:solidFill>
                            <a:schemeClr val="tx2">
                              <a:lumMod val="75000"/>
                            </a:schemeClr>
                          </a:solidFill>
                        </a:rPr>
                        <a:t>(-)</a:t>
                      </a:r>
                      <a:r>
                        <a:rPr lang="en-US" b="1" baseline="0" dirty="0" smtClean="0">
                          <a:solidFill>
                            <a:schemeClr val="tx2">
                              <a:lumMod val="75000"/>
                            </a:schemeClr>
                          </a:solidFill>
                        </a:rPr>
                        <a:t> 258.7</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Table 7"/>
          <p:cNvGraphicFramePr>
            <a:graphicFrameLocks noGrp="1"/>
          </p:cNvGraphicFramePr>
          <p:nvPr/>
        </p:nvGraphicFramePr>
        <p:xfrm>
          <a:off x="0" y="6172200"/>
          <a:ext cx="9144000" cy="640080"/>
        </p:xfrm>
        <a:graphic>
          <a:graphicData uri="http://schemas.openxmlformats.org/drawingml/2006/table">
            <a:tbl>
              <a:tblPr firstRow="1" bandRow="1">
                <a:tableStyleId>{5C22544A-7EE6-4342-B048-85BDC9FD1C3A}</a:tableStyleId>
              </a:tblPr>
              <a:tblGrid>
                <a:gridCol w="9144000"/>
              </a:tblGrid>
              <a:tr h="370840">
                <a:tc>
                  <a:txBody>
                    <a:bodyPr/>
                    <a:lstStyle/>
                    <a:p>
                      <a:pPr>
                        <a:buFont typeface="Arial" charset="0"/>
                        <a:buNone/>
                      </a:pPr>
                      <a:r>
                        <a:rPr lang="en-US" b="0" baseline="0" dirty="0" smtClean="0">
                          <a:solidFill>
                            <a:schemeClr val="tx2">
                              <a:lumMod val="75000"/>
                            </a:schemeClr>
                          </a:solidFill>
                        </a:rPr>
                        <a:t>*</a:t>
                      </a:r>
                      <a:r>
                        <a:rPr lang="en-US" b="0" baseline="0" dirty="0" err="1" smtClean="0">
                          <a:solidFill>
                            <a:schemeClr val="tx2">
                              <a:lumMod val="75000"/>
                            </a:schemeClr>
                          </a:solidFill>
                        </a:rPr>
                        <a:t>Índice</a:t>
                      </a:r>
                      <a:r>
                        <a:rPr lang="en-US" b="0" baseline="0" dirty="0" smtClean="0">
                          <a:solidFill>
                            <a:schemeClr val="tx2">
                              <a:lumMod val="75000"/>
                            </a:schemeClr>
                          </a:solidFill>
                        </a:rPr>
                        <a:t>; ** </a:t>
                      </a:r>
                      <a:r>
                        <a:rPr lang="en-US" b="0" baseline="0" dirty="0" err="1" smtClean="0">
                          <a:solidFill>
                            <a:schemeClr val="tx2">
                              <a:lumMod val="75000"/>
                            </a:schemeClr>
                          </a:solidFill>
                        </a:rPr>
                        <a:t>millones</a:t>
                      </a:r>
                      <a:r>
                        <a:rPr lang="en-US" b="0" baseline="0" dirty="0" smtClean="0">
                          <a:solidFill>
                            <a:schemeClr val="tx2">
                              <a:lumMod val="75000"/>
                            </a:schemeClr>
                          </a:solidFill>
                        </a:rPr>
                        <a:t> de </a:t>
                      </a:r>
                      <a:r>
                        <a:rPr lang="en-US" b="0" baseline="0" dirty="0" err="1" smtClean="0">
                          <a:solidFill>
                            <a:schemeClr val="tx2">
                              <a:lumMod val="75000"/>
                            </a:schemeClr>
                          </a:solidFill>
                        </a:rPr>
                        <a:t>trabajadores</a:t>
                      </a:r>
                      <a:r>
                        <a:rPr lang="en-US" b="0" baseline="0" dirty="0" smtClean="0">
                          <a:solidFill>
                            <a:schemeClr val="tx2">
                              <a:lumMod val="75000"/>
                            </a:schemeClr>
                          </a:solidFill>
                        </a:rPr>
                        <a:t>; *** miles de </a:t>
                      </a:r>
                      <a:r>
                        <a:rPr lang="en-US" b="0" baseline="0" dirty="0" err="1" smtClean="0">
                          <a:solidFill>
                            <a:schemeClr val="tx2">
                              <a:lumMod val="75000"/>
                            </a:schemeClr>
                          </a:solidFill>
                        </a:rPr>
                        <a:t>millones</a:t>
                      </a:r>
                      <a:r>
                        <a:rPr lang="en-US" b="0" baseline="0" dirty="0" smtClean="0">
                          <a:solidFill>
                            <a:schemeClr val="tx2">
                              <a:lumMod val="75000"/>
                            </a:schemeClr>
                          </a:solidFill>
                        </a:rPr>
                        <a:t> de pesos;</a:t>
                      </a:r>
                    </a:p>
                    <a:p>
                      <a:pPr>
                        <a:buFont typeface="Arial" charset="0"/>
                        <a:buNone/>
                      </a:pPr>
                      <a:r>
                        <a:rPr lang="en-US" b="0" baseline="0" dirty="0" smtClean="0">
                          <a:solidFill>
                            <a:schemeClr val="tx2">
                              <a:lumMod val="75000"/>
                            </a:schemeClr>
                          </a:solidFill>
                        </a:rPr>
                        <a:t># </a:t>
                      </a:r>
                      <a:r>
                        <a:rPr lang="en-US" b="0" baseline="0" dirty="0" err="1" smtClean="0">
                          <a:solidFill>
                            <a:schemeClr val="tx2">
                              <a:lumMod val="75000"/>
                            </a:schemeClr>
                          </a:solidFill>
                        </a:rPr>
                        <a:t>Calculado</a:t>
                      </a:r>
                      <a:r>
                        <a:rPr lang="en-US" b="0" baseline="0" dirty="0" smtClean="0">
                          <a:solidFill>
                            <a:schemeClr val="tx2">
                              <a:lumMod val="75000"/>
                            </a:schemeClr>
                          </a:solidFill>
                        </a:rPr>
                        <a:t> </a:t>
                      </a:r>
                      <a:r>
                        <a:rPr lang="en-US" b="0" baseline="0" dirty="0" err="1" smtClean="0">
                          <a:solidFill>
                            <a:schemeClr val="tx2">
                              <a:lumMod val="75000"/>
                            </a:schemeClr>
                          </a:solidFill>
                        </a:rPr>
                        <a:t>como</a:t>
                      </a:r>
                      <a:r>
                        <a:rPr lang="en-US" b="0" baseline="0" dirty="0" smtClean="0">
                          <a:solidFill>
                            <a:schemeClr val="tx2">
                              <a:lumMod val="75000"/>
                            </a:schemeClr>
                          </a:solidFill>
                        </a:rPr>
                        <a:t> el </a:t>
                      </a:r>
                      <a:r>
                        <a:rPr lang="en-US" b="0" baseline="0" dirty="0" err="1" smtClean="0">
                          <a:solidFill>
                            <a:schemeClr val="tx2">
                              <a:lumMod val="75000"/>
                            </a:schemeClr>
                          </a:solidFill>
                        </a:rPr>
                        <a:t>costo</a:t>
                      </a:r>
                      <a:r>
                        <a:rPr lang="en-US" b="0" baseline="0" dirty="0" smtClean="0">
                          <a:solidFill>
                            <a:schemeClr val="tx2">
                              <a:lumMod val="75000"/>
                            </a:schemeClr>
                          </a:solidFill>
                        </a:rPr>
                        <a:t> fiscal </a:t>
                      </a:r>
                      <a:r>
                        <a:rPr lang="en-US" b="0" baseline="0" dirty="0" err="1" smtClean="0">
                          <a:solidFill>
                            <a:schemeClr val="tx2">
                              <a:lumMod val="75000"/>
                            </a:schemeClr>
                          </a:solidFill>
                        </a:rPr>
                        <a:t>neto</a:t>
                      </a:r>
                      <a:r>
                        <a:rPr lang="en-US" b="0" baseline="0" dirty="0" smtClean="0">
                          <a:solidFill>
                            <a:schemeClr val="tx2">
                              <a:lumMod val="75000"/>
                            </a:schemeClr>
                          </a:solidFill>
                        </a:rPr>
                        <a:t> vs. el </a:t>
                      </a:r>
                      <a:r>
                        <a:rPr lang="en-US" b="0" baseline="0" dirty="0" err="1" smtClean="0">
                          <a:solidFill>
                            <a:schemeClr val="tx2">
                              <a:lumMod val="75000"/>
                            </a:schemeClr>
                          </a:solidFill>
                        </a:rPr>
                        <a:t>caso</a:t>
                      </a:r>
                      <a:r>
                        <a:rPr lang="en-US" b="0" baseline="0" dirty="0" smtClean="0">
                          <a:solidFill>
                            <a:schemeClr val="tx2">
                              <a:lumMod val="75000"/>
                            </a:schemeClr>
                          </a:solidFill>
                        </a:rPr>
                        <a:t> de no </a:t>
                      </a:r>
                      <a:r>
                        <a:rPr lang="en-US" b="0" baseline="0" dirty="0" err="1" smtClean="0">
                          <a:solidFill>
                            <a:schemeClr val="tx2">
                              <a:lumMod val="75000"/>
                            </a:schemeClr>
                          </a:solidFill>
                        </a:rPr>
                        <a:t>aseguramiento</a:t>
                      </a:r>
                      <a:r>
                        <a:rPr lang="en-US" b="0" baseline="0" dirty="0" smtClean="0">
                          <a:solidFill>
                            <a:schemeClr val="tx2">
                              <a:lumMod val="75000"/>
                            </a:schemeClr>
                          </a:solidFill>
                        </a:rPr>
                        <a:t> social.</a:t>
                      </a:r>
                      <a:endParaRPr lang="en-US" b="0" dirty="0">
                        <a:solidFill>
                          <a:schemeClr val="tx2">
                            <a:lumMod val="75000"/>
                          </a:schemeClr>
                        </a:solidFill>
                      </a:endParaRPr>
                    </a:p>
                  </a:txBody>
                  <a:tcPr>
                    <a:solidFill>
                      <a:schemeClr val="bg1"/>
                    </a:solidFill>
                  </a:tcPr>
                </a:tc>
              </a:tr>
            </a:tbl>
          </a:graphicData>
        </a:graphic>
      </p:graphicFrame>
      <p:graphicFrame>
        <p:nvGraphicFramePr>
          <p:cNvPr id="9" name="Object 8"/>
          <p:cNvGraphicFramePr>
            <a:graphicFrameLocks noChangeAspect="1"/>
          </p:cNvGraphicFramePr>
          <p:nvPr/>
        </p:nvGraphicFramePr>
        <p:xfrm>
          <a:off x="3959225" y="1219200"/>
          <a:ext cx="1244600" cy="349250"/>
        </p:xfrm>
        <a:graphic>
          <a:graphicData uri="http://schemas.openxmlformats.org/presentationml/2006/ole">
            <p:oleObj spid="_x0000_s572418" name="Equation" r:id="rId3" imgW="723600" imgH="203040" progId="Equation.DSMT4">
              <p:embed/>
            </p:oleObj>
          </a:graphicData>
        </a:graphic>
      </p:graphicFrame>
      <p:graphicFrame>
        <p:nvGraphicFramePr>
          <p:cNvPr id="10" name="Object 9"/>
          <p:cNvGraphicFramePr>
            <a:graphicFrameLocks noChangeAspect="1"/>
          </p:cNvGraphicFramePr>
          <p:nvPr/>
        </p:nvGraphicFramePr>
        <p:xfrm>
          <a:off x="5592762" y="1524000"/>
          <a:ext cx="731838" cy="301625"/>
        </p:xfrm>
        <a:graphic>
          <a:graphicData uri="http://schemas.openxmlformats.org/presentationml/2006/ole">
            <p:oleObj spid="_x0000_s572419" name="Equation" r:id="rId4" imgW="545760" imgH="177480" progId="Equation.DSMT4">
              <p:embed/>
            </p:oleObj>
          </a:graphicData>
        </a:graphic>
      </p:graphicFrame>
      <p:graphicFrame>
        <p:nvGraphicFramePr>
          <p:cNvPr id="11" name="Object 10"/>
          <p:cNvGraphicFramePr>
            <a:graphicFrameLocks noChangeAspect="1"/>
          </p:cNvGraphicFramePr>
          <p:nvPr/>
        </p:nvGraphicFramePr>
        <p:xfrm>
          <a:off x="5391150" y="1166813"/>
          <a:ext cx="1104900" cy="366712"/>
        </p:xfrm>
        <a:graphic>
          <a:graphicData uri="http://schemas.openxmlformats.org/presentationml/2006/ole">
            <p:oleObj spid="_x0000_s572420" name="Equation" r:id="rId5" imgW="723600" imgH="203040" progId="Equation.DSMT4">
              <p:embed/>
            </p:oleObj>
          </a:graphicData>
        </a:graphic>
      </p:graphicFrame>
      <p:graphicFrame>
        <p:nvGraphicFramePr>
          <p:cNvPr id="12" name="Object 11"/>
          <p:cNvGraphicFramePr>
            <a:graphicFrameLocks noChangeAspect="1"/>
          </p:cNvGraphicFramePr>
          <p:nvPr/>
        </p:nvGraphicFramePr>
        <p:xfrm>
          <a:off x="7143750" y="1239838"/>
          <a:ext cx="2020888" cy="360362"/>
        </p:xfrm>
        <a:graphic>
          <a:graphicData uri="http://schemas.openxmlformats.org/presentationml/2006/ole">
            <p:oleObj spid="_x0000_s572421" name="Equation" r:id="rId6" imgW="1282680" imgH="228600" progId="Equation.DSMT4">
              <p:embed/>
            </p:oleObj>
          </a:graphicData>
        </a:graphic>
      </p:graphicFrame>
      <p:graphicFrame>
        <p:nvGraphicFramePr>
          <p:cNvPr id="13" name="Object 12"/>
          <p:cNvGraphicFramePr>
            <a:graphicFrameLocks noChangeAspect="1"/>
          </p:cNvGraphicFramePr>
          <p:nvPr/>
        </p:nvGraphicFramePr>
        <p:xfrm>
          <a:off x="7077075" y="1571625"/>
          <a:ext cx="1924050" cy="357188"/>
        </p:xfrm>
        <a:graphic>
          <a:graphicData uri="http://schemas.openxmlformats.org/presentationml/2006/ole">
            <p:oleObj spid="_x0000_s572422" name="Equation" r:id="rId7" imgW="1231560" imgH="228600" progId="Equation.DSMT4">
              <p:embed/>
            </p:oleObj>
          </a:graphicData>
        </a:graphic>
      </p:graphicFrame>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3F5BDF-82AA-488A-BF4D-05307F14AAAC}"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8</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190442" y="252365"/>
            <a:ext cx="8291514" cy="355601"/>
          </a:xfrm>
        </p:spPr>
        <p:txBody>
          <a:bodyPr/>
          <a:lstStyle/>
          <a:p>
            <a:pPr lvl="0"/>
            <a:r>
              <a:rPr lang="en-US" sz="3200" b="1"/>
              <a:t>Definitions:</a:t>
            </a:r>
          </a:p>
        </p:txBody>
      </p:sp>
      <p:sp>
        <p:nvSpPr>
          <p:cNvPr id="4" name="Rectangle 3"/>
          <p:cNvSpPr txBox="1">
            <a:spLocks noGrp="1"/>
          </p:cNvSpPr>
          <p:nvPr>
            <p:ph type="body" idx="1"/>
          </p:nvPr>
        </p:nvSpPr>
        <p:spPr>
          <a:xfrm>
            <a:off x="0" y="0"/>
            <a:ext cx="9144000" cy="6858000"/>
          </a:xfrm>
        </p:spPr>
        <p:txBody>
          <a:bodyPr/>
          <a:lstStyle/>
          <a:p>
            <a:pPr lvl="0">
              <a:lnSpc>
                <a:spcPct val="90000"/>
              </a:lnSpc>
              <a:spcBef>
                <a:spcPts val="0"/>
              </a:spcBef>
              <a:spcAft>
                <a:spcPts val="1000"/>
              </a:spcAft>
              <a:buNone/>
            </a:pPr>
            <a:r>
              <a:rPr lang="es-ES_tradnl" sz="2000" dirty="0" smtClean="0">
                <a:latin typeface="Calibri" pitchFamily="34"/>
              </a:rPr>
              <a:t>    </a:t>
            </a:r>
          </a:p>
          <a:p>
            <a:pPr lvl="0">
              <a:lnSpc>
                <a:spcPct val="90000"/>
              </a:lnSpc>
              <a:spcBef>
                <a:spcPts val="0"/>
              </a:spcBef>
              <a:spcAft>
                <a:spcPts val="1000"/>
              </a:spcAft>
              <a:buNone/>
            </a:pPr>
            <a:r>
              <a:rPr lang="es-ES_tradnl" sz="2000" dirty="0" smtClean="0">
                <a:latin typeface="Calibri" pitchFamily="34"/>
              </a:rPr>
              <a:t>      </a:t>
            </a:r>
            <a:r>
              <a:rPr lang="es-ES_tradnl" sz="2400" b="1" u="sng" dirty="0" smtClean="0">
                <a:latin typeface="Calibri" pitchFamily="34"/>
              </a:rPr>
              <a:t>Definición</a:t>
            </a:r>
            <a:r>
              <a:rPr lang="es-ES_tradnl" sz="2000" dirty="0" smtClean="0">
                <a:latin typeface="Calibri" pitchFamily="34"/>
              </a:rPr>
              <a:t>: </a:t>
            </a:r>
            <a:r>
              <a:rPr lang="en-US" sz="2400" dirty="0" err="1" smtClean="0">
                <a:latin typeface="Calibri" pitchFamily="34"/>
              </a:rPr>
              <a:t>trabajadores</a:t>
            </a:r>
            <a:r>
              <a:rPr lang="en-US" sz="2400" dirty="0" smtClean="0">
                <a:latin typeface="Calibri" pitchFamily="34"/>
              </a:rPr>
              <a:t> </a:t>
            </a:r>
            <a:r>
              <a:rPr lang="en-US" sz="2400" dirty="0" err="1" smtClean="0">
                <a:latin typeface="Calibri" pitchFamily="34"/>
              </a:rPr>
              <a:t>formales</a:t>
            </a:r>
            <a:r>
              <a:rPr lang="en-US" sz="2400" dirty="0" smtClean="0">
                <a:latin typeface="Calibri" pitchFamily="34"/>
              </a:rPr>
              <a:t> son los </a:t>
            </a:r>
            <a:r>
              <a:rPr lang="en-US" sz="2400" dirty="0" err="1" smtClean="0">
                <a:latin typeface="Calibri" pitchFamily="34"/>
              </a:rPr>
              <a:t>afiliados</a:t>
            </a:r>
            <a:r>
              <a:rPr lang="en-US" sz="2400" dirty="0" smtClean="0">
                <a:latin typeface="Calibri" pitchFamily="34"/>
              </a:rPr>
              <a:t> </a:t>
            </a:r>
            <a:r>
              <a:rPr lang="en-US" sz="2400" dirty="0" err="1" smtClean="0">
                <a:latin typeface="Calibri" pitchFamily="34"/>
              </a:rPr>
              <a:t>por</a:t>
            </a:r>
            <a:r>
              <a:rPr lang="en-US" sz="2400" dirty="0" smtClean="0">
                <a:latin typeface="Calibri" pitchFamily="34"/>
              </a:rPr>
              <a:t> </a:t>
            </a:r>
            <a:r>
              <a:rPr lang="en-US" sz="2400" dirty="0" err="1" smtClean="0">
                <a:latin typeface="Calibri" pitchFamily="34"/>
              </a:rPr>
              <a:t>las</a:t>
            </a:r>
            <a:r>
              <a:rPr lang="en-US" sz="2400" dirty="0" smtClean="0">
                <a:latin typeface="Calibri" pitchFamily="34"/>
              </a:rPr>
              <a:t> </a:t>
            </a:r>
            <a:r>
              <a:rPr lang="en-US" sz="2400" dirty="0" err="1" smtClean="0">
                <a:latin typeface="Calibri" pitchFamily="34"/>
              </a:rPr>
              <a:t>empresas</a:t>
            </a:r>
            <a:r>
              <a:rPr lang="en-US" sz="2400" dirty="0" smtClean="0">
                <a:latin typeface="Calibri" pitchFamily="34"/>
              </a:rPr>
              <a:t> </a:t>
            </a:r>
            <a:r>
              <a:rPr lang="en-US" sz="2400" dirty="0" err="1" smtClean="0">
                <a:latin typeface="Calibri" pitchFamily="34"/>
              </a:rPr>
              <a:t>que</a:t>
            </a:r>
            <a:r>
              <a:rPr lang="en-US" sz="2400" dirty="0" smtClean="0">
                <a:latin typeface="Calibri" pitchFamily="34"/>
              </a:rPr>
              <a:t> los </a:t>
            </a:r>
            <a:r>
              <a:rPr lang="en-US" sz="2400" dirty="0" err="1" smtClean="0">
                <a:latin typeface="Calibri" pitchFamily="34"/>
              </a:rPr>
              <a:t>contratan</a:t>
            </a:r>
            <a:r>
              <a:rPr lang="en-US" sz="2400" dirty="0" smtClean="0">
                <a:latin typeface="Calibri" pitchFamily="34"/>
              </a:rPr>
              <a:t> al IMSS, </a:t>
            </a:r>
            <a:r>
              <a:rPr lang="en-US" sz="2400" dirty="0" err="1" smtClean="0">
                <a:latin typeface="Calibri" pitchFamily="34"/>
              </a:rPr>
              <a:t>Infonavit</a:t>
            </a:r>
            <a:r>
              <a:rPr lang="en-US" sz="2400" dirty="0" smtClean="0">
                <a:latin typeface="Calibri" pitchFamily="34"/>
              </a:rPr>
              <a:t> y Afores.</a:t>
            </a:r>
          </a:p>
          <a:p>
            <a:pPr lvl="0">
              <a:lnSpc>
                <a:spcPct val="90000"/>
              </a:lnSpc>
              <a:spcBef>
                <a:spcPts val="600"/>
              </a:spcBef>
            </a:pPr>
            <a:r>
              <a:rPr lang="en-US" sz="2400" b="1" dirty="0" err="1" smtClean="0">
                <a:latin typeface="Calibri" pitchFamily="34"/>
              </a:rPr>
              <a:t>Informalidad</a:t>
            </a:r>
            <a:r>
              <a:rPr lang="en-US" sz="2400" b="1" dirty="0" smtClean="0">
                <a:latin typeface="Calibri" pitchFamily="34"/>
              </a:rPr>
              <a:t> no </a:t>
            </a:r>
            <a:r>
              <a:rPr lang="en-US" sz="2400" b="1" dirty="0" err="1" smtClean="0">
                <a:latin typeface="Calibri" pitchFamily="34"/>
              </a:rPr>
              <a:t>equivale</a:t>
            </a:r>
            <a:r>
              <a:rPr lang="en-US" sz="2400" b="1" dirty="0" smtClean="0">
                <a:latin typeface="Calibri" pitchFamily="34"/>
              </a:rPr>
              <a:t> a </a:t>
            </a:r>
            <a:r>
              <a:rPr lang="en-US" sz="2400" b="1" dirty="0" err="1" smtClean="0">
                <a:latin typeface="Calibri" pitchFamily="34"/>
              </a:rPr>
              <a:t>empresas</a:t>
            </a:r>
            <a:r>
              <a:rPr lang="en-US" sz="2400" b="1" dirty="0" smtClean="0">
                <a:latin typeface="Calibri" pitchFamily="34"/>
              </a:rPr>
              <a:t> </a:t>
            </a:r>
            <a:r>
              <a:rPr lang="en-US" sz="2400" b="1" dirty="0" err="1" smtClean="0">
                <a:latin typeface="Calibri" pitchFamily="34"/>
              </a:rPr>
              <a:t>pequeñas</a:t>
            </a:r>
            <a:r>
              <a:rPr lang="en-US" sz="2400" b="1" dirty="0" smtClean="0">
                <a:latin typeface="Calibri" pitchFamily="34"/>
              </a:rPr>
              <a:t> </a:t>
            </a:r>
            <a:r>
              <a:rPr lang="en-US" sz="2400" dirty="0" smtClean="0">
                <a:latin typeface="Calibri" pitchFamily="34"/>
              </a:rPr>
              <a:t>(</a:t>
            </a:r>
            <a:r>
              <a:rPr lang="en-US" sz="2400" dirty="0" err="1" smtClean="0">
                <a:latin typeface="Calibri" pitchFamily="34"/>
              </a:rPr>
              <a:t>muchas</a:t>
            </a:r>
            <a:r>
              <a:rPr lang="en-US" sz="2400" dirty="0" smtClean="0">
                <a:latin typeface="Calibri" pitchFamily="34"/>
              </a:rPr>
              <a:t> </a:t>
            </a:r>
            <a:r>
              <a:rPr lang="en-US" sz="2400" dirty="0" err="1" smtClean="0">
                <a:latin typeface="Calibri" pitchFamily="34"/>
              </a:rPr>
              <a:t>empresas</a:t>
            </a:r>
            <a:r>
              <a:rPr lang="en-US" sz="2400" dirty="0" smtClean="0">
                <a:latin typeface="Calibri" pitchFamily="34"/>
              </a:rPr>
              <a:t> </a:t>
            </a:r>
            <a:r>
              <a:rPr lang="en-US" sz="2400" dirty="0" err="1" smtClean="0">
                <a:latin typeface="Calibri" pitchFamily="34"/>
              </a:rPr>
              <a:t>pequeñas</a:t>
            </a:r>
            <a:r>
              <a:rPr lang="en-US" sz="2400" dirty="0" smtClean="0">
                <a:latin typeface="Calibri" pitchFamily="34"/>
              </a:rPr>
              <a:t> </a:t>
            </a:r>
            <a:r>
              <a:rPr lang="en-US" sz="2400" dirty="0" err="1" smtClean="0">
                <a:latin typeface="Calibri" pitchFamily="34"/>
              </a:rPr>
              <a:t>contratan</a:t>
            </a:r>
            <a:r>
              <a:rPr lang="en-US" sz="2400" dirty="0" smtClean="0">
                <a:latin typeface="Calibri" pitchFamily="34"/>
              </a:rPr>
              <a:t> </a:t>
            </a:r>
            <a:r>
              <a:rPr lang="en-US" sz="2400" dirty="0" err="1" smtClean="0">
                <a:latin typeface="Calibri" pitchFamily="34"/>
              </a:rPr>
              <a:t>trabajadores</a:t>
            </a:r>
            <a:r>
              <a:rPr lang="en-US" sz="2400" dirty="0" smtClean="0">
                <a:latin typeface="Calibri" pitchFamily="34"/>
              </a:rPr>
              <a:t> </a:t>
            </a:r>
            <a:r>
              <a:rPr lang="en-US" sz="2400" dirty="0" err="1" smtClean="0">
                <a:latin typeface="Calibri" pitchFamily="34"/>
              </a:rPr>
              <a:t>asalariados</a:t>
            </a:r>
            <a:r>
              <a:rPr lang="en-US" sz="2400" dirty="0" smtClean="0">
                <a:latin typeface="Calibri" pitchFamily="34"/>
              </a:rPr>
              <a:t> </a:t>
            </a:r>
            <a:r>
              <a:rPr lang="en-US" sz="2400" dirty="0" err="1" smtClean="0">
                <a:latin typeface="Calibri" pitchFamily="34"/>
              </a:rPr>
              <a:t>formalmente</a:t>
            </a:r>
            <a:r>
              <a:rPr lang="en-US" sz="2400" dirty="0" smtClean="0">
                <a:latin typeface="Calibri" pitchFamily="34"/>
              </a:rPr>
              <a:t>);</a:t>
            </a:r>
          </a:p>
          <a:p>
            <a:pPr lvl="0">
              <a:lnSpc>
                <a:spcPct val="90000"/>
              </a:lnSpc>
              <a:spcBef>
                <a:spcPts val="600"/>
              </a:spcBef>
            </a:pPr>
            <a:endParaRPr lang="en-US" sz="2400" dirty="0" smtClean="0">
              <a:latin typeface="Calibri" pitchFamily="34"/>
            </a:endParaRPr>
          </a:p>
          <a:p>
            <a:pPr lvl="0">
              <a:lnSpc>
                <a:spcPct val="90000"/>
              </a:lnSpc>
              <a:spcBef>
                <a:spcPts val="600"/>
              </a:spcBef>
            </a:pPr>
            <a:r>
              <a:rPr lang="en-US" sz="2400" b="1" dirty="0" err="1" smtClean="0">
                <a:latin typeface="Calibri" pitchFamily="34"/>
              </a:rPr>
              <a:t>Informalidad</a:t>
            </a:r>
            <a:r>
              <a:rPr lang="en-US" sz="2400" b="1" dirty="0" smtClean="0">
                <a:solidFill>
                  <a:schemeClr val="tx2">
                    <a:lumMod val="50000"/>
                  </a:schemeClr>
                </a:solidFill>
                <a:latin typeface="Calibri" pitchFamily="34"/>
              </a:rPr>
              <a:t> no </a:t>
            </a:r>
            <a:r>
              <a:rPr lang="en-US" sz="2400" b="1" dirty="0" err="1" smtClean="0">
                <a:solidFill>
                  <a:schemeClr val="tx2">
                    <a:lumMod val="50000"/>
                  </a:schemeClr>
                </a:solidFill>
                <a:latin typeface="Calibri" pitchFamily="34"/>
              </a:rPr>
              <a:t>equivale</a:t>
            </a:r>
            <a:r>
              <a:rPr lang="en-US" sz="2400" b="1" dirty="0" smtClean="0">
                <a:solidFill>
                  <a:schemeClr val="tx2">
                    <a:lumMod val="50000"/>
                  </a:schemeClr>
                </a:solidFill>
                <a:latin typeface="Calibri" pitchFamily="34"/>
              </a:rPr>
              <a:t> a </a:t>
            </a:r>
            <a:r>
              <a:rPr lang="en-US" sz="2400" b="1" dirty="0" err="1" smtClean="0">
                <a:solidFill>
                  <a:schemeClr val="tx2">
                    <a:lumMod val="50000"/>
                  </a:schemeClr>
                </a:solidFill>
                <a:latin typeface="Calibri" pitchFamily="34"/>
              </a:rPr>
              <a:t>ilegalidad</a:t>
            </a:r>
            <a:r>
              <a:rPr lang="en-US" sz="2400" dirty="0" smtClean="0">
                <a:solidFill>
                  <a:schemeClr val="tx2">
                    <a:lumMod val="50000"/>
                  </a:schemeClr>
                </a:solidFill>
                <a:latin typeface="Calibri" pitchFamily="34"/>
              </a:rPr>
              <a:t> (no </a:t>
            </a:r>
            <a:r>
              <a:rPr lang="en-US" sz="2400" dirty="0" err="1" smtClean="0">
                <a:solidFill>
                  <a:schemeClr val="tx2">
                    <a:lumMod val="50000"/>
                  </a:schemeClr>
                </a:solidFill>
                <a:latin typeface="Calibri" pitchFamily="34"/>
              </a:rPr>
              <a:t>todos</a:t>
            </a:r>
            <a:r>
              <a:rPr lang="en-US" sz="2400" dirty="0" smtClean="0">
                <a:solidFill>
                  <a:schemeClr val="tx2">
                    <a:lumMod val="50000"/>
                  </a:schemeClr>
                </a:solidFill>
                <a:latin typeface="Calibri" pitchFamily="34"/>
              </a:rPr>
              <a:t> los </a:t>
            </a:r>
            <a:r>
              <a:rPr lang="en-US" sz="2400" dirty="0" err="1" smtClean="0">
                <a:solidFill>
                  <a:schemeClr val="tx2">
                    <a:lumMod val="50000"/>
                  </a:schemeClr>
                </a:solidFill>
                <a:latin typeface="Calibri" pitchFamily="34"/>
              </a:rPr>
              <a:t>informales</a:t>
            </a:r>
            <a:r>
              <a:rPr lang="en-US" sz="2400" dirty="0" smtClean="0">
                <a:solidFill>
                  <a:schemeClr val="tx2">
                    <a:lumMod val="50000"/>
                  </a:schemeClr>
                </a:solidFill>
                <a:latin typeface="Calibri" pitchFamily="34"/>
              </a:rPr>
              <a:t> son </a:t>
            </a:r>
            <a:r>
              <a:rPr lang="en-US" sz="2400" dirty="0" err="1" smtClean="0">
                <a:solidFill>
                  <a:schemeClr val="tx2">
                    <a:lumMod val="50000"/>
                  </a:schemeClr>
                </a:solidFill>
                <a:latin typeface="Calibri" pitchFamily="34"/>
              </a:rPr>
              <a:t>asalariados</a:t>
            </a:r>
            <a:r>
              <a:rPr lang="en-US" sz="2400" dirty="0" smtClean="0">
                <a:solidFill>
                  <a:schemeClr val="tx2">
                    <a:lumMod val="50000"/>
                  </a:schemeClr>
                </a:solidFill>
                <a:latin typeface="Calibri" pitchFamily="34"/>
              </a:rPr>
              <a:t>)</a:t>
            </a:r>
            <a:r>
              <a:rPr lang="en-US" sz="2400" dirty="0" smtClean="0">
                <a:latin typeface="Calibri" pitchFamily="34"/>
              </a:rPr>
              <a:t>;*</a:t>
            </a:r>
          </a:p>
          <a:p>
            <a:pPr lvl="0">
              <a:lnSpc>
                <a:spcPct val="90000"/>
              </a:lnSpc>
              <a:spcBef>
                <a:spcPts val="600"/>
              </a:spcBef>
            </a:pPr>
            <a:endParaRPr lang="en-US" sz="2400" dirty="0" smtClean="0">
              <a:latin typeface="Calibri" pitchFamily="34"/>
            </a:endParaRPr>
          </a:p>
          <a:p>
            <a:pPr lvl="0">
              <a:lnSpc>
                <a:spcPct val="90000"/>
              </a:lnSpc>
              <a:spcBef>
                <a:spcPts val="600"/>
              </a:spcBef>
            </a:pPr>
            <a:r>
              <a:rPr lang="en-US" sz="2400" b="1" dirty="0" err="1" smtClean="0">
                <a:latin typeface="Calibri" pitchFamily="34"/>
              </a:rPr>
              <a:t>Informalidad</a:t>
            </a:r>
            <a:r>
              <a:rPr lang="en-US" sz="2400" b="1" dirty="0" smtClean="0">
                <a:latin typeface="Calibri" pitchFamily="34"/>
              </a:rPr>
              <a:t> no </a:t>
            </a:r>
            <a:r>
              <a:rPr lang="en-US" sz="2400" b="1" dirty="0" err="1" smtClean="0">
                <a:latin typeface="Calibri" pitchFamily="34"/>
              </a:rPr>
              <a:t>equivale</a:t>
            </a:r>
            <a:r>
              <a:rPr lang="en-US" sz="2400" b="1" dirty="0" smtClean="0">
                <a:latin typeface="Calibri" pitchFamily="34"/>
              </a:rPr>
              <a:t> a </a:t>
            </a:r>
            <a:r>
              <a:rPr lang="en-US" sz="2400" b="1" dirty="0" err="1" smtClean="0">
                <a:latin typeface="Calibri" pitchFamily="34"/>
              </a:rPr>
              <a:t>trabajo</a:t>
            </a:r>
            <a:r>
              <a:rPr lang="en-US" sz="2400" b="1" dirty="0" smtClean="0">
                <a:latin typeface="Calibri" pitchFamily="34"/>
              </a:rPr>
              <a:t> no-</a:t>
            </a:r>
            <a:r>
              <a:rPr lang="en-US" sz="2400" b="1" dirty="0" err="1" smtClean="0">
                <a:latin typeface="Calibri" pitchFamily="34"/>
              </a:rPr>
              <a:t>asalariado</a:t>
            </a:r>
            <a:r>
              <a:rPr lang="en-US" sz="2400" dirty="0" smtClean="0">
                <a:latin typeface="Calibri" pitchFamily="34"/>
              </a:rPr>
              <a:t> (</a:t>
            </a:r>
            <a:r>
              <a:rPr lang="en-US" sz="2400" dirty="0" err="1" smtClean="0">
                <a:latin typeface="Calibri" pitchFamily="34"/>
              </a:rPr>
              <a:t>muchos</a:t>
            </a:r>
            <a:r>
              <a:rPr lang="en-US" sz="2400" dirty="0" smtClean="0">
                <a:latin typeface="Calibri" pitchFamily="34"/>
              </a:rPr>
              <a:t>  </a:t>
            </a:r>
            <a:r>
              <a:rPr lang="en-US" sz="2400" dirty="0" err="1" smtClean="0">
                <a:latin typeface="Calibri" pitchFamily="34"/>
              </a:rPr>
              <a:t>informales</a:t>
            </a:r>
            <a:r>
              <a:rPr lang="en-US" sz="2400" dirty="0" smtClean="0">
                <a:latin typeface="Calibri" pitchFamily="34"/>
              </a:rPr>
              <a:t> son </a:t>
            </a:r>
            <a:r>
              <a:rPr lang="en-US" sz="2400" dirty="0" err="1" smtClean="0">
                <a:latin typeface="Calibri" pitchFamily="34"/>
              </a:rPr>
              <a:t>asalariados</a:t>
            </a:r>
            <a:r>
              <a:rPr lang="en-US" sz="2400" dirty="0" smtClean="0">
                <a:latin typeface="Calibri" pitchFamily="34"/>
              </a:rPr>
              <a:t>);</a:t>
            </a:r>
          </a:p>
          <a:p>
            <a:pPr lvl="0">
              <a:lnSpc>
                <a:spcPct val="90000"/>
              </a:lnSpc>
              <a:spcBef>
                <a:spcPts val="600"/>
              </a:spcBef>
            </a:pPr>
            <a:endParaRPr lang="en-US" sz="2400" dirty="0" smtClean="0">
              <a:latin typeface="Calibri" pitchFamily="34"/>
            </a:endParaRPr>
          </a:p>
          <a:p>
            <a:pPr lvl="0">
              <a:lnSpc>
                <a:spcPct val="90000"/>
              </a:lnSpc>
              <a:spcBef>
                <a:spcPts val="600"/>
              </a:spcBef>
            </a:pPr>
            <a:r>
              <a:rPr lang="en-US" sz="2400" b="1" dirty="0" err="1" smtClean="0">
                <a:latin typeface="Calibri" pitchFamily="34"/>
              </a:rPr>
              <a:t>Informalidad</a:t>
            </a:r>
            <a:r>
              <a:rPr lang="en-US" sz="2400" b="1" dirty="0" smtClean="0">
                <a:latin typeface="Calibri" pitchFamily="34"/>
              </a:rPr>
              <a:t> no </a:t>
            </a:r>
            <a:r>
              <a:rPr lang="en-US" sz="2400" b="1" dirty="0" err="1" smtClean="0">
                <a:latin typeface="Calibri" pitchFamily="34"/>
              </a:rPr>
              <a:t>equivale</a:t>
            </a:r>
            <a:r>
              <a:rPr lang="en-US" sz="2400" b="1" dirty="0" smtClean="0">
                <a:latin typeface="Calibri" pitchFamily="34"/>
              </a:rPr>
              <a:t> a </a:t>
            </a:r>
            <a:r>
              <a:rPr lang="en-US" sz="2400" b="1" dirty="0" err="1" smtClean="0">
                <a:latin typeface="Calibri" pitchFamily="34"/>
              </a:rPr>
              <a:t>pobreza</a:t>
            </a:r>
            <a:r>
              <a:rPr lang="en-US" sz="2400" dirty="0" smtClean="0">
                <a:latin typeface="Calibri" pitchFamily="34"/>
              </a:rPr>
              <a:t> (</a:t>
            </a:r>
            <a:r>
              <a:rPr lang="en-US" sz="2400" dirty="0" err="1" smtClean="0">
                <a:latin typeface="Calibri" pitchFamily="34"/>
              </a:rPr>
              <a:t>muchos</a:t>
            </a:r>
            <a:r>
              <a:rPr lang="en-US" sz="2400" dirty="0" smtClean="0">
                <a:latin typeface="Calibri" pitchFamily="34"/>
              </a:rPr>
              <a:t> </a:t>
            </a:r>
            <a:r>
              <a:rPr lang="en-US" sz="2400" dirty="0" err="1" smtClean="0">
                <a:latin typeface="Calibri" pitchFamily="34"/>
              </a:rPr>
              <a:t>informales</a:t>
            </a:r>
            <a:r>
              <a:rPr lang="en-US" sz="2400" dirty="0" smtClean="0">
                <a:latin typeface="Calibri" pitchFamily="34"/>
              </a:rPr>
              <a:t> </a:t>
            </a:r>
            <a:r>
              <a:rPr lang="en-US" sz="2400" dirty="0" err="1" smtClean="0">
                <a:latin typeface="Calibri" pitchFamily="34"/>
              </a:rPr>
              <a:t>tienen</a:t>
            </a:r>
            <a:r>
              <a:rPr lang="en-US" sz="2400" dirty="0" smtClean="0">
                <a:latin typeface="Calibri" pitchFamily="34"/>
              </a:rPr>
              <a:t> </a:t>
            </a:r>
            <a:r>
              <a:rPr lang="en-US" sz="2400" dirty="0" err="1" smtClean="0">
                <a:latin typeface="Calibri" pitchFamily="34"/>
              </a:rPr>
              <a:t>ingresos</a:t>
            </a:r>
            <a:r>
              <a:rPr lang="en-US" sz="2400" dirty="0" smtClean="0">
                <a:latin typeface="Calibri" pitchFamily="34"/>
              </a:rPr>
              <a:t> altos, y </a:t>
            </a:r>
            <a:r>
              <a:rPr lang="en-US" sz="2400" dirty="0" err="1" smtClean="0">
                <a:latin typeface="Calibri" pitchFamily="34"/>
              </a:rPr>
              <a:t>algunos</a:t>
            </a:r>
            <a:r>
              <a:rPr lang="en-US" sz="2400" dirty="0" smtClean="0">
                <a:latin typeface="Calibri" pitchFamily="34"/>
              </a:rPr>
              <a:t> </a:t>
            </a:r>
            <a:r>
              <a:rPr lang="en-US" sz="2400" dirty="0" err="1" smtClean="0">
                <a:latin typeface="Calibri" pitchFamily="34"/>
              </a:rPr>
              <a:t>trabajadores</a:t>
            </a:r>
            <a:r>
              <a:rPr lang="en-US" sz="2400" dirty="0" smtClean="0">
                <a:latin typeface="Calibri" pitchFamily="34"/>
              </a:rPr>
              <a:t> </a:t>
            </a:r>
            <a:r>
              <a:rPr lang="en-US" sz="2400" dirty="0" err="1" smtClean="0">
                <a:latin typeface="Calibri" pitchFamily="34"/>
              </a:rPr>
              <a:t>pobres</a:t>
            </a:r>
            <a:r>
              <a:rPr lang="en-US" sz="2400" dirty="0" smtClean="0">
                <a:latin typeface="Calibri" pitchFamily="34"/>
              </a:rPr>
              <a:t> son </a:t>
            </a:r>
            <a:r>
              <a:rPr lang="en-US" sz="2400" dirty="0" err="1" smtClean="0">
                <a:latin typeface="Calibri" pitchFamily="34"/>
              </a:rPr>
              <a:t>formales</a:t>
            </a:r>
            <a:r>
              <a:rPr lang="en-US" sz="2400" dirty="0" smtClean="0">
                <a:latin typeface="Calibri" pitchFamily="34"/>
              </a:rPr>
              <a:t>).</a:t>
            </a:r>
          </a:p>
          <a:p>
            <a:pPr lvl="0">
              <a:lnSpc>
                <a:spcPct val="90000"/>
              </a:lnSpc>
              <a:spcBef>
                <a:spcPts val="600"/>
              </a:spcBef>
              <a:buNone/>
            </a:pPr>
            <a:r>
              <a:rPr lang="en-US" sz="1800" dirty="0" smtClean="0">
                <a:latin typeface="Calibri" pitchFamily="34"/>
              </a:rPr>
              <a:t>	</a:t>
            </a:r>
          </a:p>
          <a:p>
            <a:pPr lvl="0">
              <a:lnSpc>
                <a:spcPct val="90000"/>
              </a:lnSpc>
              <a:spcBef>
                <a:spcPts val="500"/>
              </a:spcBef>
              <a:buNone/>
            </a:pPr>
            <a:r>
              <a:rPr lang="en-US" sz="1800" dirty="0" smtClean="0">
                <a:solidFill>
                  <a:schemeClr val="tx2">
                    <a:lumMod val="75000"/>
                  </a:schemeClr>
                </a:solidFill>
                <a:latin typeface="Calibri" pitchFamily="34"/>
              </a:rPr>
              <a:t>	</a:t>
            </a:r>
            <a:r>
              <a:rPr lang="en-US" sz="2000" dirty="0" smtClean="0">
                <a:solidFill>
                  <a:schemeClr val="tx2">
                    <a:lumMod val="75000"/>
                  </a:schemeClr>
                </a:solidFill>
                <a:latin typeface="Calibri" pitchFamily="34"/>
              </a:rPr>
              <a:t>(*Las </a:t>
            </a:r>
            <a:r>
              <a:rPr lang="en-US" sz="2000" dirty="0" err="1" smtClean="0">
                <a:solidFill>
                  <a:schemeClr val="tx2">
                    <a:lumMod val="75000"/>
                  </a:schemeClr>
                </a:solidFill>
                <a:latin typeface="Calibri" pitchFamily="34"/>
              </a:rPr>
              <a:t>empresas</a:t>
            </a:r>
            <a:r>
              <a:rPr lang="en-US" sz="2000" dirty="0" smtClean="0">
                <a:solidFill>
                  <a:schemeClr val="tx2">
                    <a:lumMod val="75000"/>
                  </a:schemeClr>
                </a:solidFill>
                <a:latin typeface="Calibri" pitchFamily="34"/>
              </a:rPr>
              <a:t> </a:t>
            </a:r>
            <a:r>
              <a:rPr lang="en-US" sz="2000" dirty="0" err="1" smtClean="0">
                <a:solidFill>
                  <a:schemeClr val="tx2">
                    <a:lumMod val="75000"/>
                  </a:schemeClr>
                </a:solidFill>
                <a:latin typeface="Calibri" pitchFamily="34"/>
              </a:rPr>
              <a:t>que</a:t>
            </a:r>
            <a:r>
              <a:rPr lang="en-US" sz="2000" dirty="0" smtClean="0">
                <a:solidFill>
                  <a:schemeClr val="tx2">
                    <a:lumMod val="75000"/>
                  </a:schemeClr>
                </a:solidFill>
                <a:latin typeface="Calibri" pitchFamily="34"/>
              </a:rPr>
              <a:t> </a:t>
            </a:r>
            <a:r>
              <a:rPr lang="en-US" sz="2000" dirty="0" err="1" smtClean="0">
                <a:solidFill>
                  <a:schemeClr val="tx2">
                    <a:lumMod val="75000"/>
                  </a:schemeClr>
                </a:solidFill>
                <a:latin typeface="Calibri" pitchFamily="34"/>
              </a:rPr>
              <a:t>contratan</a:t>
            </a:r>
            <a:r>
              <a:rPr lang="en-US" sz="2000" dirty="0" smtClean="0">
                <a:solidFill>
                  <a:schemeClr val="tx2">
                    <a:lumMod val="75000"/>
                  </a:schemeClr>
                </a:solidFill>
                <a:latin typeface="Calibri" pitchFamily="34"/>
              </a:rPr>
              <a:t> a </a:t>
            </a:r>
            <a:r>
              <a:rPr lang="en-US" sz="2000" dirty="0" err="1" smtClean="0">
                <a:solidFill>
                  <a:schemeClr val="tx2">
                    <a:lumMod val="75000"/>
                  </a:schemeClr>
                </a:solidFill>
                <a:latin typeface="Calibri" pitchFamily="34"/>
              </a:rPr>
              <a:t>trabajadores</a:t>
            </a:r>
            <a:r>
              <a:rPr lang="en-US" sz="2000" dirty="0" smtClean="0">
                <a:solidFill>
                  <a:schemeClr val="tx2">
                    <a:lumMod val="75000"/>
                  </a:schemeClr>
                </a:solidFill>
                <a:latin typeface="Calibri" pitchFamily="34"/>
              </a:rPr>
              <a:t> </a:t>
            </a:r>
            <a:r>
              <a:rPr lang="en-US" sz="2000" dirty="0" err="1" smtClean="0">
                <a:solidFill>
                  <a:schemeClr val="tx2">
                    <a:lumMod val="75000"/>
                  </a:schemeClr>
                </a:solidFill>
                <a:latin typeface="Calibri" pitchFamily="34"/>
              </a:rPr>
              <a:t>asalariados</a:t>
            </a:r>
            <a:r>
              <a:rPr lang="en-US" sz="2000" dirty="0" smtClean="0">
                <a:solidFill>
                  <a:schemeClr val="tx2">
                    <a:lumMod val="75000"/>
                  </a:schemeClr>
                </a:solidFill>
                <a:latin typeface="Calibri" pitchFamily="34"/>
              </a:rPr>
              <a:t> sin </a:t>
            </a:r>
            <a:r>
              <a:rPr lang="en-US" sz="2000" dirty="0" err="1" smtClean="0">
                <a:solidFill>
                  <a:schemeClr val="tx2">
                    <a:lumMod val="75000"/>
                  </a:schemeClr>
                </a:solidFill>
                <a:latin typeface="Calibri" pitchFamily="34"/>
              </a:rPr>
              <a:t>afiliarlos</a:t>
            </a:r>
            <a:r>
              <a:rPr lang="en-US" sz="2000" dirty="0" smtClean="0">
                <a:solidFill>
                  <a:schemeClr val="tx2">
                    <a:lumMod val="75000"/>
                  </a:schemeClr>
                </a:solidFill>
                <a:latin typeface="Calibri" pitchFamily="34"/>
              </a:rPr>
              <a:t> a la </a:t>
            </a:r>
            <a:r>
              <a:rPr lang="en-US" sz="2000" dirty="0" err="1" smtClean="0">
                <a:solidFill>
                  <a:schemeClr val="tx2">
                    <a:lumMod val="75000"/>
                  </a:schemeClr>
                </a:solidFill>
                <a:latin typeface="Calibri" pitchFamily="34"/>
              </a:rPr>
              <a:t>seguridad</a:t>
            </a:r>
            <a:r>
              <a:rPr lang="en-US" sz="2000" dirty="0" smtClean="0">
                <a:solidFill>
                  <a:schemeClr val="tx2">
                    <a:lumMod val="75000"/>
                  </a:schemeClr>
                </a:solidFill>
                <a:latin typeface="Calibri" pitchFamily="34"/>
              </a:rPr>
              <a:t> social </a:t>
            </a:r>
            <a:r>
              <a:rPr lang="en-US" sz="2000" dirty="0" err="1" smtClean="0">
                <a:solidFill>
                  <a:schemeClr val="tx2">
                    <a:lumMod val="75000"/>
                  </a:schemeClr>
                </a:solidFill>
                <a:latin typeface="Calibri" pitchFamily="34"/>
              </a:rPr>
              <a:t>expresamente</a:t>
            </a:r>
            <a:r>
              <a:rPr lang="en-US" sz="2000" dirty="0" smtClean="0">
                <a:solidFill>
                  <a:schemeClr val="tx2">
                    <a:lumMod val="75000"/>
                  </a:schemeClr>
                </a:solidFill>
                <a:latin typeface="Calibri" pitchFamily="34"/>
              </a:rPr>
              <a:t> </a:t>
            </a:r>
            <a:r>
              <a:rPr lang="en-US" sz="2000" dirty="0" err="1" smtClean="0">
                <a:solidFill>
                  <a:schemeClr val="tx2">
                    <a:lumMod val="75000"/>
                  </a:schemeClr>
                </a:solidFill>
                <a:latin typeface="Calibri" pitchFamily="34"/>
              </a:rPr>
              <a:t>violan</a:t>
            </a:r>
            <a:r>
              <a:rPr lang="en-US" sz="2000" dirty="0" smtClean="0">
                <a:solidFill>
                  <a:schemeClr val="tx2">
                    <a:lumMod val="75000"/>
                  </a:schemeClr>
                </a:solidFill>
                <a:latin typeface="Calibri" pitchFamily="34"/>
              </a:rPr>
              <a:t> la </a:t>
            </a:r>
            <a:r>
              <a:rPr lang="en-US" sz="2000" dirty="0" err="1" smtClean="0">
                <a:solidFill>
                  <a:schemeClr val="tx2">
                    <a:lumMod val="75000"/>
                  </a:schemeClr>
                </a:solidFill>
                <a:latin typeface="Calibri" pitchFamily="34"/>
              </a:rPr>
              <a:t>Ley</a:t>
            </a:r>
            <a:r>
              <a:rPr lang="en-US" sz="2000" dirty="0" smtClean="0">
                <a:solidFill>
                  <a:schemeClr val="tx2">
                    <a:lumMod val="75000"/>
                  </a:schemeClr>
                </a:solidFill>
                <a:latin typeface="Calibri" pitchFamily="34"/>
              </a:rPr>
              <a:t>; el </a:t>
            </a:r>
            <a:r>
              <a:rPr lang="en-US" sz="2000" dirty="0" err="1" smtClean="0">
                <a:solidFill>
                  <a:schemeClr val="tx2">
                    <a:lumMod val="75000"/>
                  </a:schemeClr>
                </a:solidFill>
                <a:latin typeface="Calibri" pitchFamily="34"/>
              </a:rPr>
              <a:t>acto</a:t>
            </a:r>
            <a:r>
              <a:rPr lang="en-US" sz="2000" dirty="0" smtClean="0">
                <a:solidFill>
                  <a:schemeClr val="tx2">
                    <a:lumMod val="75000"/>
                  </a:schemeClr>
                </a:solidFill>
                <a:latin typeface="Calibri" pitchFamily="34"/>
              </a:rPr>
              <a:t> </a:t>
            </a:r>
            <a:r>
              <a:rPr lang="en-US" sz="2000" dirty="0" err="1" smtClean="0">
                <a:solidFill>
                  <a:schemeClr val="tx2">
                    <a:lumMod val="75000"/>
                  </a:schemeClr>
                </a:solidFill>
                <a:latin typeface="Calibri" pitchFamily="34"/>
              </a:rPr>
              <a:t>ilegal</a:t>
            </a:r>
            <a:r>
              <a:rPr lang="en-US" sz="2000" dirty="0" smtClean="0">
                <a:solidFill>
                  <a:schemeClr val="tx2">
                    <a:lumMod val="75000"/>
                  </a:schemeClr>
                </a:solidFill>
                <a:latin typeface="Calibri" pitchFamily="34"/>
              </a:rPr>
              <a:t> lo </a:t>
            </a:r>
            <a:r>
              <a:rPr lang="en-US" sz="2000" dirty="0" err="1" smtClean="0">
                <a:solidFill>
                  <a:schemeClr val="tx2">
                    <a:lumMod val="75000"/>
                  </a:schemeClr>
                </a:solidFill>
                <a:latin typeface="Calibri" pitchFamily="34"/>
              </a:rPr>
              <a:t>comete</a:t>
            </a:r>
            <a:r>
              <a:rPr lang="en-US" sz="2000" dirty="0" smtClean="0">
                <a:solidFill>
                  <a:schemeClr val="tx2">
                    <a:lumMod val="75000"/>
                  </a:schemeClr>
                </a:solidFill>
                <a:latin typeface="Calibri" pitchFamily="34"/>
              </a:rPr>
              <a:t> la </a:t>
            </a:r>
            <a:r>
              <a:rPr lang="en-US" sz="2000" dirty="0" err="1" smtClean="0">
                <a:solidFill>
                  <a:schemeClr val="tx2">
                    <a:lumMod val="75000"/>
                  </a:schemeClr>
                </a:solidFill>
                <a:latin typeface="Calibri" pitchFamily="34"/>
              </a:rPr>
              <a:t>empresa</a:t>
            </a:r>
            <a:r>
              <a:rPr lang="en-US" sz="2000" dirty="0" smtClean="0">
                <a:solidFill>
                  <a:schemeClr val="tx2">
                    <a:lumMod val="75000"/>
                  </a:schemeClr>
                </a:solidFill>
                <a:latin typeface="Calibri" pitchFamily="34"/>
              </a:rPr>
              <a:t>.)</a:t>
            </a:r>
          </a:p>
          <a:p>
            <a:pPr lvl="0">
              <a:lnSpc>
                <a:spcPct val="90000"/>
              </a:lnSpc>
              <a:spcBef>
                <a:spcPts val="500"/>
              </a:spcBef>
            </a:pPr>
            <a:endParaRPr lang="en-US" sz="2400" dirty="0" smtClean="0">
              <a:latin typeface="Calibri" pitchFamily="34"/>
            </a:endParaRPr>
          </a:p>
          <a:p>
            <a:pPr lvl="0">
              <a:lnSpc>
                <a:spcPct val="90000"/>
              </a:lnSpc>
              <a:spcBef>
                <a:spcPts val="500"/>
              </a:spcBef>
              <a:buNone/>
            </a:pPr>
            <a:r>
              <a:rPr lang="en-US" sz="2400" dirty="0" smtClean="0">
                <a:latin typeface="Calibri" pitchFamily="34"/>
              </a:rPr>
              <a:t>  </a:t>
            </a:r>
            <a:endParaRPr lang="en-US" sz="2400" dirty="0">
              <a:latin typeface="Calibri" pitchFamily="34"/>
            </a:endParaRPr>
          </a:p>
        </p:txBody>
      </p:sp>
    </p:spTree>
  </p:cSld>
  <p:clrMapOvr>
    <a:masterClrMapping/>
  </p:clrMapOvr>
  <p:transition>
    <p:wipe dir="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5"/>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B03C8F2-F224-4FD5-B527-D103AEB1F664}"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80</a:t>
            </a:fld>
            <a:endParaRPr lang="en-US" sz="1400" b="0" i="0" u="none" strike="noStrike" kern="1200" cap="none" spc="0" baseline="0">
              <a:solidFill>
                <a:srgbClr val="1A2C3E"/>
              </a:solidFill>
              <a:uFillTx/>
              <a:latin typeface="Arial"/>
              <a:cs typeface="Arial"/>
            </a:endParaRPr>
          </a:p>
        </p:txBody>
      </p:sp>
      <p:sp>
        <p:nvSpPr>
          <p:cNvPr id="3" name="Rectangle 2"/>
          <p:cNvSpPr txBox="1">
            <a:spLocks noGrp="1"/>
          </p:cNvSpPr>
          <p:nvPr>
            <p:ph type="title"/>
          </p:nvPr>
        </p:nvSpPr>
        <p:spPr>
          <a:xfrm>
            <a:off x="0" y="152400"/>
            <a:ext cx="9144000" cy="720720"/>
          </a:xfrm>
        </p:spPr>
        <p:txBody>
          <a:bodyPr/>
          <a:lstStyle/>
          <a:p>
            <a:pPr lvl="0"/>
            <a:r>
              <a:rPr lang="en-US" sz="2800" b="1" dirty="0" smtClean="0">
                <a:effectLst/>
              </a:rPr>
              <a:t>P2: ¿</a:t>
            </a:r>
            <a:r>
              <a:rPr lang="en-US" sz="2800" b="1" dirty="0" err="1" smtClean="0">
                <a:effectLst/>
              </a:rPr>
              <a:t>Cúal</a:t>
            </a:r>
            <a:r>
              <a:rPr lang="en-US" sz="2800" b="1" dirty="0" smtClean="0">
                <a:effectLst/>
              </a:rPr>
              <a:t> </a:t>
            </a:r>
            <a:r>
              <a:rPr lang="en-US" sz="2800" b="1" dirty="0" err="1" smtClean="0">
                <a:effectLst/>
              </a:rPr>
              <a:t>es</a:t>
            </a:r>
            <a:r>
              <a:rPr lang="en-US" sz="2800" b="1" dirty="0" smtClean="0">
                <a:effectLst/>
              </a:rPr>
              <a:t> el </a:t>
            </a:r>
            <a:r>
              <a:rPr lang="en-US" sz="2800" b="1" dirty="0" err="1" smtClean="0">
                <a:effectLst/>
              </a:rPr>
              <a:t>costo</a:t>
            </a:r>
            <a:r>
              <a:rPr lang="en-US" sz="2800" b="1" dirty="0" smtClean="0">
                <a:effectLst/>
              </a:rPr>
              <a:t> fiscal de los </a:t>
            </a:r>
            <a:r>
              <a:rPr lang="en-US" sz="2800" b="1" dirty="0" err="1" smtClean="0">
                <a:effectLst/>
              </a:rPr>
              <a:t>subsidios</a:t>
            </a:r>
            <a:r>
              <a:rPr lang="en-US" sz="2800" b="1" dirty="0" smtClean="0">
                <a:effectLst/>
              </a:rPr>
              <a:t> a ASC y ASNC?</a:t>
            </a:r>
            <a:endParaRPr lang="en-US" sz="2800" b="1" dirty="0">
              <a:effectLst/>
            </a:endParaRPr>
          </a:p>
        </p:txBody>
      </p:sp>
      <p:graphicFrame>
        <p:nvGraphicFramePr>
          <p:cNvPr id="7" name="Table 6"/>
          <p:cNvGraphicFramePr>
            <a:graphicFrameLocks noGrp="1"/>
          </p:cNvGraphicFramePr>
          <p:nvPr/>
        </p:nvGraphicFramePr>
        <p:xfrm>
          <a:off x="304800" y="1447800"/>
          <a:ext cx="8686800" cy="4660180"/>
        </p:xfrm>
        <a:graphic>
          <a:graphicData uri="http://schemas.openxmlformats.org/drawingml/2006/table">
            <a:tbl>
              <a:tblPr firstRow="1" bandRow="1">
                <a:tableStyleId>{5C22544A-7EE6-4342-B048-85BDC9FD1C3A}</a:tableStyleId>
              </a:tblPr>
              <a:tblGrid>
                <a:gridCol w="2786333"/>
                <a:gridCol w="1557067"/>
                <a:gridCol w="2171700"/>
                <a:gridCol w="2171700"/>
              </a:tblGrid>
              <a:tr h="914400">
                <a:tc>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Calibrado</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2">
                              <a:lumMod val="75000"/>
                            </a:schemeClr>
                          </a:solidFill>
                        </a:rPr>
                        <a:t>Aumento</a:t>
                      </a:r>
                      <a:r>
                        <a:rPr lang="en-US" dirty="0" smtClean="0">
                          <a:solidFill>
                            <a:schemeClr val="tx2">
                              <a:lumMod val="75000"/>
                            </a:schemeClr>
                          </a:solidFill>
                        </a:rPr>
                        <a:t> de 15,000 mp en </a:t>
                      </a:r>
                      <a:r>
                        <a:rPr lang="en-US" dirty="0" err="1" smtClean="0">
                          <a:solidFill>
                            <a:schemeClr val="tx2">
                              <a:lumMod val="75000"/>
                            </a:schemeClr>
                          </a:solidFill>
                        </a:rPr>
                        <a:t>subsidios</a:t>
                      </a:r>
                      <a:r>
                        <a:rPr lang="en-US" dirty="0" smtClean="0">
                          <a:solidFill>
                            <a:schemeClr val="tx2">
                              <a:lumMod val="75000"/>
                            </a:schemeClr>
                          </a:solidFill>
                        </a:rPr>
                        <a:t> a ASC</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dirty="0" err="1" smtClean="0">
                          <a:solidFill>
                            <a:schemeClr val="tx2">
                              <a:lumMod val="75000"/>
                            </a:schemeClr>
                          </a:solidFill>
                        </a:rPr>
                        <a:t>Aumento</a:t>
                      </a:r>
                      <a:r>
                        <a:rPr lang="en-US" dirty="0" smtClean="0">
                          <a:solidFill>
                            <a:schemeClr val="tx2">
                              <a:lumMod val="75000"/>
                            </a:schemeClr>
                          </a:solidFill>
                        </a:rPr>
                        <a:t> de 15,000 mp en </a:t>
                      </a:r>
                      <a:r>
                        <a:rPr lang="en-US" dirty="0" err="1" smtClean="0">
                          <a:solidFill>
                            <a:schemeClr val="tx2">
                              <a:lumMod val="75000"/>
                            </a:schemeClr>
                          </a:solidFill>
                        </a:rPr>
                        <a:t>subsidios</a:t>
                      </a:r>
                      <a:r>
                        <a:rPr lang="en-US" dirty="0" smtClean="0">
                          <a:solidFill>
                            <a:schemeClr val="tx2">
                              <a:lumMod val="75000"/>
                            </a:schemeClr>
                          </a:solidFill>
                        </a:rPr>
                        <a:t> a ASNC</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04210">
                <a:tc>
                  <a:txBody>
                    <a:bodyPr/>
                    <a:lstStyle/>
                    <a:p>
                      <a:r>
                        <a:rPr lang="en-US" dirty="0" err="1" smtClean="0">
                          <a:solidFill>
                            <a:schemeClr val="tx2">
                              <a:lumMod val="75000"/>
                            </a:schemeClr>
                          </a:solidFill>
                        </a:rPr>
                        <a:t>Subsidios</a:t>
                      </a:r>
                      <a:r>
                        <a:rPr lang="en-US" baseline="0" dirty="0" smtClean="0">
                          <a:solidFill>
                            <a:schemeClr val="tx2">
                              <a:lumMod val="75000"/>
                            </a:schemeClr>
                          </a:solidFill>
                        </a:rPr>
                        <a:t> a ASC</a:t>
                      </a:r>
                      <a:r>
                        <a:rPr lang="en-US" dirty="0" smtClean="0">
                          <a:solidFill>
                            <a:schemeClr val="tx2">
                              <a:lumMod val="75000"/>
                            </a:schemeClr>
                          </a:solidFill>
                        </a:rPr>
                        <a:t>*</a:t>
                      </a:r>
                    </a:p>
                    <a:p>
                      <a:r>
                        <a:rPr lang="en-US" dirty="0" err="1" smtClean="0">
                          <a:solidFill>
                            <a:schemeClr val="tx2">
                              <a:lumMod val="75000"/>
                            </a:schemeClr>
                          </a:solidFill>
                        </a:rPr>
                        <a:t>Subsidios</a:t>
                      </a:r>
                      <a:r>
                        <a:rPr lang="en-US" dirty="0" smtClean="0">
                          <a:solidFill>
                            <a:schemeClr val="tx2">
                              <a:lumMod val="75000"/>
                            </a:schemeClr>
                          </a:solidFill>
                        </a:rPr>
                        <a:t> a ASNC*</a:t>
                      </a:r>
                    </a:p>
                    <a:p>
                      <a:r>
                        <a:rPr lang="en-US" dirty="0" err="1" smtClean="0">
                          <a:solidFill>
                            <a:schemeClr val="tx2">
                              <a:lumMod val="75000"/>
                            </a:schemeClr>
                          </a:solidFill>
                        </a:rPr>
                        <a:t>Recaudación</a:t>
                      </a:r>
                      <a:r>
                        <a:rPr lang="en-US" dirty="0" smtClean="0">
                          <a:solidFill>
                            <a:schemeClr val="tx2">
                              <a:lumMod val="75000"/>
                            </a:schemeClr>
                          </a:solidFill>
                        </a:rPr>
                        <a:t> IVA</a:t>
                      </a:r>
                      <a:r>
                        <a:rPr lang="en-US" baseline="0" dirty="0" smtClean="0">
                          <a:solidFill>
                            <a:schemeClr val="tx2">
                              <a:lumMod val="75000"/>
                            </a:schemeClr>
                          </a:solidFill>
                        </a:rPr>
                        <a:t>*</a:t>
                      </a:r>
                    </a:p>
                    <a:p>
                      <a:r>
                        <a:rPr lang="en-US" baseline="0" dirty="0" err="1" smtClean="0">
                          <a:solidFill>
                            <a:schemeClr val="tx2">
                              <a:lumMod val="75000"/>
                            </a:schemeClr>
                          </a:solidFill>
                        </a:rPr>
                        <a:t>Recaudación</a:t>
                      </a:r>
                      <a:r>
                        <a:rPr lang="en-US" baseline="0" dirty="0" smtClean="0">
                          <a:solidFill>
                            <a:schemeClr val="tx2">
                              <a:lumMod val="75000"/>
                            </a:schemeClr>
                          </a:solidFill>
                        </a:rPr>
                        <a:t> ISR*</a:t>
                      </a:r>
                    </a:p>
                    <a:p>
                      <a:r>
                        <a:rPr lang="en-US" baseline="0" dirty="0" err="1" smtClean="0">
                          <a:solidFill>
                            <a:schemeClr val="tx2">
                              <a:lumMod val="75000"/>
                            </a:schemeClr>
                          </a:solidFill>
                        </a:rPr>
                        <a:t>Impacto</a:t>
                      </a:r>
                      <a:r>
                        <a:rPr lang="en-US" baseline="0" dirty="0" smtClean="0">
                          <a:solidFill>
                            <a:schemeClr val="tx2">
                              <a:lumMod val="75000"/>
                            </a:schemeClr>
                          </a:solidFill>
                        </a:rPr>
                        <a:t> </a:t>
                      </a:r>
                      <a:r>
                        <a:rPr lang="en-US" baseline="0" dirty="0" err="1" smtClean="0">
                          <a:solidFill>
                            <a:schemeClr val="tx2">
                              <a:lumMod val="75000"/>
                            </a:schemeClr>
                          </a:solidFill>
                        </a:rPr>
                        <a:t>neto</a:t>
                      </a:r>
                      <a:r>
                        <a:rPr lang="en-US" baseline="0" dirty="0" smtClean="0">
                          <a:solidFill>
                            <a:schemeClr val="tx2">
                              <a:lumMod val="75000"/>
                            </a:schemeClr>
                          </a:solidFill>
                        </a:rPr>
                        <a:t> en balance*</a:t>
                      </a:r>
                    </a:p>
                    <a:p>
                      <a:r>
                        <a:rPr lang="en-US" b="1" baseline="0" dirty="0" err="1" smtClean="0">
                          <a:solidFill>
                            <a:schemeClr val="tx2">
                              <a:lumMod val="75000"/>
                            </a:schemeClr>
                          </a:solidFill>
                        </a:rPr>
                        <a:t>Impacto</a:t>
                      </a:r>
                      <a:r>
                        <a:rPr lang="en-US" b="1" baseline="0" dirty="0" smtClean="0">
                          <a:solidFill>
                            <a:schemeClr val="tx2">
                              <a:lumMod val="75000"/>
                            </a:schemeClr>
                          </a:solidFill>
                        </a:rPr>
                        <a:t> </a:t>
                      </a:r>
                      <a:r>
                        <a:rPr lang="en-US" b="1" baseline="0" dirty="0" err="1" smtClean="0">
                          <a:solidFill>
                            <a:schemeClr val="tx2">
                              <a:lumMod val="75000"/>
                            </a:schemeClr>
                          </a:solidFill>
                        </a:rPr>
                        <a:t>neto</a:t>
                      </a:r>
                      <a:r>
                        <a:rPr lang="en-US" b="1" baseline="0" dirty="0" smtClean="0">
                          <a:solidFill>
                            <a:schemeClr val="tx2">
                              <a:lumMod val="75000"/>
                            </a:schemeClr>
                          </a:solidFill>
                        </a:rPr>
                        <a:t> </a:t>
                      </a:r>
                      <a:r>
                        <a:rPr lang="en-US" b="1" baseline="0" dirty="0" err="1" smtClean="0">
                          <a:solidFill>
                            <a:schemeClr val="tx2">
                              <a:lumMod val="75000"/>
                            </a:schemeClr>
                          </a:solidFill>
                        </a:rPr>
                        <a:t>por</a:t>
                      </a:r>
                      <a:r>
                        <a:rPr lang="en-US" b="1" baseline="0" dirty="0" smtClean="0">
                          <a:solidFill>
                            <a:schemeClr val="tx2">
                              <a:lumMod val="75000"/>
                            </a:schemeClr>
                          </a:solidFill>
                        </a:rPr>
                        <a:t> peso</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62.2</a:t>
                      </a:r>
                    </a:p>
                    <a:p>
                      <a:pPr algn="ctr"/>
                      <a:r>
                        <a:rPr lang="en-US" dirty="0" smtClean="0">
                          <a:solidFill>
                            <a:schemeClr val="tx2">
                              <a:lumMod val="75000"/>
                            </a:schemeClr>
                          </a:solidFill>
                        </a:rPr>
                        <a:t>151.0</a:t>
                      </a:r>
                    </a:p>
                    <a:p>
                      <a:pPr algn="ctr"/>
                      <a:r>
                        <a:rPr lang="en-US" dirty="0" smtClean="0">
                          <a:solidFill>
                            <a:schemeClr val="tx2">
                              <a:lumMod val="75000"/>
                            </a:schemeClr>
                          </a:solidFill>
                        </a:rPr>
                        <a:t>457.9</a:t>
                      </a:r>
                    </a:p>
                    <a:p>
                      <a:pPr algn="ctr"/>
                      <a:r>
                        <a:rPr lang="en-US" dirty="0" smtClean="0">
                          <a:solidFill>
                            <a:schemeClr val="tx2">
                              <a:lumMod val="75000"/>
                            </a:schemeClr>
                          </a:solidFill>
                        </a:rPr>
                        <a:t>392.4</a:t>
                      </a:r>
                    </a:p>
                    <a:p>
                      <a:pPr algn="ctr"/>
                      <a:r>
                        <a:rPr lang="en-US" dirty="0" smtClean="0">
                          <a:solidFill>
                            <a:schemeClr val="tx2">
                              <a:lumMod val="75000"/>
                            </a:schemeClr>
                          </a:solidFill>
                        </a:rPr>
                        <a:t>-</a:t>
                      </a:r>
                    </a:p>
                    <a:p>
                      <a:pPr algn="ctr"/>
                      <a:r>
                        <a:rPr lang="en-US" dirty="0" smtClean="0">
                          <a:solidFill>
                            <a:schemeClr val="tx2">
                              <a:lumMod val="75000"/>
                            </a:schemeClr>
                          </a:solidFill>
                        </a:rPr>
                        <a:t>-</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77.1</a:t>
                      </a:r>
                    </a:p>
                    <a:p>
                      <a:pPr algn="ctr"/>
                      <a:r>
                        <a:rPr lang="en-US" dirty="0" smtClean="0">
                          <a:solidFill>
                            <a:schemeClr val="tx2">
                              <a:lumMod val="75000"/>
                            </a:schemeClr>
                          </a:solidFill>
                        </a:rPr>
                        <a:t>149.8</a:t>
                      </a:r>
                    </a:p>
                    <a:p>
                      <a:pPr algn="ctr"/>
                      <a:r>
                        <a:rPr lang="en-US" dirty="0" smtClean="0">
                          <a:solidFill>
                            <a:schemeClr val="tx2">
                              <a:lumMod val="75000"/>
                            </a:schemeClr>
                          </a:solidFill>
                        </a:rPr>
                        <a:t>459.9</a:t>
                      </a:r>
                    </a:p>
                    <a:p>
                      <a:pPr algn="ctr"/>
                      <a:r>
                        <a:rPr lang="en-US" dirty="0" smtClean="0">
                          <a:solidFill>
                            <a:schemeClr val="tx2">
                              <a:lumMod val="75000"/>
                            </a:schemeClr>
                          </a:solidFill>
                        </a:rPr>
                        <a:t>392.7</a:t>
                      </a:r>
                    </a:p>
                    <a:p>
                      <a:pPr algn="ctr"/>
                      <a:r>
                        <a:rPr lang="en-US" dirty="0" smtClean="0">
                          <a:solidFill>
                            <a:schemeClr val="tx2">
                              <a:lumMod val="75000"/>
                            </a:schemeClr>
                          </a:solidFill>
                        </a:rPr>
                        <a:t>(-)</a:t>
                      </a:r>
                      <a:r>
                        <a:rPr lang="en-US" baseline="0" dirty="0" smtClean="0">
                          <a:solidFill>
                            <a:schemeClr val="tx2">
                              <a:lumMod val="75000"/>
                            </a:schemeClr>
                          </a:solidFill>
                        </a:rPr>
                        <a:t> 11.4</a:t>
                      </a:r>
                    </a:p>
                    <a:p>
                      <a:pPr algn="ctr"/>
                      <a:r>
                        <a:rPr lang="en-US" b="1" baseline="0" dirty="0" smtClean="0">
                          <a:solidFill>
                            <a:schemeClr val="tx2">
                              <a:lumMod val="75000"/>
                            </a:schemeClr>
                          </a:solidFill>
                        </a:rPr>
                        <a:t>0.76</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61.7</a:t>
                      </a:r>
                    </a:p>
                    <a:p>
                      <a:pPr algn="ctr"/>
                      <a:r>
                        <a:rPr lang="en-US" dirty="0" smtClean="0">
                          <a:solidFill>
                            <a:schemeClr val="tx2">
                              <a:lumMod val="75000"/>
                            </a:schemeClr>
                          </a:solidFill>
                        </a:rPr>
                        <a:t>165.9</a:t>
                      </a:r>
                    </a:p>
                    <a:p>
                      <a:pPr algn="ctr"/>
                      <a:r>
                        <a:rPr lang="en-US" dirty="0" smtClean="0">
                          <a:solidFill>
                            <a:schemeClr val="tx2">
                              <a:lumMod val="75000"/>
                            </a:schemeClr>
                          </a:solidFill>
                        </a:rPr>
                        <a:t>456.9</a:t>
                      </a:r>
                    </a:p>
                    <a:p>
                      <a:pPr algn="ctr"/>
                      <a:r>
                        <a:rPr lang="en-US" dirty="0" smtClean="0">
                          <a:solidFill>
                            <a:schemeClr val="tx2">
                              <a:lumMod val="75000"/>
                            </a:schemeClr>
                          </a:solidFill>
                        </a:rPr>
                        <a:t>392.3</a:t>
                      </a:r>
                    </a:p>
                    <a:p>
                      <a:pPr algn="ctr"/>
                      <a:r>
                        <a:rPr lang="en-US" dirty="0" smtClean="0">
                          <a:solidFill>
                            <a:schemeClr val="tx2">
                              <a:lumMod val="75000"/>
                            </a:schemeClr>
                          </a:solidFill>
                        </a:rPr>
                        <a:t>(-) 15.5</a:t>
                      </a:r>
                    </a:p>
                    <a:p>
                      <a:pPr algn="ctr"/>
                      <a:r>
                        <a:rPr lang="en-US" b="1" dirty="0" smtClean="0">
                          <a:solidFill>
                            <a:schemeClr val="tx2">
                              <a:lumMod val="75000"/>
                            </a:schemeClr>
                          </a:solidFill>
                        </a:rPr>
                        <a:t>1.04</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04210">
                <a:tc>
                  <a:txBody>
                    <a:bodyPr/>
                    <a:lstStyle/>
                    <a:p>
                      <a:endParaRPr lang="en-US" dirty="0" smtClean="0">
                        <a:solidFill>
                          <a:schemeClr val="tx2">
                            <a:lumMod val="75000"/>
                          </a:schemeClr>
                        </a:solidFill>
                      </a:endParaRPr>
                    </a:p>
                    <a:p>
                      <a:r>
                        <a:rPr lang="en-US" dirty="0" err="1" smtClean="0">
                          <a:solidFill>
                            <a:schemeClr val="tx2">
                              <a:lumMod val="75000"/>
                            </a:schemeClr>
                          </a:solidFill>
                        </a:rPr>
                        <a:t>Empleo</a:t>
                      </a:r>
                      <a:r>
                        <a:rPr lang="en-US" dirty="0" smtClean="0">
                          <a:solidFill>
                            <a:schemeClr val="tx2">
                              <a:lumMod val="75000"/>
                            </a:schemeClr>
                          </a:solidFill>
                        </a:rPr>
                        <a:t> formal**</a:t>
                      </a:r>
                    </a:p>
                    <a:p>
                      <a:r>
                        <a:rPr lang="en-US" dirty="0" err="1" smtClean="0">
                          <a:solidFill>
                            <a:schemeClr val="tx2">
                              <a:lumMod val="75000"/>
                            </a:schemeClr>
                          </a:solidFill>
                        </a:rPr>
                        <a:t>Empleo</a:t>
                      </a:r>
                      <a:r>
                        <a:rPr lang="en-US" dirty="0" smtClean="0">
                          <a:solidFill>
                            <a:schemeClr val="tx2">
                              <a:lumMod val="75000"/>
                            </a:schemeClr>
                          </a:solidFill>
                        </a:rPr>
                        <a:t> informal**</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12.29</a:t>
                      </a:r>
                    </a:p>
                    <a:p>
                      <a:pPr algn="ctr"/>
                      <a:r>
                        <a:rPr lang="en-US" dirty="0" smtClean="0">
                          <a:solidFill>
                            <a:schemeClr val="tx2">
                              <a:lumMod val="75000"/>
                            </a:schemeClr>
                          </a:solidFill>
                        </a:rPr>
                        <a:t>26.73</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12.50</a:t>
                      </a:r>
                    </a:p>
                    <a:p>
                      <a:pPr algn="ctr"/>
                      <a:r>
                        <a:rPr lang="en-US" dirty="0" smtClean="0">
                          <a:solidFill>
                            <a:schemeClr val="tx2">
                              <a:lumMod val="75000"/>
                            </a:schemeClr>
                          </a:solidFill>
                        </a:rPr>
                        <a:t>26.52</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smtClean="0">
                          <a:solidFill>
                            <a:schemeClr val="tx2">
                              <a:lumMod val="75000"/>
                            </a:schemeClr>
                          </a:solidFill>
                        </a:rPr>
                        <a:t>12.17</a:t>
                      </a:r>
                    </a:p>
                    <a:p>
                      <a:pPr algn="ctr"/>
                      <a:r>
                        <a:rPr lang="en-US" dirty="0" smtClean="0">
                          <a:solidFill>
                            <a:schemeClr val="tx2">
                              <a:lumMod val="75000"/>
                            </a:schemeClr>
                          </a:solidFill>
                        </a:rPr>
                        <a:t>26.86</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04210">
                <a:tc>
                  <a:txBody>
                    <a:bodyPr/>
                    <a:lstStyle/>
                    <a:p>
                      <a:r>
                        <a:rPr lang="en-US" dirty="0" err="1" smtClean="0">
                          <a:solidFill>
                            <a:schemeClr val="tx2">
                              <a:lumMod val="75000"/>
                            </a:schemeClr>
                          </a:solidFill>
                        </a:rPr>
                        <a:t>Salario</a:t>
                      </a:r>
                      <a:r>
                        <a:rPr lang="en-US" dirty="0" smtClean="0">
                          <a:solidFill>
                            <a:schemeClr val="tx2">
                              <a:lumMod val="75000"/>
                            </a:schemeClr>
                          </a:solidFill>
                        </a:rPr>
                        <a:t> formal***</a:t>
                      </a:r>
                    </a:p>
                    <a:p>
                      <a:r>
                        <a:rPr lang="en-US" dirty="0" err="1" smtClean="0">
                          <a:solidFill>
                            <a:schemeClr val="tx2">
                              <a:lumMod val="75000"/>
                            </a:schemeClr>
                          </a:solidFill>
                        </a:rPr>
                        <a:t>Salario</a:t>
                      </a:r>
                      <a:r>
                        <a:rPr lang="en-US" dirty="0" smtClean="0">
                          <a:solidFill>
                            <a:schemeClr val="tx2">
                              <a:lumMod val="75000"/>
                            </a:schemeClr>
                          </a:solidFill>
                        </a:rPr>
                        <a:t> informal***</a:t>
                      </a:r>
                    </a:p>
                    <a:p>
                      <a:r>
                        <a:rPr lang="en-US" dirty="0" err="1" smtClean="0">
                          <a:solidFill>
                            <a:schemeClr val="tx2">
                              <a:lumMod val="75000"/>
                            </a:schemeClr>
                          </a:solidFill>
                        </a:rPr>
                        <a:t>Utilidad</a:t>
                      </a:r>
                      <a:r>
                        <a:rPr lang="en-US" dirty="0" smtClean="0">
                          <a:solidFill>
                            <a:schemeClr val="tx2">
                              <a:lumMod val="75000"/>
                            </a:schemeClr>
                          </a:solidFill>
                        </a:rPr>
                        <a:t> </a:t>
                      </a:r>
                      <a:r>
                        <a:rPr lang="en-US" dirty="0" err="1" smtClean="0">
                          <a:solidFill>
                            <a:schemeClr val="tx2">
                              <a:lumMod val="75000"/>
                            </a:schemeClr>
                          </a:solidFill>
                        </a:rPr>
                        <a:t>trabajador</a:t>
                      </a:r>
                      <a:r>
                        <a:rPr lang="en-US" dirty="0" smtClean="0">
                          <a:solidFill>
                            <a:schemeClr val="tx2">
                              <a:lumMod val="75000"/>
                            </a:schemeClr>
                          </a:solidFill>
                        </a:rPr>
                        <a:t>***</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1.000</a:t>
                      </a:r>
                    </a:p>
                    <a:p>
                      <a:pPr algn="ctr"/>
                      <a:r>
                        <a:rPr lang="en-US" dirty="0" smtClean="0">
                          <a:solidFill>
                            <a:schemeClr val="tx2">
                              <a:lumMod val="75000"/>
                            </a:schemeClr>
                          </a:solidFill>
                        </a:rPr>
                        <a:t>1.000</a:t>
                      </a:r>
                    </a:p>
                    <a:p>
                      <a:pPr algn="ctr"/>
                      <a:r>
                        <a:rPr lang="en-US" dirty="0" smtClean="0">
                          <a:solidFill>
                            <a:schemeClr val="tx2">
                              <a:lumMod val="75000"/>
                            </a:schemeClr>
                          </a:solidFill>
                        </a:rPr>
                        <a:t>1.000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1.005</a:t>
                      </a:r>
                    </a:p>
                    <a:p>
                      <a:pPr algn="ctr"/>
                      <a:r>
                        <a:rPr lang="en-US" dirty="0" smtClean="0">
                          <a:solidFill>
                            <a:schemeClr val="tx2">
                              <a:lumMod val="75000"/>
                            </a:schemeClr>
                          </a:solidFill>
                        </a:rPr>
                        <a:t>1.005</a:t>
                      </a:r>
                    </a:p>
                    <a:p>
                      <a:pPr algn="ctr"/>
                      <a:r>
                        <a:rPr lang="en-US" dirty="0" smtClean="0">
                          <a:solidFill>
                            <a:schemeClr val="tx2">
                              <a:lumMod val="75000"/>
                            </a:schemeClr>
                          </a:solidFill>
                        </a:rPr>
                        <a:t>1.005</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1.002</a:t>
                      </a:r>
                    </a:p>
                    <a:p>
                      <a:pPr algn="ctr"/>
                      <a:r>
                        <a:rPr lang="en-US" dirty="0" smtClean="0">
                          <a:solidFill>
                            <a:schemeClr val="tx2">
                              <a:lumMod val="75000"/>
                            </a:schemeClr>
                          </a:solidFill>
                        </a:rPr>
                        <a:t>0.997</a:t>
                      </a:r>
                    </a:p>
                    <a:p>
                      <a:pPr algn="ctr"/>
                      <a:r>
                        <a:rPr lang="en-US" dirty="0" smtClean="0">
                          <a:solidFill>
                            <a:schemeClr val="tx2">
                              <a:lumMod val="75000"/>
                            </a:schemeClr>
                          </a:solidFill>
                        </a:rPr>
                        <a:t>1.003</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Table 7"/>
          <p:cNvGraphicFramePr>
            <a:graphicFrameLocks noGrp="1"/>
          </p:cNvGraphicFramePr>
          <p:nvPr/>
        </p:nvGraphicFramePr>
        <p:xfrm>
          <a:off x="0" y="6248400"/>
          <a:ext cx="9144000" cy="609600"/>
        </p:xfrm>
        <a:graphic>
          <a:graphicData uri="http://schemas.openxmlformats.org/drawingml/2006/table">
            <a:tbl>
              <a:tblPr firstRow="1" bandRow="1">
                <a:tableStyleId>{5C22544A-7EE6-4342-B048-85BDC9FD1C3A}</a:tableStyleId>
              </a:tblPr>
              <a:tblGrid>
                <a:gridCol w="9144000"/>
              </a:tblGrid>
              <a:tr h="609600">
                <a:tc>
                  <a:txBody>
                    <a:bodyPr/>
                    <a:lstStyle/>
                    <a:p>
                      <a:r>
                        <a:rPr lang="en-US" b="0" dirty="0" smtClean="0">
                          <a:solidFill>
                            <a:schemeClr val="tx1"/>
                          </a:solidFill>
                        </a:rPr>
                        <a:t>         </a:t>
                      </a:r>
                      <a:r>
                        <a:rPr lang="en-US" sz="1400" b="0" dirty="0" smtClean="0">
                          <a:solidFill>
                            <a:schemeClr val="tx2">
                              <a:lumMod val="75000"/>
                            </a:schemeClr>
                          </a:solidFill>
                        </a:rPr>
                        <a:t>* Miles de </a:t>
                      </a:r>
                      <a:r>
                        <a:rPr lang="en-US" sz="1400" b="0" dirty="0" err="1" smtClean="0">
                          <a:solidFill>
                            <a:schemeClr val="tx2">
                              <a:lumMod val="75000"/>
                            </a:schemeClr>
                          </a:solidFill>
                        </a:rPr>
                        <a:t>millones</a:t>
                      </a:r>
                      <a:r>
                        <a:rPr lang="en-US" sz="1400" b="0" dirty="0" smtClean="0">
                          <a:solidFill>
                            <a:schemeClr val="tx2">
                              <a:lumMod val="75000"/>
                            </a:schemeClr>
                          </a:solidFill>
                        </a:rPr>
                        <a:t> de pesos; ** </a:t>
                      </a:r>
                      <a:r>
                        <a:rPr lang="en-US" sz="1400" b="0" dirty="0" err="1" smtClean="0">
                          <a:solidFill>
                            <a:schemeClr val="tx2">
                              <a:lumMod val="75000"/>
                            </a:schemeClr>
                          </a:solidFill>
                        </a:rPr>
                        <a:t>millones</a:t>
                      </a:r>
                      <a:r>
                        <a:rPr lang="en-US" sz="1400" b="0" dirty="0" smtClean="0">
                          <a:solidFill>
                            <a:schemeClr val="tx2">
                              <a:lumMod val="75000"/>
                            </a:schemeClr>
                          </a:solidFill>
                        </a:rPr>
                        <a:t> de </a:t>
                      </a:r>
                      <a:r>
                        <a:rPr lang="en-US" sz="1400" b="0" dirty="0" err="1" smtClean="0">
                          <a:solidFill>
                            <a:schemeClr val="tx2">
                              <a:lumMod val="75000"/>
                            </a:schemeClr>
                          </a:solidFill>
                        </a:rPr>
                        <a:t>trabajadores</a:t>
                      </a:r>
                      <a:r>
                        <a:rPr lang="en-US" sz="1400" b="0" dirty="0" smtClean="0">
                          <a:solidFill>
                            <a:schemeClr val="tx2">
                              <a:lumMod val="75000"/>
                            </a:schemeClr>
                          </a:solidFill>
                        </a:rPr>
                        <a:t>; *** </a:t>
                      </a:r>
                      <a:r>
                        <a:rPr lang="en-US" sz="1400" b="0" dirty="0" err="1" smtClean="0">
                          <a:solidFill>
                            <a:schemeClr val="tx2">
                              <a:lumMod val="75000"/>
                            </a:schemeClr>
                          </a:solidFill>
                        </a:rPr>
                        <a:t>índice</a:t>
                      </a:r>
                      <a:r>
                        <a:rPr lang="en-US" sz="1400" b="0" dirty="0" smtClean="0">
                          <a:solidFill>
                            <a:schemeClr val="tx2">
                              <a:lumMod val="75000"/>
                            </a:schemeClr>
                          </a:solidFill>
                        </a:rPr>
                        <a:t>.</a:t>
                      </a:r>
                      <a:endParaRPr lang="en-US" sz="1400" b="0" dirty="0">
                        <a:solidFill>
                          <a:schemeClr val="tx2">
                            <a:lumMod val="75000"/>
                          </a:schemeClr>
                        </a:solidFill>
                      </a:endParaRPr>
                    </a:p>
                  </a:txBody>
                  <a:tcPr>
                    <a:solidFill>
                      <a:schemeClr val="bg1"/>
                    </a:solidFill>
                  </a:tcPr>
                </a:tc>
              </a:tr>
            </a:tbl>
          </a:graphicData>
        </a:graphic>
      </p:graphicFrame>
      <p:graphicFrame>
        <p:nvGraphicFramePr>
          <p:cNvPr id="6" name="Table 5"/>
          <p:cNvGraphicFramePr>
            <a:graphicFrameLocks noGrp="1"/>
          </p:cNvGraphicFramePr>
          <p:nvPr/>
        </p:nvGraphicFramePr>
        <p:xfrm>
          <a:off x="0" y="990600"/>
          <a:ext cx="9144000" cy="370840"/>
        </p:xfrm>
        <a:graphic>
          <a:graphicData uri="http://schemas.openxmlformats.org/drawingml/2006/table">
            <a:tbl>
              <a:tblPr firstRow="1" bandRow="1">
                <a:tableStyleId>{5C22544A-7EE6-4342-B048-85BDC9FD1C3A}</a:tableStyleId>
              </a:tblPr>
              <a:tblGrid>
                <a:gridCol w="9144000"/>
              </a:tblGrid>
              <a:tr h="370840">
                <a:tc>
                  <a:txBody>
                    <a:bodyPr/>
                    <a:lstStyle/>
                    <a:p>
                      <a:endParaRPr lang="en-US" dirty="0"/>
                    </a:p>
                  </a:txBody>
                  <a:tcPr>
                    <a:solidFill>
                      <a:schemeClr val="bg1"/>
                    </a:solidFill>
                  </a:tcPr>
                </a:tc>
              </a:tr>
            </a:tbl>
          </a:graphicData>
        </a:graphic>
      </p:graphicFrame>
    </p:spTree>
  </p:cSld>
  <p:clrMapOvr>
    <a:masterClrMapping/>
  </p:clrMapOvr>
  <p:transition>
    <p:wipe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lstStyle/>
          <a:p>
            <a:r>
              <a:rPr lang="en-US" sz="2400" dirty="0" err="1" smtClean="0"/>
              <a:t>Subsidios</a:t>
            </a:r>
            <a:r>
              <a:rPr lang="en-US" sz="2400" dirty="0" smtClean="0"/>
              <a:t> al ASC </a:t>
            </a:r>
            <a:r>
              <a:rPr lang="en-US" sz="2400" dirty="0" err="1" smtClean="0"/>
              <a:t>reducen</a:t>
            </a:r>
            <a:r>
              <a:rPr lang="en-US" sz="2400" dirty="0" smtClean="0"/>
              <a:t> el </a:t>
            </a:r>
            <a:r>
              <a:rPr lang="en-US" sz="2400" dirty="0" err="1" smtClean="0"/>
              <a:t>impuesto</a:t>
            </a:r>
            <a:r>
              <a:rPr lang="en-US" sz="2400" dirty="0" smtClean="0"/>
              <a:t> al </a:t>
            </a:r>
            <a:r>
              <a:rPr lang="en-US" sz="2400" dirty="0" err="1" smtClean="0"/>
              <a:t>trabajo</a:t>
            </a:r>
            <a:r>
              <a:rPr lang="en-US" sz="2400" dirty="0" smtClean="0"/>
              <a:t> formal y </a:t>
            </a:r>
            <a:r>
              <a:rPr lang="en-US" sz="2400" dirty="0" err="1" smtClean="0"/>
              <a:t>reducen</a:t>
            </a:r>
            <a:r>
              <a:rPr lang="en-US" sz="2400" dirty="0" smtClean="0"/>
              <a:t> los </a:t>
            </a:r>
            <a:r>
              <a:rPr lang="en-US" sz="2400" dirty="0" err="1" smtClean="0"/>
              <a:t>incentivos</a:t>
            </a:r>
            <a:r>
              <a:rPr lang="en-US" sz="2400" dirty="0" smtClean="0"/>
              <a:t> de </a:t>
            </a:r>
            <a:r>
              <a:rPr lang="en-US" sz="2400" dirty="0" err="1" smtClean="0"/>
              <a:t>las</a:t>
            </a:r>
            <a:r>
              <a:rPr lang="en-US" sz="2400" dirty="0" smtClean="0"/>
              <a:t> </a:t>
            </a:r>
            <a:r>
              <a:rPr lang="en-US" sz="2400" dirty="0" err="1" smtClean="0"/>
              <a:t>empresas</a:t>
            </a:r>
            <a:r>
              <a:rPr lang="en-US" sz="2400" dirty="0" smtClean="0"/>
              <a:t> a </a:t>
            </a:r>
            <a:r>
              <a:rPr lang="en-US" sz="2400" dirty="0" err="1" smtClean="0"/>
              <a:t>evadir</a:t>
            </a:r>
            <a:r>
              <a:rPr lang="en-US" sz="2400" dirty="0" smtClean="0"/>
              <a:t>, </a:t>
            </a:r>
            <a:r>
              <a:rPr lang="en-US" sz="2400" dirty="0" err="1" smtClean="0"/>
              <a:t>aumentando</a:t>
            </a:r>
            <a:r>
              <a:rPr lang="en-US" sz="2400" dirty="0" smtClean="0"/>
              <a:t> la </a:t>
            </a:r>
            <a:r>
              <a:rPr lang="en-US" sz="2400" dirty="0" err="1" smtClean="0"/>
              <a:t>recaudación</a:t>
            </a:r>
            <a:r>
              <a:rPr lang="en-US" sz="2400" dirty="0" smtClean="0"/>
              <a:t> de ISR e IVA (y los </a:t>
            </a:r>
            <a:r>
              <a:rPr lang="en-US" sz="2400" dirty="0" err="1" smtClean="0"/>
              <a:t>salarios</a:t>
            </a:r>
            <a:r>
              <a:rPr lang="en-US" sz="2400" dirty="0" smtClean="0"/>
              <a:t>);</a:t>
            </a:r>
          </a:p>
          <a:p>
            <a:endParaRPr lang="en-US" sz="2400" dirty="0" smtClean="0"/>
          </a:p>
          <a:p>
            <a:r>
              <a:rPr lang="en-US" sz="2400" dirty="0" err="1" smtClean="0"/>
              <a:t>Subsidios</a:t>
            </a:r>
            <a:r>
              <a:rPr lang="en-US" sz="2400" dirty="0" smtClean="0"/>
              <a:t> al ASNC </a:t>
            </a:r>
            <a:r>
              <a:rPr lang="en-US" sz="2400" dirty="0" err="1" smtClean="0"/>
              <a:t>aumentan</a:t>
            </a:r>
            <a:r>
              <a:rPr lang="en-US" sz="2400" dirty="0" smtClean="0"/>
              <a:t> el </a:t>
            </a:r>
            <a:r>
              <a:rPr lang="en-US" sz="2400" dirty="0" err="1" smtClean="0"/>
              <a:t>trabajo</a:t>
            </a:r>
            <a:r>
              <a:rPr lang="en-US" sz="2400" dirty="0" smtClean="0"/>
              <a:t> informal, </a:t>
            </a:r>
            <a:r>
              <a:rPr lang="en-US" sz="2400" dirty="0" err="1" smtClean="0"/>
              <a:t>aumentan</a:t>
            </a:r>
            <a:r>
              <a:rPr lang="en-US" sz="2400" dirty="0" smtClean="0"/>
              <a:t> los </a:t>
            </a:r>
            <a:r>
              <a:rPr lang="en-US" sz="2400" dirty="0" err="1" smtClean="0"/>
              <a:t>incentivos</a:t>
            </a:r>
            <a:r>
              <a:rPr lang="en-US" sz="2400" dirty="0" smtClean="0"/>
              <a:t> de </a:t>
            </a:r>
            <a:r>
              <a:rPr lang="en-US" sz="2400" dirty="0" err="1" smtClean="0"/>
              <a:t>las</a:t>
            </a:r>
            <a:r>
              <a:rPr lang="en-US" sz="2400" dirty="0" smtClean="0"/>
              <a:t> </a:t>
            </a:r>
            <a:r>
              <a:rPr lang="en-US" sz="2400" dirty="0" err="1" smtClean="0"/>
              <a:t>empresas</a:t>
            </a:r>
            <a:r>
              <a:rPr lang="en-US" sz="2400" dirty="0" smtClean="0"/>
              <a:t> a </a:t>
            </a:r>
            <a:r>
              <a:rPr lang="en-US" sz="2400" dirty="0" err="1" smtClean="0"/>
              <a:t>evadir</a:t>
            </a:r>
            <a:r>
              <a:rPr lang="en-US" sz="2400" dirty="0" smtClean="0"/>
              <a:t> y la </a:t>
            </a:r>
            <a:r>
              <a:rPr lang="en-US" sz="2400" dirty="0" err="1" smtClean="0"/>
              <a:t>rentabilidad</a:t>
            </a:r>
            <a:r>
              <a:rPr lang="en-US" sz="2400" dirty="0" smtClean="0"/>
              <a:t> del sector no-</a:t>
            </a:r>
            <a:r>
              <a:rPr lang="en-US" sz="2400" dirty="0" err="1" smtClean="0"/>
              <a:t>tasado</a:t>
            </a:r>
            <a:r>
              <a:rPr lang="en-US" sz="2400" dirty="0" smtClean="0"/>
              <a:t> (sector A), </a:t>
            </a:r>
            <a:r>
              <a:rPr lang="en-US" sz="2400" dirty="0" err="1" smtClean="0"/>
              <a:t>reduciendo</a:t>
            </a:r>
            <a:r>
              <a:rPr lang="en-US" sz="2400" dirty="0" smtClean="0"/>
              <a:t> la </a:t>
            </a:r>
            <a:r>
              <a:rPr lang="en-US" sz="2400" dirty="0" err="1" smtClean="0"/>
              <a:t>recaudación</a:t>
            </a:r>
            <a:r>
              <a:rPr lang="en-US" sz="2400" dirty="0" smtClean="0"/>
              <a:t> de IVA e ISR.</a:t>
            </a:r>
          </a:p>
          <a:p>
            <a:endParaRPr lang="en-US" sz="2400" dirty="0" smtClean="0"/>
          </a:p>
          <a:p>
            <a:r>
              <a:rPr lang="en-US" sz="2400" dirty="0" smtClean="0"/>
              <a:t>La forma en </a:t>
            </a:r>
            <a:r>
              <a:rPr lang="en-US" sz="2400" dirty="0" err="1" smtClean="0"/>
              <a:t>que</a:t>
            </a:r>
            <a:r>
              <a:rPr lang="en-US" sz="2400" dirty="0" smtClean="0"/>
              <a:t> el </a:t>
            </a:r>
            <a:r>
              <a:rPr lang="en-US" sz="2400" dirty="0" err="1" smtClean="0"/>
              <a:t>gobierno</a:t>
            </a:r>
            <a:r>
              <a:rPr lang="en-US" sz="2400" dirty="0" smtClean="0"/>
              <a:t> </a:t>
            </a:r>
            <a:r>
              <a:rPr lang="en-US" sz="2400" dirty="0" err="1" smtClean="0"/>
              <a:t>canaliza</a:t>
            </a:r>
            <a:r>
              <a:rPr lang="en-US" sz="2400" dirty="0" smtClean="0"/>
              <a:t> </a:t>
            </a:r>
            <a:r>
              <a:rPr lang="en-US" sz="2400" dirty="0" err="1" smtClean="0"/>
              <a:t>subsidios</a:t>
            </a:r>
            <a:r>
              <a:rPr lang="en-US" sz="2400" dirty="0" smtClean="0"/>
              <a:t> al </a:t>
            </a:r>
            <a:r>
              <a:rPr lang="en-US" sz="2400" dirty="0" err="1" smtClean="0"/>
              <a:t>aseguramiento</a:t>
            </a:r>
            <a:r>
              <a:rPr lang="en-US" sz="2400" dirty="0" smtClean="0"/>
              <a:t> social </a:t>
            </a:r>
            <a:r>
              <a:rPr lang="en-US" sz="2400" dirty="0" err="1" smtClean="0"/>
              <a:t>tiene</a:t>
            </a:r>
            <a:r>
              <a:rPr lang="en-US" sz="2400" dirty="0" smtClean="0"/>
              <a:t> </a:t>
            </a:r>
            <a:r>
              <a:rPr lang="en-US" sz="2400" dirty="0" err="1" smtClean="0"/>
              <a:t>fuertes</a:t>
            </a:r>
            <a:r>
              <a:rPr lang="en-US" sz="2400" dirty="0" smtClean="0"/>
              <a:t> </a:t>
            </a:r>
            <a:r>
              <a:rPr lang="en-US" sz="2400" dirty="0" err="1" smtClean="0"/>
              <a:t>implicaciones</a:t>
            </a:r>
            <a:r>
              <a:rPr lang="en-US" sz="2400" dirty="0" smtClean="0"/>
              <a:t> </a:t>
            </a:r>
            <a:r>
              <a:rPr lang="en-US" sz="2400" dirty="0" err="1" smtClean="0"/>
              <a:t>fiscales</a:t>
            </a:r>
            <a:r>
              <a:rPr lang="en-US" sz="2400" dirty="0" smtClean="0"/>
              <a:t>: </a:t>
            </a:r>
            <a:r>
              <a:rPr lang="en-US" sz="2400" b="1" dirty="0" smtClean="0"/>
              <a:t>un peso de </a:t>
            </a:r>
            <a:r>
              <a:rPr lang="en-US" sz="2400" b="1" dirty="0" err="1" smtClean="0"/>
              <a:t>subsidio</a:t>
            </a:r>
            <a:r>
              <a:rPr lang="en-US" sz="2400" b="1" dirty="0" smtClean="0"/>
              <a:t> a ASC </a:t>
            </a:r>
            <a:r>
              <a:rPr lang="en-US" sz="2400" b="1" dirty="0" err="1" smtClean="0"/>
              <a:t>cuesta</a:t>
            </a:r>
            <a:r>
              <a:rPr lang="en-US" sz="2400" b="1" dirty="0" smtClean="0"/>
              <a:t> 0.76 pesos; un peso de </a:t>
            </a:r>
            <a:r>
              <a:rPr lang="en-US" sz="2400" b="1" dirty="0" err="1" smtClean="0"/>
              <a:t>subsidios</a:t>
            </a:r>
            <a:r>
              <a:rPr lang="en-US" sz="2400" b="1" dirty="0" smtClean="0"/>
              <a:t> a ASNC </a:t>
            </a:r>
            <a:r>
              <a:rPr lang="en-US" sz="2400" b="1" dirty="0" err="1" smtClean="0"/>
              <a:t>cuesta</a:t>
            </a:r>
            <a:r>
              <a:rPr lang="en-US" sz="2400" b="1" dirty="0" smtClean="0"/>
              <a:t> 1.04 pesos.</a:t>
            </a:r>
          </a:p>
          <a:p>
            <a:endParaRPr lang="en-US" sz="2400" dirty="0" smtClean="0"/>
          </a:p>
          <a:p>
            <a:r>
              <a:rPr lang="en-US" sz="2400" dirty="0" err="1" smtClean="0"/>
              <a:t>Dicho</a:t>
            </a:r>
            <a:r>
              <a:rPr lang="en-US" sz="2400" dirty="0" smtClean="0"/>
              <a:t> de </a:t>
            </a:r>
            <a:r>
              <a:rPr lang="en-US" sz="2400" dirty="0" err="1" smtClean="0"/>
              <a:t>otra</a:t>
            </a:r>
            <a:r>
              <a:rPr lang="en-US" sz="2400" dirty="0" smtClean="0"/>
              <a:t> forma, la </a:t>
            </a:r>
            <a:r>
              <a:rPr lang="en-US" sz="2400" dirty="0" err="1" smtClean="0"/>
              <a:t>composición</a:t>
            </a:r>
            <a:r>
              <a:rPr lang="en-US" sz="2400" dirty="0" smtClean="0"/>
              <a:t> del </a:t>
            </a:r>
            <a:r>
              <a:rPr lang="en-US" sz="2400" dirty="0" err="1" smtClean="0"/>
              <a:t>gasto</a:t>
            </a:r>
            <a:r>
              <a:rPr lang="en-US" sz="2400" dirty="0" smtClean="0"/>
              <a:t> en </a:t>
            </a:r>
            <a:r>
              <a:rPr lang="en-US" sz="2400" dirty="0" err="1" smtClean="0"/>
              <a:t>aseguramiento</a:t>
            </a:r>
            <a:r>
              <a:rPr lang="en-US" sz="2400" dirty="0" smtClean="0"/>
              <a:t> social </a:t>
            </a:r>
            <a:r>
              <a:rPr lang="en-US" sz="2400" dirty="0" err="1" smtClean="0"/>
              <a:t>tiene</a:t>
            </a:r>
            <a:r>
              <a:rPr lang="en-US" sz="2400" dirty="0" smtClean="0"/>
              <a:t> </a:t>
            </a:r>
            <a:r>
              <a:rPr lang="en-US" sz="2400" dirty="0" err="1" smtClean="0"/>
              <a:t>implicaciones</a:t>
            </a:r>
            <a:r>
              <a:rPr lang="en-US" sz="2400" dirty="0" smtClean="0"/>
              <a:t> </a:t>
            </a:r>
            <a:r>
              <a:rPr lang="en-US" sz="2400" dirty="0" err="1" smtClean="0"/>
              <a:t>importantes</a:t>
            </a:r>
            <a:r>
              <a:rPr lang="en-US" sz="2400" dirty="0" smtClean="0"/>
              <a:t> </a:t>
            </a:r>
            <a:r>
              <a:rPr lang="en-US" sz="2400" dirty="0" err="1" smtClean="0"/>
              <a:t>para</a:t>
            </a:r>
            <a:r>
              <a:rPr lang="en-US" sz="2400" dirty="0" smtClean="0"/>
              <a:t> la </a:t>
            </a:r>
            <a:r>
              <a:rPr lang="en-US" sz="2400" dirty="0" err="1" smtClean="0"/>
              <a:t>sustentabilidad</a:t>
            </a:r>
            <a:r>
              <a:rPr lang="en-US" sz="2400" dirty="0" smtClean="0"/>
              <a:t> fiscal del </a:t>
            </a:r>
            <a:r>
              <a:rPr lang="en-US" sz="2400" dirty="0" err="1" smtClean="0"/>
              <a:t>gasto</a:t>
            </a:r>
            <a:r>
              <a:rPr lang="en-US" sz="2400" dirty="0" smtClean="0"/>
              <a:t> social. </a:t>
            </a:r>
            <a:endParaRPr lang="en-US" sz="2400" dirty="0"/>
          </a:p>
        </p:txBody>
      </p:sp>
    </p:spTree>
  </p:cSld>
  <p:clrMapOvr>
    <a:masterClrMapping/>
  </p:clrMapOvr>
  <p:transition>
    <p:wipe dir="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1295400"/>
        </p:xfrm>
        <a:graphic>
          <a:graphicData uri="http://schemas.openxmlformats.org/drawingml/2006/table">
            <a:tbl>
              <a:tblPr firstRow="1" bandRow="1">
                <a:tableStyleId>{5C22544A-7EE6-4342-B048-85BDC9FD1C3A}</a:tableStyleId>
              </a:tblPr>
              <a:tblGrid>
                <a:gridCol w="9144000"/>
              </a:tblGrid>
              <a:tr h="1295400">
                <a:tc>
                  <a:txBody>
                    <a:bodyPr/>
                    <a:lstStyle/>
                    <a:p>
                      <a:endParaRPr lang="en-US" sz="2400" b="0" u="none" dirty="0" smtClean="0">
                        <a:solidFill>
                          <a:schemeClr val="tx1"/>
                        </a:solidFill>
                      </a:endParaRPr>
                    </a:p>
                    <a:p>
                      <a:r>
                        <a:rPr lang="en-US" sz="2400" b="1" u="none" dirty="0" smtClean="0">
                          <a:solidFill>
                            <a:schemeClr val="tx2">
                              <a:lumMod val="75000"/>
                            </a:schemeClr>
                          </a:solidFill>
                        </a:rPr>
                        <a:t>¿</a:t>
                      </a:r>
                      <a:r>
                        <a:rPr lang="en-US" sz="2400" b="1" u="none" dirty="0" err="1" smtClean="0">
                          <a:solidFill>
                            <a:schemeClr val="tx2">
                              <a:lumMod val="75000"/>
                            </a:schemeClr>
                          </a:solidFill>
                        </a:rPr>
                        <a:t>Por</a:t>
                      </a:r>
                      <a:r>
                        <a:rPr lang="en-US" sz="2400" b="1" u="none" dirty="0" smtClean="0">
                          <a:solidFill>
                            <a:schemeClr val="tx2">
                              <a:lumMod val="75000"/>
                            </a:schemeClr>
                          </a:solidFill>
                        </a:rPr>
                        <a:t> </a:t>
                      </a:r>
                      <a:r>
                        <a:rPr lang="en-US" sz="2400" b="1" u="none" dirty="0" err="1" smtClean="0">
                          <a:solidFill>
                            <a:schemeClr val="tx2">
                              <a:lumMod val="75000"/>
                            </a:schemeClr>
                          </a:solidFill>
                        </a:rPr>
                        <a:t>qué</a:t>
                      </a:r>
                      <a:r>
                        <a:rPr lang="en-US" sz="2400" b="1" u="none" dirty="0" smtClean="0">
                          <a:solidFill>
                            <a:schemeClr val="tx2">
                              <a:lumMod val="75000"/>
                            </a:schemeClr>
                          </a:solidFill>
                        </a:rPr>
                        <a:t>? </a:t>
                      </a:r>
                      <a:r>
                        <a:rPr lang="en-US" sz="2400" b="0" u="sng" dirty="0" err="1" smtClean="0">
                          <a:solidFill>
                            <a:schemeClr val="tx2">
                              <a:lumMod val="75000"/>
                            </a:schemeClr>
                          </a:solidFill>
                        </a:rPr>
                        <a:t>Estructura</a:t>
                      </a:r>
                      <a:r>
                        <a:rPr lang="en-US" sz="2400" b="0" u="sng" dirty="0" smtClean="0">
                          <a:solidFill>
                            <a:schemeClr val="tx2">
                              <a:lumMod val="75000"/>
                            </a:schemeClr>
                          </a:solidFill>
                        </a:rPr>
                        <a:t> de </a:t>
                      </a:r>
                      <a:r>
                        <a:rPr lang="en-US" sz="2400" b="0" u="sng" dirty="0" err="1" smtClean="0">
                          <a:solidFill>
                            <a:schemeClr val="tx2">
                              <a:lumMod val="75000"/>
                            </a:schemeClr>
                          </a:solidFill>
                        </a:rPr>
                        <a:t>Incentivos</a:t>
                      </a:r>
                      <a:r>
                        <a:rPr lang="en-US" sz="2400" b="0" u="sng" dirty="0" smtClean="0">
                          <a:solidFill>
                            <a:schemeClr val="tx2">
                              <a:lumMod val="75000"/>
                            </a:schemeClr>
                          </a:solidFill>
                        </a:rPr>
                        <a:t>: ASC</a:t>
                      </a:r>
                      <a:r>
                        <a:rPr lang="en-US" sz="2400" b="0" u="sng" baseline="0" dirty="0" smtClean="0">
                          <a:solidFill>
                            <a:schemeClr val="tx2">
                              <a:lumMod val="75000"/>
                            </a:schemeClr>
                          </a:solidFill>
                        </a:rPr>
                        <a:t> + ASNC vs. ASU + </a:t>
                      </a:r>
                      <a:r>
                        <a:rPr lang="en-US" sz="2400" b="0" u="sng" baseline="0" dirty="0" err="1" smtClean="0">
                          <a:solidFill>
                            <a:schemeClr val="tx2">
                              <a:lumMod val="75000"/>
                            </a:schemeClr>
                          </a:solidFill>
                        </a:rPr>
                        <a:t>reforma</a:t>
                      </a:r>
                      <a:r>
                        <a:rPr lang="en-US" sz="2400" b="0" u="sng" baseline="0" dirty="0" smtClean="0">
                          <a:solidFill>
                            <a:schemeClr val="tx2">
                              <a:lumMod val="75000"/>
                            </a:schemeClr>
                          </a:solidFill>
                        </a:rPr>
                        <a:t> fiscal  </a:t>
                      </a:r>
                      <a:endParaRPr lang="en-US" sz="2400" b="0" u="sng" dirty="0">
                        <a:solidFill>
                          <a:schemeClr val="tx2">
                            <a:lumMod val="75000"/>
                          </a:schemeClr>
                        </a:solidFill>
                      </a:endParaRPr>
                    </a:p>
                  </a:txBody>
                  <a:tcPr>
                    <a:solidFill>
                      <a:schemeClr val="bg1"/>
                    </a:solidFill>
                  </a:tcPr>
                </a:tc>
              </a:tr>
            </a:tbl>
          </a:graphicData>
        </a:graphic>
      </p:graphicFrame>
      <p:graphicFrame>
        <p:nvGraphicFramePr>
          <p:cNvPr id="4" name="Table 3"/>
          <p:cNvGraphicFramePr>
            <a:graphicFrameLocks noGrp="1"/>
          </p:cNvGraphicFramePr>
          <p:nvPr/>
        </p:nvGraphicFramePr>
        <p:xfrm>
          <a:off x="457200" y="914400"/>
          <a:ext cx="8153400" cy="4343399"/>
        </p:xfrm>
        <a:graphic>
          <a:graphicData uri="http://schemas.openxmlformats.org/drawingml/2006/table">
            <a:tbl>
              <a:tblPr firstRow="1" bandRow="1">
                <a:tableStyleId>{5C22544A-7EE6-4342-B048-85BDC9FD1C3A}</a:tableStyleId>
              </a:tblPr>
              <a:tblGrid>
                <a:gridCol w="2038350"/>
                <a:gridCol w="2038350"/>
                <a:gridCol w="2038350"/>
                <a:gridCol w="2038350"/>
              </a:tblGrid>
              <a:tr h="533399">
                <a:tc>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dirty="0" smtClean="0">
                          <a:solidFill>
                            <a:schemeClr val="tx2">
                              <a:lumMod val="75000"/>
                            </a:schemeClr>
                          </a:solidFill>
                        </a:rPr>
                        <a:t>ASC</a:t>
                      </a:r>
                      <a:r>
                        <a:rPr lang="en-US" baseline="0" dirty="0" smtClean="0">
                          <a:solidFill>
                            <a:schemeClr val="tx2">
                              <a:lumMod val="75000"/>
                            </a:schemeClr>
                          </a:solidFill>
                        </a:rPr>
                        <a:t> + ASNC </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5800">
                <a:tc>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2">
                            <a:lumMod val="75000"/>
                          </a:schemeClr>
                        </a:solidFill>
                      </a:endParaRPr>
                    </a:p>
                    <a:p>
                      <a:pPr algn="ctr"/>
                      <a:r>
                        <a:rPr lang="en-US" dirty="0" err="1" smtClean="0">
                          <a:solidFill>
                            <a:schemeClr val="tx2">
                              <a:lumMod val="75000"/>
                            </a:schemeClr>
                          </a:solidFill>
                        </a:rPr>
                        <a:t>Tasa</a:t>
                      </a:r>
                      <a:r>
                        <a:rPr lang="en-US" dirty="0" smtClean="0">
                          <a:solidFill>
                            <a:schemeClr val="tx2">
                              <a:lumMod val="75000"/>
                            </a:schemeClr>
                          </a:solidFill>
                        </a:rPr>
                        <a:t> de IVA</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US" dirty="0" err="1" smtClean="0">
                          <a:solidFill>
                            <a:schemeClr val="tx2">
                              <a:lumMod val="75000"/>
                            </a:schemeClr>
                          </a:solidFill>
                        </a:rPr>
                        <a:t>Trabajo</a:t>
                      </a:r>
                      <a:endParaRPr lang="en-US" dirty="0" smtClean="0">
                        <a:solidFill>
                          <a:schemeClr val="tx2">
                            <a:lumMod val="75000"/>
                          </a:schemeClr>
                        </a:solidFill>
                      </a:endParaRPr>
                    </a:p>
                    <a:p>
                      <a:pPr algn="l"/>
                      <a:r>
                        <a:rPr lang="en-US" dirty="0" err="1" smtClean="0">
                          <a:solidFill>
                            <a:schemeClr val="tx2">
                              <a:lumMod val="75000"/>
                            </a:schemeClr>
                          </a:solidFill>
                        </a:rPr>
                        <a:t>Impuesto</a:t>
                      </a:r>
                      <a:r>
                        <a:rPr lang="en-US" dirty="0" smtClean="0">
                          <a:solidFill>
                            <a:schemeClr val="tx2">
                              <a:lumMod val="75000"/>
                            </a:schemeClr>
                          </a:solidFill>
                        </a:rPr>
                        <a:t> al formal</a:t>
                      </a:r>
                      <a:r>
                        <a:rPr lang="en-US" baseline="0" dirty="0" smtClean="0">
                          <a:solidFill>
                            <a:schemeClr val="tx2">
                              <a:lumMod val="75000"/>
                            </a:schemeClr>
                          </a:solidFill>
                        </a:rPr>
                        <a:t>     </a:t>
                      </a:r>
                      <a:r>
                        <a:rPr lang="en-US" baseline="0" dirty="0" err="1" smtClean="0">
                          <a:solidFill>
                            <a:schemeClr val="tx2">
                              <a:lumMod val="75000"/>
                            </a:schemeClr>
                          </a:solidFill>
                        </a:rPr>
                        <a:t>Subsidio</a:t>
                      </a:r>
                      <a:r>
                        <a:rPr lang="en-US" baseline="0" dirty="0" smtClean="0">
                          <a:solidFill>
                            <a:schemeClr val="tx2">
                              <a:lumMod val="75000"/>
                            </a:schemeClr>
                          </a:solidFill>
                        </a:rPr>
                        <a:t> al informal</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37529">
                <a:tc>
                  <a:txBody>
                    <a:bodyPr/>
                    <a:lstStyle/>
                    <a:p>
                      <a:r>
                        <a:rPr lang="en-US" dirty="0" smtClean="0">
                          <a:solidFill>
                            <a:schemeClr val="tx2">
                              <a:lumMod val="75000"/>
                            </a:schemeClr>
                          </a:solidFill>
                        </a:rPr>
                        <a:t>I</a:t>
                      </a:r>
                      <a:r>
                        <a:rPr lang="en-US" baseline="-25000" dirty="0" smtClean="0">
                          <a:solidFill>
                            <a:schemeClr val="tx2">
                              <a:lumMod val="75000"/>
                            </a:schemeClr>
                          </a:solidFill>
                        </a:rPr>
                        <a:t>1</a:t>
                      </a:r>
                    </a:p>
                    <a:p>
                      <a:r>
                        <a:rPr lang="en-US" dirty="0" smtClean="0">
                          <a:solidFill>
                            <a:schemeClr val="tx2">
                              <a:lumMod val="75000"/>
                            </a:schemeClr>
                          </a:solidFill>
                        </a:rPr>
                        <a:t>I</a:t>
                      </a:r>
                      <a:r>
                        <a:rPr lang="en-US" baseline="-25000" dirty="0" smtClean="0">
                          <a:solidFill>
                            <a:schemeClr val="tx2">
                              <a:lumMod val="75000"/>
                            </a:schemeClr>
                          </a:solidFill>
                        </a:rPr>
                        <a:t>2</a:t>
                      </a:r>
                    </a:p>
                    <a:p>
                      <a:r>
                        <a:rPr lang="en-US" dirty="0" smtClean="0">
                          <a:solidFill>
                            <a:schemeClr val="tx2">
                              <a:lumMod val="75000"/>
                            </a:schemeClr>
                          </a:solidFill>
                        </a:rPr>
                        <a:t>B</a:t>
                      </a:r>
                    </a:p>
                    <a:p>
                      <a:r>
                        <a:rPr lang="en-US" dirty="0" smtClean="0">
                          <a:solidFill>
                            <a:schemeClr val="tx2">
                              <a:lumMod val="75000"/>
                            </a:schemeClr>
                          </a:solidFill>
                        </a:rPr>
                        <a:t>A</a:t>
                      </a:r>
                    </a:p>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0</a:t>
                      </a:r>
                    </a:p>
                    <a:p>
                      <a:pPr algn="ctr"/>
                      <a:r>
                        <a:rPr lang="en-US" dirty="0" smtClean="0">
                          <a:solidFill>
                            <a:schemeClr val="tx2">
                              <a:lumMod val="75000"/>
                            </a:schemeClr>
                          </a:solidFill>
                        </a:rPr>
                        <a:t>15</a:t>
                      </a:r>
                    </a:p>
                    <a:p>
                      <a:pPr algn="ctr"/>
                      <a:r>
                        <a:rPr lang="en-US" dirty="0" smtClean="0">
                          <a:solidFill>
                            <a:schemeClr val="tx2">
                              <a:lumMod val="75000"/>
                            </a:schemeClr>
                          </a:solidFill>
                        </a:rPr>
                        <a:t>10</a:t>
                      </a:r>
                    </a:p>
                    <a:p>
                      <a:pPr algn="ctr"/>
                      <a:r>
                        <a:rPr lang="en-US" dirty="0" smtClean="0">
                          <a:solidFill>
                            <a:schemeClr val="tx2">
                              <a:lumMod val="75000"/>
                            </a:schemeClr>
                          </a:solidFill>
                        </a:rPr>
                        <a:t>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0.20</a:t>
                      </a:r>
                    </a:p>
                    <a:p>
                      <a:pPr algn="ctr"/>
                      <a:r>
                        <a:rPr lang="en-US" dirty="0" smtClean="0">
                          <a:solidFill>
                            <a:schemeClr val="tx2">
                              <a:lumMod val="75000"/>
                            </a:schemeClr>
                          </a:solidFill>
                        </a:rPr>
                        <a:t>0.20</a:t>
                      </a:r>
                    </a:p>
                    <a:p>
                      <a:pPr algn="ctr"/>
                      <a:r>
                        <a:rPr lang="en-US" dirty="0" smtClean="0">
                          <a:solidFill>
                            <a:schemeClr val="tx2">
                              <a:lumMod val="75000"/>
                            </a:schemeClr>
                          </a:solidFill>
                        </a:rPr>
                        <a:t>-</a:t>
                      </a:r>
                    </a:p>
                    <a:p>
                      <a:pPr algn="ctr"/>
                      <a:r>
                        <a:rPr lang="en-US" dirty="0" smtClean="0">
                          <a:solidFill>
                            <a:schemeClr val="tx2">
                              <a:lumMod val="75000"/>
                            </a:schemeClr>
                          </a:solidFill>
                        </a:rPr>
                        <a:t>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0.07</a:t>
                      </a:r>
                    </a:p>
                    <a:p>
                      <a:pPr algn="ctr"/>
                      <a:r>
                        <a:rPr lang="en-US" dirty="0" smtClean="0">
                          <a:solidFill>
                            <a:schemeClr val="tx2">
                              <a:lumMod val="75000"/>
                            </a:schemeClr>
                          </a:solidFill>
                        </a:rPr>
                        <a:t>0.07</a:t>
                      </a:r>
                    </a:p>
                    <a:p>
                      <a:pPr algn="ctr"/>
                      <a:r>
                        <a:rPr lang="en-US" dirty="0" smtClean="0">
                          <a:solidFill>
                            <a:schemeClr val="tx2">
                              <a:lumMod val="75000"/>
                            </a:schemeClr>
                          </a:solidFill>
                        </a:rPr>
                        <a:t>-</a:t>
                      </a:r>
                    </a:p>
                    <a:p>
                      <a:pPr algn="ctr"/>
                      <a:r>
                        <a:rPr lang="en-US" dirty="0" smtClean="0">
                          <a:solidFill>
                            <a:schemeClr val="tx2">
                              <a:lumMod val="75000"/>
                            </a:schemeClr>
                          </a:solidFill>
                        </a:rPr>
                        <a:t>0.07</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4925">
                <a:tc>
                  <a:txBody>
                    <a:bodyPr/>
                    <a:lstStyle/>
                    <a:p>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US" b="1" dirty="0" smtClean="0">
                          <a:solidFill>
                            <a:schemeClr val="tx2">
                              <a:lumMod val="75000"/>
                            </a:schemeClr>
                          </a:solidFill>
                        </a:rPr>
                        <a:t>ASU con </a:t>
                      </a:r>
                      <a:r>
                        <a:rPr lang="en-US" b="1" dirty="0" err="1" smtClean="0">
                          <a:solidFill>
                            <a:schemeClr val="tx2">
                              <a:lumMod val="75000"/>
                            </a:schemeClr>
                          </a:solidFill>
                        </a:rPr>
                        <a:t>reforma</a:t>
                      </a:r>
                      <a:r>
                        <a:rPr lang="en-US" b="1" dirty="0" smtClean="0">
                          <a:solidFill>
                            <a:schemeClr val="tx2">
                              <a:lumMod val="75000"/>
                            </a:schemeClr>
                          </a:solidFill>
                        </a:rPr>
                        <a:t> al IVA</a:t>
                      </a:r>
                      <a:endParaRPr lang="en-US" b="1"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36235">
                <a:tc>
                  <a:txBody>
                    <a:bodyPr/>
                    <a:lstStyle/>
                    <a:p>
                      <a:r>
                        <a:rPr lang="en-US" dirty="0" smtClean="0">
                          <a:solidFill>
                            <a:schemeClr val="tx2">
                              <a:lumMod val="75000"/>
                            </a:schemeClr>
                          </a:solidFill>
                        </a:rPr>
                        <a:t>I</a:t>
                      </a:r>
                      <a:r>
                        <a:rPr lang="en-US" baseline="-25000" dirty="0" smtClean="0">
                          <a:solidFill>
                            <a:schemeClr val="tx2">
                              <a:lumMod val="75000"/>
                            </a:schemeClr>
                          </a:solidFill>
                        </a:rPr>
                        <a:t>1</a:t>
                      </a:r>
                    </a:p>
                    <a:p>
                      <a:r>
                        <a:rPr lang="en-US" dirty="0" smtClean="0">
                          <a:solidFill>
                            <a:schemeClr val="tx2">
                              <a:lumMod val="75000"/>
                            </a:schemeClr>
                          </a:solidFill>
                        </a:rPr>
                        <a:t>I</a:t>
                      </a:r>
                      <a:r>
                        <a:rPr lang="en-US" baseline="-25000" dirty="0" smtClean="0">
                          <a:solidFill>
                            <a:schemeClr val="tx2">
                              <a:lumMod val="75000"/>
                            </a:schemeClr>
                          </a:solidFill>
                        </a:rPr>
                        <a:t>2</a:t>
                      </a:r>
                    </a:p>
                    <a:p>
                      <a:r>
                        <a:rPr lang="en-US" dirty="0" smtClean="0">
                          <a:solidFill>
                            <a:schemeClr val="tx2">
                              <a:lumMod val="75000"/>
                            </a:schemeClr>
                          </a:solidFill>
                        </a:rPr>
                        <a:t>B</a:t>
                      </a:r>
                    </a:p>
                    <a:p>
                      <a:r>
                        <a:rPr lang="en-US" dirty="0" smtClean="0">
                          <a:solidFill>
                            <a:schemeClr val="tx2">
                              <a:lumMod val="75000"/>
                            </a:schemeClr>
                          </a:solidFill>
                        </a:rPr>
                        <a:t>A</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16</a:t>
                      </a:r>
                    </a:p>
                    <a:p>
                      <a:pPr algn="ctr"/>
                      <a:r>
                        <a:rPr lang="en-US" dirty="0" smtClean="0">
                          <a:solidFill>
                            <a:schemeClr val="tx2">
                              <a:lumMod val="75000"/>
                            </a:schemeClr>
                          </a:solidFill>
                        </a:rPr>
                        <a:t>16</a:t>
                      </a:r>
                    </a:p>
                    <a:p>
                      <a:pPr algn="ctr"/>
                      <a:r>
                        <a:rPr lang="en-US" dirty="0" smtClean="0">
                          <a:solidFill>
                            <a:schemeClr val="tx2">
                              <a:lumMod val="75000"/>
                            </a:schemeClr>
                          </a:solidFill>
                        </a:rPr>
                        <a:t>16</a:t>
                      </a:r>
                    </a:p>
                    <a:p>
                      <a:pPr algn="ctr"/>
                      <a:r>
                        <a:rPr lang="en-US" dirty="0" smtClean="0">
                          <a:solidFill>
                            <a:schemeClr val="tx2">
                              <a:lumMod val="75000"/>
                            </a:schemeClr>
                          </a:solidFill>
                        </a:rPr>
                        <a:t>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0</a:t>
                      </a:r>
                    </a:p>
                    <a:p>
                      <a:pPr algn="ctr"/>
                      <a:r>
                        <a:rPr lang="en-US" dirty="0" smtClean="0">
                          <a:solidFill>
                            <a:schemeClr val="tx2">
                              <a:lumMod val="75000"/>
                            </a:schemeClr>
                          </a:solidFill>
                        </a:rPr>
                        <a:t>0</a:t>
                      </a:r>
                    </a:p>
                    <a:p>
                      <a:pPr algn="ctr"/>
                      <a:r>
                        <a:rPr lang="en-US" dirty="0" smtClean="0">
                          <a:solidFill>
                            <a:schemeClr val="tx2">
                              <a:lumMod val="75000"/>
                            </a:schemeClr>
                          </a:solidFill>
                        </a:rPr>
                        <a:t>-</a:t>
                      </a:r>
                    </a:p>
                    <a:p>
                      <a:pPr algn="ctr"/>
                      <a:r>
                        <a:rPr lang="en-US" dirty="0" smtClean="0">
                          <a:solidFill>
                            <a:schemeClr val="tx2">
                              <a:lumMod val="75000"/>
                            </a:schemeClr>
                          </a:solidFill>
                        </a:rPr>
                        <a:t>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2">
                              <a:lumMod val="75000"/>
                            </a:schemeClr>
                          </a:solidFill>
                        </a:rPr>
                        <a:t>0</a:t>
                      </a:r>
                    </a:p>
                    <a:p>
                      <a:pPr algn="ctr"/>
                      <a:r>
                        <a:rPr lang="en-US" dirty="0" smtClean="0">
                          <a:solidFill>
                            <a:schemeClr val="tx2">
                              <a:lumMod val="75000"/>
                            </a:schemeClr>
                          </a:solidFill>
                        </a:rPr>
                        <a:t>0</a:t>
                      </a:r>
                    </a:p>
                    <a:p>
                      <a:pPr algn="ctr"/>
                      <a:r>
                        <a:rPr lang="en-US" dirty="0" smtClean="0">
                          <a:solidFill>
                            <a:schemeClr val="tx2">
                              <a:lumMod val="75000"/>
                            </a:schemeClr>
                          </a:solidFill>
                        </a:rPr>
                        <a:t>-</a:t>
                      </a:r>
                    </a:p>
                    <a:p>
                      <a:pPr algn="ctr"/>
                      <a:r>
                        <a:rPr lang="en-US" dirty="0" smtClean="0">
                          <a:solidFill>
                            <a:schemeClr val="tx2">
                              <a:lumMod val="75000"/>
                            </a:schemeClr>
                          </a:solidFill>
                        </a:rPr>
                        <a:t>0</a:t>
                      </a:r>
                      <a:endParaRPr lang="en-US" dirty="0">
                        <a:solidFill>
                          <a:schemeClr val="tx2">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nvGraphicFramePr>
        <p:xfrm>
          <a:off x="0" y="5394960"/>
          <a:ext cx="9144000" cy="1463040"/>
        </p:xfrm>
        <a:graphic>
          <a:graphicData uri="http://schemas.openxmlformats.org/drawingml/2006/table">
            <a:tbl>
              <a:tblPr firstRow="1" bandRow="1">
                <a:tableStyleId>{5C22544A-7EE6-4342-B048-85BDC9FD1C3A}</a:tableStyleId>
              </a:tblPr>
              <a:tblGrid>
                <a:gridCol w="9144000"/>
              </a:tblGrid>
              <a:tr h="370840">
                <a:tc>
                  <a:txBody>
                    <a:bodyPr/>
                    <a:lstStyle/>
                    <a:p>
                      <a:pPr>
                        <a:buFont typeface="Arial" pitchFamily="34" charset="0"/>
                        <a:buChar char="•"/>
                      </a:pPr>
                      <a:r>
                        <a:rPr lang="en-US" b="1" dirty="0" smtClean="0">
                          <a:solidFill>
                            <a:schemeClr val="tx1"/>
                          </a:solidFill>
                        </a:rPr>
                        <a:t>   </a:t>
                      </a:r>
                      <a:r>
                        <a:rPr lang="en-US" b="1" dirty="0" smtClean="0">
                          <a:solidFill>
                            <a:schemeClr val="tx2">
                              <a:lumMod val="75000"/>
                            </a:schemeClr>
                          </a:solidFill>
                        </a:rPr>
                        <a:t>Hay </a:t>
                      </a:r>
                      <a:r>
                        <a:rPr lang="en-US" b="1" dirty="0" err="1" smtClean="0">
                          <a:solidFill>
                            <a:schemeClr val="tx2">
                              <a:lumMod val="75000"/>
                            </a:schemeClr>
                          </a:solidFill>
                        </a:rPr>
                        <a:t>una</a:t>
                      </a:r>
                      <a:r>
                        <a:rPr lang="en-US" b="1" baseline="0" dirty="0" smtClean="0">
                          <a:solidFill>
                            <a:schemeClr val="tx2">
                              <a:lumMod val="75000"/>
                            </a:schemeClr>
                          </a:solidFill>
                        </a:rPr>
                        <a:t> </a:t>
                      </a:r>
                      <a:r>
                        <a:rPr lang="en-US" b="1" baseline="0" dirty="0" err="1" smtClean="0">
                          <a:solidFill>
                            <a:schemeClr val="tx2">
                              <a:lumMod val="75000"/>
                            </a:schemeClr>
                          </a:solidFill>
                        </a:rPr>
                        <a:t>fuerte</a:t>
                      </a:r>
                      <a:r>
                        <a:rPr lang="en-US" b="1" baseline="0" dirty="0" smtClean="0">
                          <a:solidFill>
                            <a:schemeClr val="tx2">
                              <a:lumMod val="75000"/>
                            </a:schemeClr>
                          </a:solidFill>
                        </a:rPr>
                        <a:t> </a:t>
                      </a:r>
                      <a:r>
                        <a:rPr lang="en-US" b="1" baseline="0" dirty="0" err="1" smtClean="0">
                          <a:solidFill>
                            <a:schemeClr val="tx2">
                              <a:lumMod val="75000"/>
                            </a:schemeClr>
                          </a:solidFill>
                        </a:rPr>
                        <a:t>corrección</a:t>
                      </a:r>
                      <a:r>
                        <a:rPr lang="en-US" b="1" baseline="0" dirty="0" smtClean="0">
                          <a:solidFill>
                            <a:schemeClr val="tx2">
                              <a:lumMod val="75000"/>
                            </a:schemeClr>
                          </a:solidFill>
                        </a:rPr>
                        <a:t> en el </a:t>
                      </a:r>
                      <a:r>
                        <a:rPr lang="en-US" b="1" baseline="0" dirty="0" err="1" smtClean="0">
                          <a:solidFill>
                            <a:schemeClr val="tx2">
                              <a:lumMod val="75000"/>
                            </a:schemeClr>
                          </a:solidFill>
                        </a:rPr>
                        <a:t>precio</a:t>
                      </a:r>
                      <a:r>
                        <a:rPr lang="en-US" b="1" baseline="0" dirty="0" smtClean="0">
                          <a:solidFill>
                            <a:schemeClr val="tx2">
                              <a:lumMod val="75000"/>
                            </a:schemeClr>
                          </a:solidFill>
                        </a:rPr>
                        <a:t> </a:t>
                      </a:r>
                      <a:r>
                        <a:rPr lang="en-US" b="1" baseline="0" dirty="0" err="1" smtClean="0">
                          <a:solidFill>
                            <a:schemeClr val="tx2">
                              <a:lumMod val="75000"/>
                            </a:schemeClr>
                          </a:solidFill>
                        </a:rPr>
                        <a:t>relativo</a:t>
                      </a:r>
                      <a:r>
                        <a:rPr lang="en-US" b="1" baseline="0" dirty="0" smtClean="0">
                          <a:solidFill>
                            <a:schemeClr val="tx2">
                              <a:lumMod val="75000"/>
                            </a:schemeClr>
                          </a:solidFill>
                        </a:rPr>
                        <a:t> de </a:t>
                      </a:r>
                      <a:r>
                        <a:rPr lang="en-US" b="1" dirty="0" smtClean="0">
                          <a:solidFill>
                            <a:schemeClr val="tx2">
                              <a:lumMod val="75000"/>
                            </a:schemeClr>
                          </a:solidFill>
                        </a:rPr>
                        <a:t>I</a:t>
                      </a:r>
                      <a:r>
                        <a:rPr lang="en-US" b="1" baseline="-25000" dirty="0" smtClean="0">
                          <a:solidFill>
                            <a:schemeClr val="tx2">
                              <a:lumMod val="75000"/>
                            </a:schemeClr>
                          </a:solidFill>
                        </a:rPr>
                        <a:t>1</a:t>
                      </a:r>
                      <a:r>
                        <a:rPr lang="en-US" b="1" dirty="0" smtClean="0">
                          <a:solidFill>
                            <a:schemeClr val="tx2">
                              <a:lumMod val="75000"/>
                            </a:schemeClr>
                          </a:solidFill>
                        </a:rPr>
                        <a:t> vs. I</a:t>
                      </a:r>
                      <a:r>
                        <a:rPr lang="en-US" b="1" baseline="-25000" dirty="0" smtClean="0">
                          <a:solidFill>
                            <a:schemeClr val="tx2">
                              <a:lumMod val="75000"/>
                            </a:schemeClr>
                          </a:solidFill>
                        </a:rPr>
                        <a:t>2</a:t>
                      </a:r>
                      <a:r>
                        <a:rPr lang="en-US" b="1" dirty="0" smtClean="0">
                          <a:solidFill>
                            <a:schemeClr val="tx2">
                              <a:lumMod val="75000"/>
                            </a:schemeClr>
                          </a:solidFill>
                        </a:rPr>
                        <a:t>;</a:t>
                      </a:r>
                    </a:p>
                    <a:p>
                      <a:pPr>
                        <a:buFont typeface="Arial" pitchFamily="34" charset="0"/>
                        <a:buChar char="•"/>
                      </a:pPr>
                      <a:r>
                        <a:rPr lang="en-US" b="1" dirty="0" smtClean="0">
                          <a:solidFill>
                            <a:schemeClr val="tx2">
                              <a:lumMod val="75000"/>
                            </a:schemeClr>
                          </a:solidFill>
                        </a:rPr>
                        <a:t>   Hay </a:t>
                      </a:r>
                      <a:r>
                        <a:rPr lang="en-US" b="1" dirty="0" err="1" smtClean="0">
                          <a:solidFill>
                            <a:schemeClr val="tx2">
                              <a:lumMod val="75000"/>
                            </a:schemeClr>
                          </a:solidFill>
                        </a:rPr>
                        <a:t>una</a:t>
                      </a:r>
                      <a:r>
                        <a:rPr lang="en-US" b="1" dirty="0" smtClean="0">
                          <a:solidFill>
                            <a:schemeClr val="tx2">
                              <a:lumMod val="75000"/>
                            </a:schemeClr>
                          </a:solidFill>
                        </a:rPr>
                        <a:t> </a:t>
                      </a:r>
                      <a:r>
                        <a:rPr lang="en-US" b="1" dirty="0" err="1" smtClean="0">
                          <a:solidFill>
                            <a:schemeClr val="tx2">
                              <a:lumMod val="75000"/>
                            </a:schemeClr>
                          </a:solidFill>
                        </a:rPr>
                        <a:t>fuerte</a:t>
                      </a:r>
                      <a:r>
                        <a:rPr lang="en-US" b="1" dirty="0" smtClean="0">
                          <a:solidFill>
                            <a:schemeClr val="tx2">
                              <a:lumMod val="75000"/>
                            </a:schemeClr>
                          </a:solidFill>
                        </a:rPr>
                        <a:t> </a:t>
                      </a:r>
                      <a:r>
                        <a:rPr lang="en-US" b="1" dirty="0" err="1" smtClean="0">
                          <a:solidFill>
                            <a:schemeClr val="tx2">
                              <a:lumMod val="75000"/>
                            </a:schemeClr>
                          </a:solidFill>
                        </a:rPr>
                        <a:t>corrección</a:t>
                      </a:r>
                      <a:r>
                        <a:rPr lang="en-US" b="1" dirty="0" smtClean="0">
                          <a:solidFill>
                            <a:schemeClr val="tx2">
                              <a:lumMod val="75000"/>
                            </a:schemeClr>
                          </a:solidFill>
                        </a:rPr>
                        <a:t> en el </a:t>
                      </a:r>
                      <a:r>
                        <a:rPr lang="en-US" b="1" dirty="0" err="1" smtClean="0">
                          <a:solidFill>
                            <a:schemeClr val="tx2">
                              <a:lumMod val="75000"/>
                            </a:schemeClr>
                          </a:solidFill>
                        </a:rPr>
                        <a:t>precio</a:t>
                      </a:r>
                      <a:r>
                        <a:rPr lang="en-US" b="1" dirty="0" smtClean="0">
                          <a:solidFill>
                            <a:schemeClr val="tx2">
                              <a:lumMod val="75000"/>
                            </a:schemeClr>
                          </a:solidFill>
                        </a:rPr>
                        <a:t> </a:t>
                      </a:r>
                      <a:r>
                        <a:rPr lang="en-US" b="1" dirty="0" err="1" smtClean="0">
                          <a:solidFill>
                            <a:schemeClr val="tx2">
                              <a:lumMod val="75000"/>
                            </a:schemeClr>
                          </a:solidFill>
                        </a:rPr>
                        <a:t>relativo</a:t>
                      </a:r>
                      <a:r>
                        <a:rPr lang="en-US" b="1" dirty="0" smtClean="0">
                          <a:solidFill>
                            <a:schemeClr val="tx2">
                              <a:lumMod val="75000"/>
                            </a:schemeClr>
                          </a:solidFill>
                        </a:rPr>
                        <a:t> del </a:t>
                      </a:r>
                      <a:r>
                        <a:rPr lang="en-US" b="1" dirty="0" err="1" smtClean="0">
                          <a:solidFill>
                            <a:schemeClr val="tx2">
                              <a:lumMod val="75000"/>
                            </a:schemeClr>
                          </a:solidFill>
                        </a:rPr>
                        <a:t>trabajo</a:t>
                      </a:r>
                      <a:r>
                        <a:rPr lang="en-US" b="1" dirty="0" smtClean="0">
                          <a:solidFill>
                            <a:schemeClr val="tx2">
                              <a:lumMod val="75000"/>
                            </a:schemeClr>
                          </a:solidFill>
                        </a:rPr>
                        <a:t> </a:t>
                      </a:r>
                      <a:r>
                        <a:rPr lang="en-US" b="1" dirty="0" err="1" smtClean="0">
                          <a:solidFill>
                            <a:schemeClr val="tx2">
                              <a:lumMod val="75000"/>
                            </a:schemeClr>
                          </a:solidFill>
                        </a:rPr>
                        <a:t>asalariado</a:t>
                      </a:r>
                      <a:r>
                        <a:rPr lang="en-US" b="1" dirty="0" smtClean="0">
                          <a:solidFill>
                            <a:schemeClr val="tx2">
                              <a:lumMod val="75000"/>
                            </a:schemeClr>
                          </a:solidFill>
                        </a:rPr>
                        <a:t> vs. no-</a:t>
                      </a:r>
                      <a:r>
                        <a:rPr lang="en-US" b="1" dirty="0" err="1" smtClean="0">
                          <a:solidFill>
                            <a:schemeClr val="tx2">
                              <a:lumMod val="75000"/>
                            </a:schemeClr>
                          </a:solidFill>
                        </a:rPr>
                        <a:t>asalariado</a:t>
                      </a:r>
                      <a:r>
                        <a:rPr lang="en-US" b="1" dirty="0" smtClean="0">
                          <a:solidFill>
                            <a:schemeClr val="tx2">
                              <a:lumMod val="75000"/>
                            </a:schemeClr>
                          </a:solidFill>
                        </a:rPr>
                        <a:t> y </a:t>
                      </a:r>
                    </a:p>
                    <a:p>
                      <a:pPr>
                        <a:buFont typeface="Arial" pitchFamily="34" charset="0"/>
                        <a:buNone/>
                      </a:pPr>
                      <a:r>
                        <a:rPr lang="en-US" b="1" dirty="0" smtClean="0">
                          <a:solidFill>
                            <a:schemeClr val="tx2">
                              <a:lumMod val="75000"/>
                            </a:schemeClr>
                          </a:solidFill>
                        </a:rPr>
                        <a:t>    entre el </a:t>
                      </a:r>
                      <a:r>
                        <a:rPr lang="en-US" b="1" dirty="0" err="1" smtClean="0">
                          <a:solidFill>
                            <a:schemeClr val="tx2">
                              <a:lumMod val="75000"/>
                            </a:schemeClr>
                          </a:solidFill>
                        </a:rPr>
                        <a:t>precio</a:t>
                      </a:r>
                      <a:r>
                        <a:rPr lang="en-US" b="1" dirty="0" smtClean="0">
                          <a:solidFill>
                            <a:schemeClr val="tx2">
                              <a:lumMod val="75000"/>
                            </a:schemeClr>
                          </a:solidFill>
                        </a:rPr>
                        <a:t> </a:t>
                      </a:r>
                      <a:r>
                        <a:rPr lang="en-US" b="1" dirty="0" err="1" smtClean="0">
                          <a:solidFill>
                            <a:schemeClr val="tx2">
                              <a:lumMod val="75000"/>
                            </a:schemeClr>
                          </a:solidFill>
                        </a:rPr>
                        <a:t>relativo</a:t>
                      </a:r>
                      <a:r>
                        <a:rPr lang="en-US" b="1" dirty="0" smtClean="0">
                          <a:solidFill>
                            <a:schemeClr val="tx2">
                              <a:lumMod val="75000"/>
                            </a:schemeClr>
                          </a:solidFill>
                        </a:rPr>
                        <a:t> del </a:t>
                      </a:r>
                      <a:r>
                        <a:rPr lang="en-US" b="1" dirty="0" err="1" smtClean="0">
                          <a:solidFill>
                            <a:schemeClr val="tx2">
                              <a:lumMod val="75000"/>
                            </a:schemeClr>
                          </a:solidFill>
                        </a:rPr>
                        <a:t>trabajo</a:t>
                      </a:r>
                      <a:r>
                        <a:rPr lang="en-US" b="1" dirty="0" smtClean="0">
                          <a:solidFill>
                            <a:schemeClr val="tx2">
                              <a:lumMod val="75000"/>
                            </a:schemeClr>
                          </a:solidFill>
                        </a:rPr>
                        <a:t> </a:t>
                      </a:r>
                      <a:r>
                        <a:rPr lang="en-US" b="1" dirty="0" err="1" smtClean="0">
                          <a:solidFill>
                            <a:schemeClr val="tx2">
                              <a:lumMod val="75000"/>
                            </a:schemeClr>
                          </a:solidFill>
                        </a:rPr>
                        <a:t>asalariado</a:t>
                      </a:r>
                      <a:r>
                        <a:rPr lang="en-US" b="1" dirty="0" smtClean="0">
                          <a:solidFill>
                            <a:schemeClr val="tx2">
                              <a:lumMod val="75000"/>
                            </a:schemeClr>
                          </a:solidFill>
                        </a:rPr>
                        <a:t> legal vs. </a:t>
                      </a:r>
                      <a:r>
                        <a:rPr lang="en-US" b="1" dirty="0" err="1" smtClean="0">
                          <a:solidFill>
                            <a:schemeClr val="tx2">
                              <a:lumMod val="75000"/>
                            </a:schemeClr>
                          </a:solidFill>
                        </a:rPr>
                        <a:t>ilegal</a:t>
                      </a:r>
                      <a:r>
                        <a:rPr lang="en-US" b="1" baseline="0" dirty="0" smtClean="0">
                          <a:solidFill>
                            <a:schemeClr val="tx2">
                              <a:lumMod val="75000"/>
                            </a:schemeClr>
                          </a:solidFill>
                        </a:rPr>
                        <a:t>;</a:t>
                      </a:r>
                    </a:p>
                    <a:p>
                      <a:pPr>
                        <a:buFont typeface="Arial" pitchFamily="34" charset="0"/>
                        <a:buChar char="•"/>
                      </a:pPr>
                      <a:r>
                        <a:rPr lang="en-US" b="1" baseline="0" dirty="0" smtClean="0">
                          <a:solidFill>
                            <a:schemeClr val="tx2">
                              <a:lumMod val="75000"/>
                            </a:schemeClr>
                          </a:solidFill>
                        </a:rPr>
                        <a:t>   En el sector I</a:t>
                      </a:r>
                      <a:r>
                        <a:rPr lang="en-US" b="1" baseline="-25000" dirty="0" smtClean="0">
                          <a:solidFill>
                            <a:schemeClr val="tx2">
                              <a:lumMod val="75000"/>
                            </a:schemeClr>
                          </a:solidFill>
                        </a:rPr>
                        <a:t>1</a:t>
                      </a:r>
                      <a:r>
                        <a:rPr lang="en-US" b="1" baseline="0" dirty="0" smtClean="0">
                          <a:solidFill>
                            <a:schemeClr val="tx2">
                              <a:lumMod val="75000"/>
                            </a:schemeClr>
                          </a:solidFill>
                        </a:rPr>
                        <a:t> los </a:t>
                      </a:r>
                      <a:r>
                        <a:rPr lang="en-US" b="1" baseline="0" dirty="0" err="1" smtClean="0">
                          <a:solidFill>
                            <a:schemeClr val="tx2">
                              <a:lumMod val="75000"/>
                            </a:schemeClr>
                          </a:solidFill>
                        </a:rPr>
                        <a:t>incentivos</a:t>
                      </a:r>
                      <a:r>
                        <a:rPr lang="en-US" b="1" baseline="0" dirty="0" smtClean="0">
                          <a:solidFill>
                            <a:schemeClr val="tx2">
                              <a:lumMod val="75000"/>
                            </a:schemeClr>
                          </a:solidFill>
                        </a:rPr>
                        <a:t> a </a:t>
                      </a:r>
                      <a:r>
                        <a:rPr lang="en-US" b="1" baseline="0" dirty="0" err="1" smtClean="0">
                          <a:solidFill>
                            <a:schemeClr val="tx2">
                              <a:lumMod val="75000"/>
                            </a:schemeClr>
                          </a:solidFill>
                        </a:rPr>
                        <a:t>evadir</a:t>
                      </a:r>
                      <a:r>
                        <a:rPr lang="en-US" b="1" baseline="0" dirty="0" smtClean="0">
                          <a:solidFill>
                            <a:schemeClr val="tx2">
                              <a:lumMod val="75000"/>
                            </a:schemeClr>
                          </a:solidFill>
                        </a:rPr>
                        <a:t> el IVA son </a:t>
                      </a:r>
                      <a:r>
                        <a:rPr lang="en-US" b="1" baseline="0" dirty="0" err="1" smtClean="0">
                          <a:solidFill>
                            <a:schemeClr val="tx2">
                              <a:lumMod val="75000"/>
                            </a:schemeClr>
                          </a:solidFill>
                        </a:rPr>
                        <a:t>más</a:t>
                      </a:r>
                      <a:r>
                        <a:rPr lang="en-US" b="1" baseline="0" dirty="0" smtClean="0">
                          <a:solidFill>
                            <a:schemeClr val="tx2">
                              <a:lumMod val="75000"/>
                            </a:schemeClr>
                          </a:solidFill>
                        </a:rPr>
                        <a:t> </a:t>
                      </a:r>
                      <a:r>
                        <a:rPr lang="en-US" b="1" baseline="0" dirty="0" err="1" smtClean="0">
                          <a:solidFill>
                            <a:schemeClr val="tx2">
                              <a:lumMod val="75000"/>
                            </a:schemeClr>
                          </a:solidFill>
                        </a:rPr>
                        <a:t>que</a:t>
                      </a:r>
                      <a:r>
                        <a:rPr lang="en-US" b="1" baseline="0" dirty="0" smtClean="0">
                          <a:solidFill>
                            <a:schemeClr val="tx2">
                              <a:lumMod val="75000"/>
                            </a:schemeClr>
                          </a:solidFill>
                        </a:rPr>
                        <a:t> </a:t>
                      </a:r>
                      <a:r>
                        <a:rPr lang="en-US" b="1" baseline="0" dirty="0" err="1" smtClean="0">
                          <a:solidFill>
                            <a:schemeClr val="tx2">
                              <a:lumMod val="75000"/>
                            </a:schemeClr>
                          </a:solidFill>
                        </a:rPr>
                        <a:t>compensados</a:t>
                      </a:r>
                      <a:r>
                        <a:rPr lang="en-US" b="1" baseline="0" dirty="0" smtClean="0">
                          <a:solidFill>
                            <a:schemeClr val="tx2">
                              <a:lumMod val="75000"/>
                            </a:schemeClr>
                          </a:solidFill>
                        </a:rPr>
                        <a:t> </a:t>
                      </a:r>
                      <a:r>
                        <a:rPr lang="en-US" b="1" baseline="0" dirty="0" err="1" smtClean="0">
                          <a:solidFill>
                            <a:schemeClr val="tx2">
                              <a:lumMod val="75000"/>
                            </a:schemeClr>
                          </a:solidFill>
                        </a:rPr>
                        <a:t>por</a:t>
                      </a:r>
                      <a:r>
                        <a:rPr lang="en-US" b="1" baseline="0" dirty="0" smtClean="0">
                          <a:solidFill>
                            <a:schemeClr val="tx2">
                              <a:lumMod val="75000"/>
                            </a:schemeClr>
                          </a:solidFill>
                        </a:rPr>
                        <a:t> </a:t>
                      </a:r>
                      <a:r>
                        <a:rPr lang="en-US" b="1" baseline="0" dirty="0" err="1" smtClean="0">
                          <a:solidFill>
                            <a:schemeClr val="tx2">
                              <a:lumMod val="75000"/>
                            </a:schemeClr>
                          </a:solidFill>
                        </a:rPr>
                        <a:t>menores</a:t>
                      </a:r>
                      <a:r>
                        <a:rPr lang="en-US" b="1" baseline="0" dirty="0" smtClean="0">
                          <a:solidFill>
                            <a:schemeClr val="tx2">
                              <a:lumMod val="75000"/>
                            </a:schemeClr>
                          </a:solidFill>
                        </a:rPr>
                        <a:t> </a:t>
                      </a:r>
                      <a:r>
                        <a:rPr lang="en-US" b="1" baseline="0" dirty="0" err="1" smtClean="0">
                          <a:solidFill>
                            <a:schemeClr val="tx2">
                              <a:lumMod val="75000"/>
                            </a:schemeClr>
                          </a:solidFill>
                        </a:rPr>
                        <a:t>costos</a:t>
                      </a:r>
                      <a:r>
                        <a:rPr lang="en-US" b="1" baseline="0" dirty="0" smtClean="0">
                          <a:solidFill>
                            <a:schemeClr val="tx2">
                              <a:lumMod val="75000"/>
                            </a:schemeClr>
                          </a:solidFill>
                        </a:rPr>
                        <a:t> </a:t>
                      </a:r>
                    </a:p>
                    <a:p>
                      <a:pPr>
                        <a:buFont typeface="Arial" pitchFamily="34" charset="0"/>
                        <a:buNone/>
                      </a:pPr>
                      <a:r>
                        <a:rPr lang="en-US" b="1" baseline="0" dirty="0" smtClean="0">
                          <a:solidFill>
                            <a:schemeClr val="tx2">
                              <a:lumMod val="75000"/>
                            </a:schemeClr>
                          </a:solidFill>
                        </a:rPr>
                        <a:t>     </a:t>
                      </a:r>
                      <a:r>
                        <a:rPr lang="en-US" b="1" baseline="0" dirty="0" err="1" smtClean="0">
                          <a:solidFill>
                            <a:schemeClr val="tx2">
                              <a:lumMod val="75000"/>
                            </a:schemeClr>
                          </a:solidFill>
                        </a:rPr>
                        <a:t>laborales</a:t>
                      </a:r>
                      <a:r>
                        <a:rPr lang="en-US" b="1" baseline="0" dirty="0" smtClean="0">
                          <a:solidFill>
                            <a:schemeClr val="tx2">
                              <a:lumMod val="75000"/>
                            </a:schemeClr>
                          </a:solidFill>
                        </a:rPr>
                        <a:t>, y se </a:t>
                      </a:r>
                      <a:r>
                        <a:rPr lang="en-US" b="1" baseline="0" dirty="0" err="1" smtClean="0">
                          <a:solidFill>
                            <a:schemeClr val="tx2">
                              <a:lumMod val="75000"/>
                            </a:schemeClr>
                          </a:solidFill>
                        </a:rPr>
                        <a:t>expande</a:t>
                      </a:r>
                      <a:r>
                        <a:rPr lang="en-US" b="1" baseline="0" dirty="0" smtClean="0">
                          <a:solidFill>
                            <a:schemeClr val="tx2">
                              <a:lumMod val="75000"/>
                            </a:schemeClr>
                          </a:solidFill>
                        </a:rPr>
                        <a:t> el </a:t>
                      </a:r>
                      <a:r>
                        <a:rPr lang="en-US" b="1" baseline="0" dirty="0" err="1" smtClean="0">
                          <a:solidFill>
                            <a:schemeClr val="tx2">
                              <a:lumMod val="75000"/>
                            </a:schemeClr>
                          </a:solidFill>
                        </a:rPr>
                        <a:t>empleo</a:t>
                      </a:r>
                      <a:r>
                        <a:rPr lang="en-US" b="1" baseline="0" dirty="0" smtClean="0">
                          <a:solidFill>
                            <a:schemeClr val="tx2">
                              <a:lumMod val="75000"/>
                            </a:schemeClr>
                          </a:solidFill>
                        </a:rPr>
                        <a:t> y la </a:t>
                      </a:r>
                      <a:r>
                        <a:rPr lang="en-US" b="1" baseline="0" dirty="0" err="1" smtClean="0">
                          <a:solidFill>
                            <a:schemeClr val="tx2">
                              <a:lumMod val="75000"/>
                            </a:schemeClr>
                          </a:solidFill>
                        </a:rPr>
                        <a:t>producción</a:t>
                      </a:r>
                      <a:r>
                        <a:rPr lang="en-US" b="1" baseline="0" dirty="0" smtClean="0">
                          <a:solidFill>
                            <a:schemeClr val="tx2">
                              <a:lumMod val="75000"/>
                            </a:schemeClr>
                          </a:solidFill>
                        </a:rPr>
                        <a:t> a </a:t>
                      </a:r>
                      <a:r>
                        <a:rPr lang="en-US" b="1" baseline="0" dirty="0" err="1" smtClean="0">
                          <a:solidFill>
                            <a:schemeClr val="tx2">
                              <a:lumMod val="75000"/>
                            </a:schemeClr>
                          </a:solidFill>
                        </a:rPr>
                        <a:t>pesar</a:t>
                      </a:r>
                      <a:r>
                        <a:rPr lang="en-US" b="1" baseline="0" dirty="0" smtClean="0">
                          <a:solidFill>
                            <a:schemeClr val="tx2">
                              <a:lumMod val="75000"/>
                            </a:schemeClr>
                          </a:solidFill>
                        </a:rPr>
                        <a:t> de la mayor </a:t>
                      </a:r>
                      <a:r>
                        <a:rPr lang="en-US" b="1" baseline="0" dirty="0" err="1" smtClean="0">
                          <a:solidFill>
                            <a:schemeClr val="tx2">
                              <a:lumMod val="75000"/>
                            </a:schemeClr>
                          </a:solidFill>
                        </a:rPr>
                        <a:t>tasa</a:t>
                      </a:r>
                      <a:r>
                        <a:rPr lang="en-US" b="1" baseline="0" dirty="0" smtClean="0">
                          <a:solidFill>
                            <a:schemeClr val="tx2">
                              <a:lumMod val="75000"/>
                            </a:schemeClr>
                          </a:solidFill>
                        </a:rPr>
                        <a:t> de IVA.</a:t>
                      </a:r>
                      <a:endParaRPr lang="en-US" b="0" dirty="0">
                        <a:solidFill>
                          <a:schemeClr val="tx2">
                            <a:lumMod val="75000"/>
                          </a:schemeClr>
                        </a:solidFill>
                      </a:endParaRPr>
                    </a:p>
                  </a:txBody>
                  <a:tcPr>
                    <a:solidFill>
                      <a:schemeClr val="bg1"/>
                    </a:solidFill>
                  </a:tcPr>
                </a:tc>
              </a:tr>
            </a:tbl>
          </a:graphicData>
        </a:graphic>
      </p:graphicFrame>
    </p:spTree>
  </p:cSld>
  <p:clrMapOvr>
    <a:masterClrMapping/>
  </p:clrMapOvr>
  <p:transition>
    <p:wipe dir="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pPr algn="ctr"/>
                      <a:r>
                        <a:rPr lang="en-US" sz="2200" b="0" dirty="0" smtClean="0">
                          <a:solidFill>
                            <a:schemeClr val="tx1"/>
                          </a:solidFill>
                        </a:rPr>
                        <a:t> </a:t>
                      </a:r>
                      <a:r>
                        <a:rPr lang="en-US" sz="2200" b="0" u="sng" dirty="0" err="1" smtClean="0">
                          <a:solidFill>
                            <a:schemeClr val="tx1"/>
                          </a:solidFill>
                        </a:rPr>
                        <a:t>Impuestos</a:t>
                      </a:r>
                      <a:r>
                        <a:rPr lang="en-US" sz="2200" b="0" u="sng" dirty="0" smtClean="0">
                          <a:solidFill>
                            <a:schemeClr val="tx1"/>
                          </a:solidFill>
                        </a:rPr>
                        <a:t>/</a:t>
                      </a:r>
                      <a:r>
                        <a:rPr lang="en-US" sz="2200" b="0" u="sng" dirty="0" err="1" smtClean="0">
                          <a:solidFill>
                            <a:schemeClr val="tx1"/>
                          </a:solidFill>
                        </a:rPr>
                        <a:t>subsidios</a:t>
                      </a:r>
                      <a:r>
                        <a:rPr lang="en-US" sz="2200" b="0" u="sng" dirty="0" smtClean="0">
                          <a:solidFill>
                            <a:schemeClr val="tx1"/>
                          </a:solidFill>
                        </a:rPr>
                        <a:t> </a:t>
                      </a:r>
                      <a:r>
                        <a:rPr lang="en-US" sz="2200" b="0" u="sng" dirty="0" err="1" smtClean="0">
                          <a:solidFill>
                            <a:schemeClr val="tx1"/>
                          </a:solidFill>
                        </a:rPr>
                        <a:t>bajo</a:t>
                      </a:r>
                      <a:r>
                        <a:rPr lang="en-US" sz="2200" b="0" u="sng" dirty="0" smtClean="0">
                          <a:solidFill>
                            <a:schemeClr val="tx1"/>
                          </a:solidFill>
                        </a:rPr>
                        <a:t> ASU con </a:t>
                      </a:r>
                      <a:r>
                        <a:rPr lang="en-US" sz="2200" b="0" u="sng" dirty="0" err="1" smtClean="0">
                          <a:solidFill>
                            <a:schemeClr val="tx1"/>
                          </a:solidFill>
                        </a:rPr>
                        <a:t>beneficios</a:t>
                      </a:r>
                      <a:r>
                        <a:rPr lang="en-US" sz="2200" b="0" u="sng" dirty="0" smtClean="0">
                          <a:solidFill>
                            <a:schemeClr val="tx1"/>
                          </a:solidFill>
                        </a:rPr>
                        <a:t> </a:t>
                      </a:r>
                      <a:r>
                        <a:rPr lang="en-US" sz="2200" b="0" u="sng" dirty="0" err="1" smtClean="0">
                          <a:solidFill>
                            <a:schemeClr val="tx1"/>
                          </a:solidFill>
                        </a:rPr>
                        <a:t>pensionarios</a:t>
                      </a:r>
                      <a:r>
                        <a:rPr lang="en-US" sz="2200" b="0" u="sng" dirty="0" smtClean="0">
                          <a:solidFill>
                            <a:schemeClr val="tx1"/>
                          </a:solidFill>
                        </a:rPr>
                        <a:t> </a:t>
                      </a:r>
                      <a:r>
                        <a:rPr lang="en-US" sz="2200" b="0" u="sng" dirty="0" err="1" smtClean="0">
                          <a:solidFill>
                            <a:schemeClr val="tx1"/>
                          </a:solidFill>
                        </a:rPr>
                        <a:t>complementarios</a:t>
                      </a:r>
                      <a:endParaRPr lang="en-US" sz="2200" b="0" u="sng" dirty="0" smtClean="0">
                        <a:solidFill>
                          <a:schemeClr val="tx1"/>
                        </a:solidFill>
                      </a:endParaRPr>
                    </a:p>
                    <a:p>
                      <a:pPr algn="ctr"/>
                      <a:endParaRPr lang="en-US" sz="2400" b="0" u="none" dirty="0" smtClean="0">
                        <a:solidFill>
                          <a:schemeClr val="tx1"/>
                        </a:solidFill>
                      </a:endParaRPr>
                    </a:p>
                    <a:p>
                      <a:pPr algn="ctr"/>
                      <a:endParaRPr lang="en-US" sz="2400" b="0" u="none" dirty="0" smtClean="0">
                        <a:solidFill>
                          <a:schemeClr val="tx1"/>
                        </a:solidFill>
                      </a:endParaRPr>
                    </a:p>
                    <a:p>
                      <a:endParaRPr lang="en-US" sz="2400" b="0" dirty="0">
                        <a:solidFill>
                          <a:schemeClr val="tx1"/>
                        </a:solidFill>
                      </a:endParaRPr>
                    </a:p>
                  </a:txBody>
                  <a:tcPr>
                    <a:solidFill>
                      <a:schemeClr val="bg1"/>
                    </a:solidFill>
                  </a:tcPr>
                </a:tc>
              </a:tr>
            </a:tbl>
          </a:graphicData>
        </a:graphic>
      </p:graphicFrame>
      <p:graphicFrame>
        <p:nvGraphicFramePr>
          <p:cNvPr id="3" name="Table 2"/>
          <p:cNvGraphicFramePr>
            <a:graphicFrameLocks noGrp="1"/>
          </p:cNvGraphicFramePr>
          <p:nvPr/>
        </p:nvGraphicFramePr>
        <p:xfrm>
          <a:off x="-1" y="685800"/>
          <a:ext cx="9144001" cy="2743200"/>
        </p:xfrm>
        <a:graphic>
          <a:graphicData uri="http://schemas.openxmlformats.org/drawingml/2006/table">
            <a:tbl>
              <a:tblPr firstRow="1" bandRow="1">
                <a:tableStyleId>{5C22544A-7EE6-4342-B048-85BDC9FD1C3A}</a:tableStyleId>
              </a:tblPr>
              <a:tblGrid>
                <a:gridCol w="1219201"/>
                <a:gridCol w="3626338"/>
                <a:gridCol w="2188308"/>
                <a:gridCol w="2110154"/>
              </a:tblGrid>
              <a:tr h="37084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err="1" smtClean="0">
                          <a:solidFill>
                            <a:schemeClr val="tx1"/>
                          </a:solidFill>
                        </a:rPr>
                        <a:t>Trabajador</a:t>
                      </a:r>
                      <a:r>
                        <a:rPr lang="en-US" dirty="0" smtClean="0">
                          <a:solidFill>
                            <a:schemeClr val="tx1"/>
                          </a:solidFill>
                        </a:rPr>
                        <a:t> </a:t>
                      </a:r>
                      <a:r>
                        <a:rPr lang="en-US" dirty="0" err="1" smtClean="0">
                          <a:solidFill>
                            <a:schemeClr val="tx1"/>
                          </a:solidFill>
                        </a:rPr>
                        <a:t>recibe</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err="1" smtClean="0">
                          <a:solidFill>
                            <a:schemeClr val="tx1"/>
                          </a:solidFill>
                        </a:rPr>
                        <a:t>Empresa</a:t>
                      </a:r>
                      <a:r>
                        <a:rPr lang="en-US" dirty="0" smtClean="0">
                          <a:solidFill>
                            <a:schemeClr val="tx1"/>
                          </a:solidFill>
                        </a:rPr>
                        <a:t> </a:t>
                      </a:r>
                      <a:r>
                        <a:rPr lang="en-US" dirty="0" err="1" smtClean="0">
                          <a:solidFill>
                            <a:schemeClr val="tx1"/>
                          </a:solidFill>
                        </a:rPr>
                        <a:t>paga</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err="1" smtClean="0">
                          <a:solidFill>
                            <a:schemeClr val="tx1"/>
                          </a:solidFill>
                        </a:rPr>
                        <a:t>Impuesto</a:t>
                      </a:r>
                      <a:r>
                        <a:rPr lang="en-US" dirty="0" smtClean="0">
                          <a:solidFill>
                            <a:schemeClr val="tx1"/>
                          </a:solidFill>
                        </a:rPr>
                        <a:t> “</a:t>
                      </a:r>
                      <a:r>
                        <a:rPr lang="en-US" dirty="0" err="1" smtClean="0">
                          <a:solidFill>
                            <a:schemeClr val="tx1"/>
                          </a:solidFill>
                        </a:rPr>
                        <a:t>puro</a:t>
                      </a:r>
                      <a:r>
                        <a:rPr lang="en-US" dirty="0" smtClean="0">
                          <a:solidFill>
                            <a:schemeClr val="tx1"/>
                          </a:solidFill>
                        </a:rPr>
                        <a:t>” al </a:t>
                      </a:r>
                      <a:r>
                        <a:rPr lang="en-US" dirty="0" err="1" smtClean="0">
                          <a:solidFill>
                            <a:schemeClr val="tx1"/>
                          </a:solidFill>
                        </a:rPr>
                        <a:t>trabajo</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endParaRPr lang="en-US" dirty="0" smtClean="0"/>
                    </a:p>
                    <a:p>
                      <a:r>
                        <a:rPr lang="en-US" b="1" dirty="0" err="1" smtClean="0"/>
                        <a:t>Asalariado</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smtClean="0">
                        <a:solidFill>
                          <a:schemeClr val="tx1"/>
                        </a:solidFill>
                      </a:endParaRPr>
                    </a:p>
                    <a:p>
                      <a:endParaRPr lang="en-US"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endParaRPr lang="en-US" dirty="0" smtClean="0"/>
                    </a:p>
                    <a:p>
                      <a:r>
                        <a:rPr lang="en-US" b="1" dirty="0" smtClean="0"/>
                        <a:t>No-</a:t>
                      </a:r>
                      <a:r>
                        <a:rPr lang="en-US" b="1" dirty="0" err="1" smtClean="0"/>
                        <a:t>asalariado</a:t>
                      </a:r>
                      <a:endParaRPr lang="en-US" b="1" dirty="0" smtClean="0"/>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smtClean="0">
                        <a:solidFill>
                          <a:schemeClr val="tx1"/>
                        </a:solidFill>
                      </a:endParaRPr>
                    </a:p>
                    <a:p>
                      <a:endParaRPr lang="en-US" dirty="0" smtClean="0">
                        <a:solidFill>
                          <a:schemeClr val="tx1"/>
                        </a:solidFill>
                      </a:endParaRPr>
                    </a:p>
                    <a:p>
                      <a:r>
                        <a:rPr lang="en-US" dirty="0" smtClean="0">
                          <a:solidFill>
                            <a:schemeClr val="tx1"/>
                          </a:solidFill>
                        </a:rPr>
                        <a:t>              0</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4" name="Object 3"/>
          <p:cNvGraphicFramePr>
            <a:graphicFrameLocks noChangeAspect="1"/>
          </p:cNvGraphicFramePr>
          <p:nvPr/>
        </p:nvGraphicFramePr>
        <p:xfrm>
          <a:off x="1216025" y="1600200"/>
          <a:ext cx="3622675" cy="455613"/>
        </p:xfrm>
        <a:graphic>
          <a:graphicData uri="http://schemas.openxmlformats.org/presentationml/2006/ole">
            <p:oleObj spid="_x0000_s574466" name="Equation" r:id="rId3" imgW="2019240" imgH="253800" progId="Equation.DSMT4">
              <p:embed/>
            </p:oleObj>
          </a:graphicData>
        </a:graphic>
      </p:graphicFrame>
      <p:graphicFrame>
        <p:nvGraphicFramePr>
          <p:cNvPr id="5" name="Object 4"/>
          <p:cNvGraphicFramePr>
            <a:graphicFrameLocks noChangeAspect="1"/>
          </p:cNvGraphicFramePr>
          <p:nvPr/>
        </p:nvGraphicFramePr>
        <p:xfrm>
          <a:off x="4862513" y="1600200"/>
          <a:ext cx="1943100" cy="457200"/>
        </p:xfrm>
        <a:graphic>
          <a:graphicData uri="http://schemas.openxmlformats.org/presentationml/2006/ole">
            <p:oleObj spid="_x0000_s574467" name="Equation" r:id="rId4" imgW="1079280" imgH="253800" progId="Equation.DSMT4">
              <p:embed/>
            </p:oleObj>
          </a:graphicData>
        </a:graphic>
      </p:graphicFrame>
      <p:graphicFrame>
        <p:nvGraphicFramePr>
          <p:cNvPr id="6" name="Object 5"/>
          <p:cNvGraphicFramePr>
            <a:graphicFrameLocks noChangeAspect="1"/>
          </p:cNvGraphicFramePr>
          <p:nvPr/>
        </p:nvGraphicFramePr>
        <p:xfrm>
          <a:off x="7078663" y="1600200"/>
          <a:ext cx="1857375" cy="407988"/>
        </p:xfrm>
        <a:graphic>
          <a:graphicData uri="http://schemas.openxmlformats.org/presentationml/2006/ole">
            <p:oleObj spid="_x0000_s574468" name="Equation" r:id="rId5" imgW="1155600" imgH="253800" progId="Equation.DSMT4">
              <p:embed/>
            </p:oleObj>
          </a:graphicData>
        </a:graphic>
      </p:graphicFrame>
      <p:graphicFrame>
        <p:nvGraphicFramePr>
          <p:cNvPr id="7" name="Object 6"/>
          <p:cNvGraphicFramePr>
            <a:graphicFrameLocks noChangeAspect="1"/>
          </p:cNvGraphicFramePr>
          <p:nvPr/>
        </p:nvGraphicFramePr>
        <p:xfrm>
          <a:off x="1957388" y="2514600"/>
          <a:ext cx="1884362" cy="477838"/>
        </p:xfrm>
        <a:graphic>
          <a:graphicData uri="http://schemas.openxmlformats.org/presentationml/2006/ole">
            <p:oleObj spid="_x0000_s574469" name="Equation" r:id="rId6" imgW="952200" imgH="241200" progId="Equation.DSMT4">
              <p:embed/>
            </p:oleObj>
          </a:graphicData>
        </a:graphic>
      </p:graphicFrame>
      <p:graphicFrame>
        <p:nvGraphicFramePr>
          <p:cNvPr id="8" name="Object 7"/>
          <p:cNvGraphicFramePr>
            <a:graphicFrameLocks noChangeAspect="1"/>
          </p:cNvGraphicFramePr>
          <p:nvPr/>
        </p:nvGraphicFramePr>
        <p:xfrm>
          <a:off x="5459413" y="2514600"/>
          <a:ext cx="496887" cy="471488"/>
        </p:xfrm>
        <a:graphic>
          <a:graphicData uri="http://schemas.openxmlformats.org/presentationml/2006/ole">
            <p:oleObj spid="_x0000_s574470" name="Equation" r:id="rId7" imgW="241200" imgH="228600" progId="Equation.DSMT4">
              <p:embed/>
            </p:oleObj>
          </a:graphicData>
        </a:graphic>
      </p:graphicFrame>
      <p:sp>
        <p:nvSpPr>
          <p:cNvPr id="9" name="TextBox 8"/>
          <p:cNvSpPr txBox="1"/>
          <p:nvPr/>
        </p:nvSpPr>
        <p:spPr>
          <a:xfrm>
            <a:off x="0" y="3505200"/>
            <a:ext cx="9296399" cy="3046988"/>
          </a:xfrm>
          <a:prstGeom prst="rect">
            <a:avLst/>
          </a:prstGeom>
          <a:noFill/>
        </p:spPr>
        <p:txBody>
          <a:bodyPr wrap="square" rtlCol="0">
            <a:spAutoFit/>
          </a:bodyPr>
          <a:lstStyle/>
          <a:p>
            <a:pPr marL="457200" indent="-457200" algn="just"/>
            <a:r>
              <a:rPr lang="es-ES" dirty="0" smtClean="0">
                <a:solidFill>
                  <a:schemeClr val="tx2">
                    <a:lumMod val="75000"/>
                  </a:schemeClr>
                </a:solidFill>
              </a:rPr>
              <a:t>En principio, si las primas para los seguros de RT, desempleo e IV fuesen las actuarialmente justas,</a:t>
            </a:r>
          </a:p>
          <a:p>
            <a:pPr marL="457200" indent="-457200" algn="just"/>
            <a:r>
              <a:rPr lang="es-ES" dirty="0" smtClean="0">
                <a:solidFill>
                  <a:schemeClr val="tx2">
                    <a:lumMod val="75000"/>
                  </a:schemeClr>
                </a:solidFill>
              </a:rPr>
              <a:t>y si las tasas de descuento de los trabajadores fuesen similares a las tasas de interés, los</a:t>
            </a:r>
          </a:p>
          <a:p>
            <a:pPr marL="457200" indent="-457200" algn="just"/>
            <a:r>
              <a:rPr lang="es-ES" dirty="0" smtClean="0">
                <a:solidFill>
                  <a:schemeClr val="tx2">
                    <a:lumMod val="75000"/>
                  </a:schemeClr>
                </a:solidFill>
              </a:rPr>
              <a:t>trabajadores valorarían plenamente los beneficios no salariales. En ese caso,                     ,</a:t>
            </a:r>
          </a:p>
          <a:p>
            <a:pPr marL="457200" indent="-457200" algn="just"/>
            <a:r>
              <a:rPr lang="es-ES" dirty="0" smtClean="0">
                <a:solidFill>
                  <a:schemeClr val="tx2">
                    <a:lumMod val="75000"/>
                  </a:schemeClr>
                </a:solidFill>
              </a:rPr>
              <a:t>de forma tal que no habría ningún impuesto al trabajo asalariado.</a:t>
            </a:r>
          </a:p>
          <a:p>
            <a:endParaRPr lang="en-US" sz="2000" dirty="0" smtClean="0"/>
          </a:p>
          <a:p>
            <a:r>
              <a:rPr lang="en-US" sz="2000" dirty="0" smtClean="0"/>
              <a:t>Sin </a:t>
            </a:r>
            <a:r>
              <a:rPr lang="en-US" sz="2000" dirty="0" err="1" smtClean="0"/>
              <a:t>emnbargo</a:t>
            </a:r>
            <a:r>
              <a:rPr lang="en-US" sz="2000" dirty="0" smtClean="0"/>
              <a:t>, </a:t>
            </a:r>
            <a:r>
              <a:rPr lang="en-US" sz="2000" dirty="0" err="1" smtClean="0"/>
              <a:t>suponiendo</a:t>
            </a:r>
            <a:r>
              <a:rPr lang="en-US" sz="2000" dirty="0" smtClean="0"/>
              <a:t>                                </a:t>
            </a:r>
            <a:r>
              <a:rPr lang="en-US" sz="2000" dirty="0" err="1" smtClean="0"/>
              <a:t>estimamos</a:t>
            </a:r>
            <a:r>
              <a:rPr lang="en-US" sz="2000" dirty="0" smtClean="0"/>
              <a:t> </a:t>
            </a:r>
            <a:r>
              <a:rPr lang="en-US" sz="2000" dirty="0" err="1" smtClean="0"/>
              <a:t>que</a:t>
            </a:r>
            <a:r>
              <a:rPr lang="en-US" sz="2000" dirty="0" smtClean="0"/>
              <a:t>:</a:t>
            </a:r>
          </a:p>
          <a:p>
            <a:endParaRPr lang="en-US" sz="2000" dirty="0" smtClean="0"/>
          </a:p>
          <a:p>
            <a:r>
              <a:rPr lang="en-US" sz="2000" b="1" dirty="0" err="1" smtClean="0"/>
              <a:t>Impuesto</a:t>
            </a:r>
            <a:r>
              <a:rPr lang="en-US" sz="2000" b="1" dirty="0" smtClean="0"/>
              <a:t> </a:t>
            </a:r>
            <a:r>
              <a:rPr lang="en-US" sz="2000" b="1" dirty="0" err="1" smtClean="0"/>
              <a:t>puro</a:t>
            </a:r>
            <a:r>
              <a:rPr lang="en-US" sz="2000" b="1" dirty="0" smtClean="0"/>
              <a:t> al </a:t>
            </a:r>
            <a:r>
              <a:rPr lang="en-US" sz="2000" b="1" dirty="0" err="1" smtClean="0"/>
              <a:t>trabajo</a:t>
            </a:r>
            <a:r>
              <a:rPr lang="en-US" sz="2000" b="1" dirty="0" smtClean="0"/>
              <a:t> </a:t>
            </a:r>
            <a:r>
              <a:rPr lang="en-US" sz="2000" b="1" dirty="0" err="1" smtClean="0"/>
              <a:t>asalariado</a:t>
            </a:r>
            <a:r>
              <a:rPr lang="en-US" sz="2000" b="1" dirty="0" smtClean="0"/>
              <a:t> entre 0.2 y 1.4% y </a:t>
            </a:r>
            <a:r>
              <a:rPr lang="en-US" sz="2000" b="1" dirty="0" err="1" smtClean="0"/>
              <a:t>ningún</a:t>
            </a:r>
            <a:r>
              <a:rPr lang="en-US" sz="2000" b="1" dirty="0" smtClean="0"/>
              <a:t> </a:t>
            </a:r>
            <a:r>
              <a:rPr lang="en-US" sz="2000" b="1" dirty="0" err="1" smtClean="0"/>
              <a:t>subsidio</a:t>
            </a:r>
            <a:r>
              <a:rPr lang="en-US" sz="2000" b="1" dirty="0" smtClean="0"/>
              <a:t> al </a:t>
            </a:r>
            <a:r>
              <a:rPr lang="en-US" sz="2000" b="1" dirty="0" err="1" smtClean="0"/>
              <a:t>trabajo</a:t>
            </a:r>
            <a:r>
              <a:rPr lang="en-US" sz="2000" b="1" dirty="0" smtClean="0"/>
              <a:t> no-</a:t>
            </a:r>
            <a:r>
              <a:rPr lang="en-US" sz="2000" b="1" dirty="0" err="1" smtClean="0"/>
              <a:t>asalariado</a:t>
            </a:r>
            <a:r>
              <a:rPr lang="en-US" sz="2000" b="1" dirty="0" smtClean="0"/>
              <a:t>     vs.</a:t>
            </a:r>
          </a:p>
          <a:p>
            <a:r>
              <a:rPr lang="en-US" sz="2000" b="1" dirty="0" err="1" smtClean="0"/>
              <a:t>Impuesto</a:t>
            </a:r>
            <a:r>
              <a:rPr lang="en-US" sz="2000" b="1" dirty="0" smtClean="0"/>
              <a:t> </a:t>
            </a:r>
            <a:r>
              <a:rPr lang="en-US" sz="2000" b="1" dirty="0" err="1" smtClean="0"/>
              <a:t>puro</a:t>
            </a:r>
            <a:r>
              <a:rPr lang="en-US" sz="2000" b="1" dirty="0" smtClean="0"/>
              <a:t> al </a:t>
            </a:r>
            <a:r>
              <a:rPr lang="en-US" sz="2000" b="1" dirty="0" err="1" smtClean="0"/>
              <a:t>trabajo</a:t>
            </a:r>
            <a:r>
              <a:rPr lang="en-US" sz="2000" b="1" dirty="0" smtClean="0"/>
              <a:t> formal de 20% y </a:t>
            </a:r>
            <a:r>
              <a:rPr lang="en-US" sz="2000" b="1" dirty="0" err="1" smtClean="0"/>
              <a:t>subsidio</a:t>
            </a:r>
            <a:r>
              <a:rPr lang="en-US" sz="2000" b="1" dirty="0" smtClean="0"/>
              <a:t> al informal de 7% </a:t>
            </a:r>
            <a:r>
              <a:rPr lang="en-US" sz="2000" b="1" dirty="0" err="1" smtClean="0"/>
              <a:t>bajo</a:t>
            </a:r>
            <a:r>
              <a:rPr lang="en-US" sz="2000" b="1" dirty="0" smtClean="0"/>
              <a:t> ASC + ASNC</a:t>
            </a:r>
            <a:endParaRPr lang="en-US" dirty="0"/>
          </a:p>
        </p:txBody>
      </p:sp>
      <p:graphicFrame>
        <p:nvGraphicFramePr>
          <p:cNvPr id="10" name="Object 9"/>
          <p:cNvGraphicFramePr>
            <a:graphicFrameLocks noChangeAspect="1"/>
          </p:cNvGraphicFramePr>
          <p:nvPr/>
        </p:nvGraphicFramePr>
        <p:xfrm>
          <a:off x="7315200" y="4073742"/>
          <a:ext cx="946150" cy="436345"/>
        </p:xfrm>
        <a:graphic>
          <a:graphicData uri="http://schemas.openxmlformats.org/presentationml/2006/ole">
            <p:oleObj spid="_x0000_s574471" name="Equation" r:id="rId8" imgW="495000" imgH="228600" progId="Equation.DSMT4">
              <p:embed/>
            </p:oleObj>
          </a:graphicData>
        </a:graphic>
      </p:graphicFrame>
      <p:graphicFrame>
        <p:nvGraphicFramePr>
          <p:cNvPr id="12" name="Object 11"/>
          <p:cNvGraphicFramePr>
            <a:graphicFrameLocks noChangeAspect="1"/>
          </p:cNvGraphicFramePr>
          <p:nvPr/>
        </p:nvGraphicFramePr>
        <p:xfrm>
          <a:off x="3124200" y="4931458"/>
          <a:ext cx="1295400" cy="416829"/>
        </p:xfrm>
        <a:graphic>
          <a:graphicData uri="http://schemas.openxmlformats.org/presentationml/2006/ole">
            <p:oleObj spid="_x0000_s574472" name="Equation" r:id="rId9" imgW="711000" imgH="228600" progId="Equation.DSMT4">
              <p:embed/>
            </p:oleObj>
          </a:graphicData>
        </a:graphic>
      </p:graphicFrame>
    </p:spTree>
  </p:cSld>
  <p:clrMapOvr>
    <a:masterClrMapping/>
  </p:clrMapOvr>
  <p:transition>
    <p:wipe dir="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{5C22544A-7EE6-4342-B048-85BDC9FD1C3A}</a:tableStyleId>
              </a:tblPr>
              <a:tblGrid>
                <a:gridCol w="9144000"/>
              </a:tblGrid>
              <a:tr h="6858000">
                <a:tc>
                  <a:txBody>
                    <a:bodyPr/>
                    <a:lstStyle/>
                    <a:p>
                      <a:endParaRPr lang="en-US" sz="2400" b="0" dirty="0" smtClean="0">
                        <a:solidFill>
                          <a:schemeClr val="tx1"/>
                        </a:solidFill>
                      </a:endParaRPr>
                    </a:p>
                    <a:p>
                      <a:pPr algn="ctr"/>
                      <a:r>
                        <a:rPr lang="en-US" sz="2400" b="0" u="sng" dirty="0" err="1" smtClean="0">
                          <a:solidFill>
                            <a:schemeClr val="tx1"/>
                          </a:solidFill>
                        </a:rPr>
                        <a:t>Descomposición</a:t>
                      </a:r>
                      <a:r>
                        <a:rPr lang="en-US" sz="2400" b="0" u="sng" dirty="0" smtClean="0">
                          <a:solidFill>
                            <a:schemeClr val="tx1"/>
                          </a:solidFill>
                        </a:rPr>
                        <a:t> del </a:t>
                      </a:r>
                      <a:r>
                        <a:rPr lang="en-US" sz="2400" b="0" u="sng" dirty="0" err="1" smtClean="0">
                          <a:solidFill>
                            <a:schemeClr val="tx1"/>
                          </a:solidFill>
                        </a:rPr>
                        <a:t>aumento</a:t>
                      </a:r>
                      <a:r>
                        <a:rPr lang="en-US" sz="2400" b="0" u="sng" dirty="0" smtClean="0">
                          <a:solidFill>
                            <a:schemeClr val="tx1"/>
                          </a:solidFill>
                        </a:rPr>
                        <a:t> en la </a:t>
                      </a:r>
                      <a:r>
                        <a:rPr lang="en-US" sz="2400" b="0" u="sng" dirty="0" err="1" smtClean="0">
                          <a:solidFill>
                            <a:schemeClr val="tx1"/>
                          </a:solidFill>
                        </a:rPr>
                        <a:t>recaudación</a:t>
                      </a:r>
                      <a:r>
                        <a:rPr lang="en-US" sz="2400" b="0" u="sng" dirty="0" smtClean="0">
                          <a:solidFill>
                            <a:schemeClr val="tx1"/>
                          </a:solidFill>
                        </a:rPr>
                        <a:t> del IVA</a:t>
                      </a:r>
                    </a:p>
                    <a:p>
                      <a:endParaRPr lang="en-US" sz="2400" b="0" dirty="0" smtClean="0">
                        <a:solidFill>
                          <a:schemeClr val="tx1"/>
                        </a:solidFill>
                      </a:endParaRPr>
                    </a:p>
                    <a:p>
                      <a:endParaRPr lang="en-US" sz="2400" b="0" dirty="0" smtClean="0">
                        <a:solidFill>
                          <a:schemeClr val="tx1"/>
                        </a:solidFill>
                      </a:endParaRPr>
                    </a:p>
                    <a:p>
                      <a:endParaRPr lang="en-US" sz="2400" b="0" dirty="0" smtClean="0">
                        <a:solidFill>
                          <a:schemeClr val="tx1"/>
                        </a:solidFill>
                      </a:endParaRPr>
                    </a:p>
                    <a:p>
                      <a:endParaRPr lang="en-US" sz="2400" b="0" dirty="0" smtClean="0">
                        <a:solidFill>
                          <a:schemeClr val="tx1"/>
                        </a:solidFill>
                      </a:endParaRPr>
                    </a:p>
                    <a:p>
                      <a:pPr marL="342900" indent="-342900">
                        <a:buNone/>
                      </a:pPr>
                      <a:endParaRPr lang="en-US" sz="2400" b="0" baseline="0" dirty="0" smtClean="0">
                        <a:solidFill>
                          <a:schemeClr val="tx1"/>
                        </a:solidFill>
                      </a:endParaRPr>
                    </a:p>
                    <a:p>
                      <a:pPr marL="342900" indent="-342900">
                        <a:buNone/>
                      </a:pPr>
                      <a:endParaRPr lang="en-US" sz="2400" b="0" baseline="0" dirty="0" smtClean="0">
                        <a:solidFill>
                          <a:schemeClr val="tx1"/>
                        </a:solidFill>
                      </a:endParaRPr>
                    </a:p>
                  </a:txBody>
                  <a:tcPr>
                    <a:solidFill>
                      <a:schemeClr val="bg1"/>
                    </a:solidFill>
                  </a:tcPr>
                </a:tc>
              </a:tr>
            </a:tbl>
          </a:graphicData>
        </a:graphic>
      </p:graphicFrame>
      <p:graphicFrame>
        <p:nvGraphicFramePr>
          <p:cNvPr id="4" name="Table 3"/>
          <p:cNvGraphicFramePr>
            <a:graphicFrameLocks noGrp="1"/>
          </p:cNvGraphicFramePr>
          <p:nvPr/>
        </p:nvGraphicFramePr>
        <p:xfrm>
          <a:off x="152400" y="1066800"/>
          <a:ext cx="8839200" cy="5062961"/>
        </p:xfrm>
        <a:graphic>
          <a:graphicData uri="http://schemas.openxmlformats.org/drawingml/2006/table">
            <a:tbl>
              <a:tblPr firstRow="1" bandRow="1">
                <a:tableStyleId>{5C22544A-7EE6-4342-B048-85BDC9FD1C3A}</a:tableStyleId>
              </a:tblPr>
              <a:tblGrid>
                <a:gridCol w="1524000"/>
                <a:gridCol w="1295400"/>
                <a:gridCol w="1600200"/>
                <a:gridCol w="1473200"/>
                <a:gridCol w="1473200"/>
                <a:gridCol w="1473200"/>
              </a:tblGrid>
              <a:tr h="131392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err="1" smtClean="0">
                          <a:solidFill>
                            <a:schemeClr val="tx1"/>
                          </a:solidFill>
                        </a:rPr>
                        <a:t>Calibrado</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IVA = 15%</a:t>
                      </a: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ASC + ASNC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IVA = 16%</a:t>
                      </a: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ASC + ASNC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VAT = 16%</a:t>
                      </a: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ASC + ASNC</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VAT = 16%</a:t>
                      </a: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ASU</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13921">
                <a:tc>
                  <a:txBody>
                    <a:bodyPr/>
                    <a:lstStyle/>
                    <a:p>
                      <a:r>
                        <a:rPr lang="en-US" b="1" dirty="0" smtClean="0">
                          <a:solidFill>
                            <a:schemeClr val="tx1"/>
                          </a:solidFill>
                        </a:rPr>
                        <a:t>I</a:t>
                      </a:r>
                      <a:r>
                        <a:rPr lang="en-US" b="1" baseline="-25000" dirty="0" smtClean="0">
                          <a:solidFill>
                            <a:schemeClr val="tx1"/>
                          </a:solidFill>
                        </a:rPr>
                        <a:t>1</a:t>
                      </a:r>
                    </a:p>
                    <a:p>
                      <a:r>
                        <a:rPr lang="en-US" b="1" dirty="0" smtClean="0">
                          <a:solidFill>
                            <a:schemeClr val="tx1"/>
                          </a:solidFill>
                        </a:rPr>
                        <a:t>I</a:t>
                      </a:r>
                      <a:r>
                        <a:rPr lang="en-US" b="1" baseline="-25000" dirty="0" smtClean="0">
                          <a:solidFill>
                            <a:schemeClr val="tx1"/>
                          </a:solidFill>
                        </a:rPr>
                        <a:t>2</a:t>
                      </a:r>
                    </a:p>
                    <a:p>
                      <a:r>
                        <a:rPr lang="en-US" b="1" dirty="0" smtClean="0">
                          <a:solidFill>
                            <a:schemeClr val="tx1"/>
                          </a:solidFill>
                        </a:rPr>
                        <a:t>A</a:t>
                      </a:r>
                    </a:p>
                    <a:p>
                      <a:endParaRPr lang="en-US" b="1" dirty="0" smtClean="0">
                        <a:solidFill>
                          <a:schemeClr val="tx1"/>
                        </a:solidFill>
                      </a:endParaRPr>
                    </a:p>
                    <a:p>
                      <a:r>
                        <a:rPr lang="en-US" b="1" dirty="0" smtClean="0">
                          <a:solidFill>
                            <a:schemeClr val="tx1"/>
                          </a:solidFill>
                        </a:rPr>
                        <a:t>Total IVA</a:t>
                      </a:r>
                      <a:endParaRPr 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p>
                    <a:p>
                      <a:pPr algn="ctr"/>
                      <a:r>
                        <a:rPr lang="en-US" dirty="0" smtClean="0">
                          <a:solidFill>
                            <a:schemeClr val="tx1"/>
                          </a:solidFill>
                        </a:rPr>
                        <a:t>211.6</a:t>
                      </a:r>
                    </a:p>
                    <a:p>
                      <a:pPr algn="ctr"/>
                      <a:r>
                        <a:rPr lang="en-US" dirty="0" smtClean="0">
                          <a:solidFill>
                            <a:schemeClr val="tx1"/>
                          </a:solidFill>
                        </a:rPr>
                        <a:t>246.3</a:t>
                      </a:r>
                    </a:p>
                    <a:p>
                      <a:pPr algn="ctr"/>
                      <a:endParaRPr lang="en-US" dirty="0" smtClean="0">
                        <a:solidFill>
                          <a:schemeClr val="tx1"/>
                        </a:solidFill>
                      </a:endParaRPr>
                    </a:p>
                    <a:p>
                      <a:pPr algn="ctr"/>
                      <a:r>
                        <a:rPr lang="en-US" dirty="0" smtClean="0">
                          <a:solidFill>
                            <a:schemeClr val="tx1"/>
                          </a:solidFill>
                        </a:rPr>
                        <a:t>457.9</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p>
                    <a:p>
                      <a:pPr algn="ctr"/>
                      <a:r>
                        <a:rPr lang="en-US" dirty="0" smtClean="0">
                          <a:solidFill>
                            <a:schemeClr val="tx1"/>
                          </a:solidFill>
                        </a:rPr>
                        <a:t>211.6</a:t>
                      </a:r>
                    </a:p>
                    <a:p>
                      <a:pPr algn="ctr"/>
                      <a:r>
                        <a:rPr lang="en-US" dirty="0" smtClean="0">
                          <a:solidFill>
                            <a:schemeClr val="tx1"/>
                          </a:solidFill>
                        </a:rPr>
                        <a:t>472.1</a:t>
                      </a:r>
                    </a:p>
                    <a:p>
                      <a:pPr algn="ctr"/>
                      <a:endParaRPr lang="en-US" dirty="0" smtClean="0">
                        <a:solidFill>
                          <a:schemeClr val="tx1"/>
                        </a:solidFill>
                      </a:endParaRPr>
                    </a:p>
                    <a:p>
                      <a:pPr algn="ctr"/>
                      <a:r>
                        <a:rPr lang="en-US" dirty="0" smtClean="0">
                          <a:solidFill>
                            <a:schemeClr val="tx1"/>
                          </a:solidFill>
                        </a:rPr>
                        <a:t>683.7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0</a:t>
                      </a:r>
                    </a:p>
                    <a:p>
                      <a:pPr algn="ctr"/>
                      <a:r>
                        <a:rPr lang="en-US" dirty="0" smtClean="0">
                          <a:solidFill>
                            <a:schemeClr val="tx1"/>
                          </a:solidFill>
                        </a:rPr>
                        <a:t>222.2</a:t>
                      </a:r>
                    </a:p>
                    <a:p>
                      <a:pPr algn="ctr"/>
                      <a:r>
                        <a:rPr lang="en-US" dirty="0" smtClean="0">
                          <a:solidFill>
                            <a:schemeClr val="tx1"/>
                          </a:solidFill>
                        </a:rPr>
                        <a:t>504.4</a:t>
                      </a:r>
                    </a:p>
                    <a:p>
                      <a:pPr algn="ctr"/>
                      <a:endParaRPr lang="en-US" dirty="0" smtClean="0">
                        <a:solidFill>
                          <a:schemeClr val="tx1"/>
                        </a:solidFill>
                      </a:endParaRPr>
                    </a:p>
                    <a:p>
                      <a:pPr algn="ctr"/>
                      <a:r>
                        <a:rPr lang="en-US" dirty="0" smtClean="0">
                          <a:solidFill>
                            <a:schemeClr val="tx1"/>
                          </a:solidFill>
                        </a:rPr>
                        <a:t>726.6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36.0</a:t>
                      </a:r>
                    </a:p>
                    <a:p>
                      <a:pPr algn="ctr"/>
                      <a:r>
                        <a:rPr lang="en-US" dirty="0" smtClean="0">
                          <a:solidFill>
                            <a:schemeClr val="tx1"/>
                          </a:solidFill>
                        </a:rPr>
                        <a:t>224.8</a:t>
                      </a:r>
                    </a:p>
                    <a:p>
                      <a:pPr algn="ctr"/>
                      <a:r>
                        <a:rPr lang="en-US" dirty="0" smtClean="0">
                          <a:solidFill>
                            <a:schemeClr val="tx1"/>
                          </a:solidFill>
                        </a:rPr>
                        <a:t>563.4</a:t>
                      </a:r>
                    </a:p>
                    <a:p>
                      <a:pPr algn="ctr"/>
                      <a:endParaRPr lang="en-US" dirty="0" smtClean="0">
                        <a:solidFill>
                          <a:schemeClr val="tx1"/>
                        </a:solidFill>
                      </a:endParaRPr>
                    </a:p>
                    <a:p>
                      <a:pPr algn="ctr"/>
                      <a:r>
                        <a:rPr lang="en-US" dirty="0" smtClean="0">
                          <a:solidFill>
                            <a:schemeClr val="tx1"/>
                          </a:solidFill>
                        </a:rPr>
                        <a:t>824.2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smtClean="0">
                          <a:solidFill>
                            <a:schemeClr val="tx1"/>
                          </a:solidFill>
                        </a:rPr>
                        <a:t>42.8</a:t>
                      </a:r>
                    </a:p>
                    <a:p>
                      <a:pPr algn="ctr"/>
                      <a:r>
                        <a:rPr lang="en-US" dirty="0" smtClean="0">
                          <a:solidFill>
                            <a:schemeClr val="tx1"/>
                          </a:solidFill>
                        </a:rPr>
                        <a:t>267.4</a:t>
                      </a:r>
                    </a:p>
                    <a:p>
                      <a:pPr algn="ctr"/>
                      <a:r>
                        <a:rPr lang="en-US" dirty="0" smtClean="0">
                          <a:solidFill>
                            <a:schemeClr val="tx1"/>
                          </a:solidFill>
                        </a:rPr>
                        <a:t>563.4</a:t>
                      </a:r>
                    </a:p>
                    <a:p>
                      <a:pPr algn="ctr"/>
                      <a:endParaRPr lang="en-US" dirty="0" smtClean="0">
                        <a:solidFill>
                          <a:schemeClr val="tx1"/>
                        </a:solidFill>
                      </a:endParaRPr>
                    </a:p>
                    <a:p>
                      <a:pPr algn="ctr"/>
                      <a:r>
                        <a:rPr lang="en-US" dirty="0" smtClean="0">
                          <a:solidFill>
                            <a:schemeClr val="tx1"/>
                          </a:solidFill>
                        </a:rPr>
                        <a:t>873.6</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23558">
                <a:tc>
                  <a:txBody>
                    <a:bodyPr/>
                    <a:lstStyle/>
                    <a:p>
                      <a:r>
                        <a:rPr lang="en-US" b="1" dirty="0" err="1" smtClean="0">
                          <a:solidFill>
                            <a:schemeClr val="tx1"/>
                          </a:solidFill>
                        </a:rPr>
                        <a:t>Tasas</a:t>
                      </a:r>
                      <a:r>
                        <a:rPr lang="en-US" b="1" dirty="0" smtClean="0">
                          <a:solidFill>
                            <a:schemeClr val="tx1"/>
                          </a:solidFill>
                        </a:rPr>
                        <a:t> de </a:t>
                      </a:r>
                      <a:r>
                        <a:rPr lang="en-US" b="1" dirty="0" err="1" smtClean="0">
                          <a:solidFill>
                            <a:schemeClr val="tx1"/>
                          </a:solidFill>
                        </a:rPr>
                        <a:t>complimiento</a:t>
                      </a:r>
                      <a:endParaRPr lang="en-US" b="1"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0.00</a:t>
                      </a:r>
                    </a:p>
                    <a:p>
                      <a:pPr algn="ctr"/>
                      <a:endParaRPr lang="en-US" dirty="0" smtClean="0">
                        <a:solidFill>
                          <a:schemeClr val="tx1"/>
                        </a:solidFill>
                      </a:endParaRPr>
                    </a:p>
                    <a:p>
                      <a:pPr algn="ctr"/>
                      <a:r>
                        <a:rPr lang="en-US" dirty="0" smtClean="0">
                          <a:solidFill>
                            <a:schemeClr val="tx1"/>
                          </a:solidFill>
                        </a:rPr>
                        <a:t>0.61</a:t>
                      </a:r>
                    </a:p>
                    <a:p>
                      <a:pPr algn="ctr"/>
                      <a:endParaRPr lang="en-US" dirty="0" smtClean="0">
                        <a:solidFill>
                          <a:schemeClr val="tx1"/>
                        </a:solidFill>
                      </a:endParaRPr>
                    </a:p>
                    <a:p>
                      <a:pPr algn="ctr"/>
                      <a:r>
                        <a:rPr lang="en-US" dirty="0" smtClean="0">
                          <a:solidFill>
                            <a:schemeClr val="tx1"/>
                          </a:solidFill>
                        </a:rPr>
                        <a:t>0.43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0.00</a:t>
                      </a:r>
                    </a:p>
                    <a:p>
                      <a:pPr algn="ctr"/>
                      <a:endParaRPr lang="en-US" dirty="0" smtClean="0">
                        <a:solidFill>
                          <a:schemeClr val="tx1"/>
                        </a:solidFill>
                      </a:endParaRPr>
                    </a:p>
                    <a:p>
                      <a:pPr algn="ctr"/>
                      <a:r>
                        <a:rPr lang="en-US" dirty="0" smtClean="0">
                          <a:solidFill>
                            <a:schemeClr val="tx1"/>
                          </a:solidFill>
                        </a:rPr>
                        <a:t>0.61</a:t>
                      </a:r>
                    </a:p>
                    <a:p>
                      <a:pPr algn="ctr"/>
                      <a:endParaRPr lang="en-US" dirty="0" smtClean="0">
                        <a:solidFill>
                          <a:schemeClr val="tx1"/>
                        </a:solidFill>
                      </a:endParaRPr>
                    </a:p>
                    <a:p>
                      <a:pPr algn="ctr"/>
                      <a:r>
                        <a:rPr lang="en-US" dirty="0" smtClean="0">
                          <a:solidFill>
                            <a:schemeClr val="tx1"/>
                          </a:solidFill>
                        </a:rPr>
                        <a:t>0.43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0.00</a:t>
                      </a:r>
                    </a:p>
                    <a:p>
                      <a:pPr algn="ctr"/>
                      <a:endParaRPr lang="en-US" dirty="0" smtClean="0">
                        <a:solidFill>
                          <a:schemeClr val="tx1"/>
                        </a:solidFill>
                      </a:endParaRPr>
                    </a:p>
                    <a:p>
                      <a:pPr algn="ctr"/>
                      <a:r>
                        <a:rPr lang="en-US" dirty="0" smtClean="0">
                          <a:solidFill>
                            <a:schemeClr val="tx1"/>
                          </a:solidFill>
                        </a:rPr>
                        <a:t>0.61</a:t>
                      </a:r>
                    </a:p>
                    <a:p>
                      <a:pPr algn="ctr"/>
                      <a:endParaRPr lang="en-US" dirty="0" smtClean="0">
                        <a:solidFill>
                          <a:schemeClr val="tx1"/>
                        </a:solidFill>
                      </a:endParaRPr>
                    </a:p>
                    <a:p>
                      <a:pPr algn="ctr"/>
                      <a:r>
                        <a:rPr lang="en-US" dirty="0" smtClean="0">
                          <a:solidFill>
                            <a:schemeClr val="tx1"/>
                          </a:solidFill>
                        </a:rPr>
                        <a:t>0.43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0.36</a:t>
                      </a:r>
                    </a:p>
                    <a:p>
                      <a:pPr algn="ctr"/>
                      <a:endParaRPr lang="en-US" dirty="0" smtClean="0">
                        <a:solidFill>
                          <a:schemeClr val="tx1"/>
                        </a:solidFill>
                      </a:endParaRPr>
                    </a:p>
                    <a:p>
                      <a:pPr algn="ctr"/>
                      <a:r>
                        <a:rPr lang="en-US" dirty="0" smtClean="0">
                          <a:solidFill>
                            <a:schemeClr val="tx1"/>
                          </a:solidFill>
                        </a:rPr>
                        <a:t>0.61</a:t>
                      </a:r>
                    </a:p>
                    <a:p>
                      <a:pPr algn="ctr"/>
                      <a:endParaRPr lang="en-US" dirty="0" smtClean="0">
                        <a:solidFill>
                          <a:schemeClr val="tx1"/>
                        </a:solidFill>
                      </a:endParaRPr>
                    </a:p>
                    <a:p>
                      <a:pPr algn="ctr"/>
                      <a:r>
                        <a:rPr lang="en-US" dirty="0" smtClean="0">
                          <a:solidFill>
                            <a:schemeClr val="tx1"/>
                          </a:solidFill>
                        </a:rPr>
                        <a:t>0.53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0.36</a:t>
                      </a:r>
                    </a:p>
                    <a:p>
                      <a:pPr algn="ctr"/>
                      <a:endParaRPr lang="en-US" dirty="0" smtClean="0">
                        <a:solidFill>
                          <a:schemeClr val="tx1"/>
                        </a:solidFill>
                      </a:endParaRPr>
                    </a:p>
                    <a:p>
                      <a:pPr algn="ctr"/>
                      <a:r>
                        <a:rPr lang="en-US" dirty="0" smtClean="0">
                          <a:solidFill>
                            <a:schemeClr val="tx1"/>
                          </a:solidFill>
                        </a:rPr>
                        <a:t>0.61</a:t>
                      </a:r>
                    </a:p>
                    <a:p>
                      <a:pPr algn="ctr"/>
                      <a:endParaRPr lang="en-US" dirty="0" smtClean="0">
                        <a:solidFill>
                          <a:schemeClr val="tx1"/>
                        </a:solidFill>
                      </a:endParaRPr>
                    </a:p>
                    <a:p>
                      <a:pPr algn="ctr"/>
                      <a:r>
                        <a:rPr lang="en-US" dirty="0" smtClean="0">
                          <a:solidFill>
                            <a:schemeClr val="tx1"/>
                          </a:solidFill>
                        </a:rPr>
                        <a:t>0.53</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TextBox 4"/>
          <p:cNvSpPr txBox="1"/>
          <p:nvPr/>
        </p:nvSpPr>
        <p:spPr>
          <a:xfrm>
            <a:off x="685800" y="6488668"/>
            <a:ext cx="7400359" cy="369332"/>
          </a:xfrm>
          <a:prstGeom prst="rect">
            <a:avLst/>
          </a:prstGeom>
          <a:noFill/>
        </p:spPr>
        <p:txBody>
          <a:bodyPr wrap="none" rtlCol="0">
            <a:spAutoFit/>
          </a:bodyPr>
          <a:lstStyle/>
          <a:p>
            <a:r>
              <a:rPr lang="en-US" dirty="0" err="1" smtClean="0"/>
              <a:t>Importancia</a:t>
            </a:r>
            <a:r>
              <a:rPr lang="en-US" dirty="0" smtClean="0"/>
              <a:t> de “</a:t>
            </a:r>
            <a:r>
              <a:rPr lang="en-US" dirty="0" err="1" smtClean="0"/>
              <a:t>efectos</a:t>
            </a:r>
            <a:r>
              <a:rPr lang="en-US" dirty="0" smtClean="0"/>
              <a:t> en </a:t>
            </a:r>
            <a:r>
              <a:rPr lang="en-US" dirty="0" err="1" smtClean="0"/>
              <a:t>cadena</a:t>
            </a:r>
            <a:r>
              <a:rPr lang="en-US" dirty="0" smtClean="0"/>
              <a:t>” </a:t>
            </a:r>
            <a:r>
              <a:rPr lang="en-US" dirty="0" err="1" smtClean="0"/>
              <a:t>como</a:t>
            </a:r>
            <a:r>
              <a:rPr lang="en-US" dirty="0" smtClean="0"/>
              <a:t> en De Paula y Scheinkman (2010). </a:t>
            </a:r>
            <a:endParaRPr lang="en-US" dirty="0"/>
          </a:p>
        </p:txBody>
      </p:sp>
      <p:graphicFrame>
        <p:nvGraphicFramePr>
          <p:cNvPr id="6" name="Object 5"/>
          <p:cNvGraphicFramePr>
            <a:graphicFrameLocks noChangeAspect="1"/>
          </p:cNvGraphicFramePr>
          <p:nvPr/>
        </p:nvGraphicFramePr>
        <p:xfrm>
          <a:off x="3241675" y="1395413"/>
          <a:ext cx="1114425" cy="485775"/>
        </p:xfrm>
        <a:graphic>
          <a:graphicData uri="http://schemas.openxmlformats.org/presentationml/2006/ole">
            <p:oleObj spid="_x0000_s575490" name="Equation" r:id="rId3" imgW="583920" imgH="253800" progId="Equation.DSMT4">
              <p:embed/>
            </p:oleObj>
          </a:graphicData>
        </a:graphic>
      </p:graphicFrame>
      <p:graphicFrame>
        <p:nvGraphicFramePr>
          <p:cNvPr id="7" name="Object 6"/>
          <p:cNvGraphicFramePr>
            <a:graphicFrameLocks noChangeAspect="1"/>
          </p:cNvGraphicFramePr>
          <p:nvPr/>
        </p:nvGraphicFramePr>
        <p:xfrm>
          <a:off x="4789488" y="1470025"/>
          <a:ext cx="1066800" cy="463550"/>
        </p:xfrm>
        <a:graphic>
          <a:graphicData uri="http://schemas.openxmlformats.org/presentationml/2006/ole">
            <p:oleObj spid="_x0000_s575491" name="Equation" r:id="rId4" imgW="583920" imgH="253800" progId="Equation.DSMT4">
              <p:embed/>
            </p:oleObj>
          </a:graphicData>
        </a:graphic>
      </p:graphicFrame>
      <p:graphicFrame>
        <p:nvGraphicFramePr>
          <p:cNvPr id="8" name="Object 7"/>
          <p:cNvGraphicFramePr>
            <a:graphicFrameLocks noChangeAspect="1"/>
          </p:cNvGraphicFramePr>
          <p:nvPr/>
        </p:nvGraphicFramePr>
        <p:xfrm>
          <a:off x="6084888" y="1470025"/>
          <a:ext cx="1393825" cy="457200"/>
        </p:xfrm>
        <a:graphic>
          <a:graphicData uri="http://schemas.openxmlformats.org/presentationml/2006/ole">
            <p:oleObj spid="_x0000_s575492" name="Equation" r:id="rId5" imgW="774360" imgH="253800" progId="Equation.DSMT4">
              <p:embed/>
            </p:oleObj>
          </a:graphicData>
        </a:graphic>
      </p:graphicFrame>
      <p:graphicFrame>
        <p:nvGraphicFramePr>
          <p:cNvPr id="9" name="Object 8"/>
          <p:cNvGraphicFramePr>
            <a:graphicFrameLocks noChangeAspect="1"/>
          </p:cNvGraphicFramePr>
          <p:nvPr/>
        </p:nvGraphicFramePr>
        <p:xfrm>
          <a:off x="7591425" y="1470025"/>
          <a:ext cx="1411288" cy="463550"/>
        </p:xfrm>
        <a:graphic>
          <a:graphicData uri="http://schemas.openxmlformats.org/presentationml/2006/ole">
            <p:oleObj spid="_x0000_s575493" name="Equation" r:id="rId6" imgW="774360" imgH="253800" progId="Equation.DSMT4">
              <p:embed/>
            </p:oleObj>
          </a:graphicData>
        </a:graphic>
      </p:graphicFrame>
      <p:graphicFrame>
        <p:nvGraphicFramePr>
          <p:cNvPr id="10" name="Object 9"/>
          <p:cNvGraphicFramePr>
            <a:graphicFrameLocks noChangeAspect="1"/>
          </p:cNvGraphicFramePr>
          <p:nvPr/>
        </p:nvGraphicFramePr>
        <p:xfrm>
          <a:off x="293688" y="4699000"/>
          <a:ext cx="620712" cy="458788"/>
        </p:xfrm>
        <a:graphic>
          <a:graphicData uri="http://schemas.openxmlformats.org/presentationml/2006/ole">
            <p:oleObj spid="_x0000_s575494" name="Equation" r:id="rId7" imgW="342720" imgH="253800" progId="Equation.DSMT4">
              <p:embed/>
            </p:oleObj>
          </a:graphicData>
        </a:graphic>
      </p:graphicFrame>
      <p:graphicFrame>
        <p:nvGraphicFramePr>
          <p:cNvPr id="11" name="Object 10"/>
          <p:cNvGraphicFramePr>
            <a:graphicFrameLocks noChangeAspect="1"/>
          </p:cNvGraphicFramePr>
          <p:nvPr/>
        </p:nvGraphicFramePr>
        <p:xfrm>
          <a:off x="304800" y="5227638"/>
          <a:ext cx="649288" cy="463550"/>
        </p:xfrm>
        <a:graphic>
          <a:graphicData uri="http://schemas.openxmlformats.org/presentationml/2006/ole">
            <p:oleObj spid="_x0000_s575495" name="Equation" r:id="rId8" imgW="355320" imgH="253800" progId="Equation.DSMT4">
              <p:embed/>
            </p:oleObj>
          </a:graphicData>
        </a:graphic>
      </p:graphicFrame>
      <p:graphicFrame>
        <p:nvGraphicFramePr>
          <p:cNvPr id="12" name="Object 11"/>
          <p:cNvGraphicFramePr>
            <a:graphicFrameLocks noChangeAspect="1"/>
          </p:cNvGraphicFramePr>
          <p:nvPr/>
        </p:nvGraphicFramePr>
        <p:xfrm>
          <a:off x="330200" y="5715000"/>
          <a:ext cx="673100" cy="457200"/>
        </p:xfrm>
        <a:graphic>
          <a:graphicData uri="http://schemas.openxmlformats.org/presentationml/2006/ole">
            <p:oleObj spid="_x0000_s575496" name="Equation" r:id="rId9" imgW="355320" imgH="241200" progId="Equation.DSMT4">
              <p:embed/>
            </p:oleObj>
          </a:graphicData>
        </a:graphic>
      </p:graphicFrame>
      <p:cxnSp>
        <p:nvCxnSpPr>
          <p:cNvPr id="14" name="Straight Arrow Connector 13"/>
          <p:cNvCxnSpPr/>
          <p:nvPr/>
        </p:nvCxnSpPr>
        <p:spPr>
          <a:xfrm>
            <a:off x="5791200" y="3124200"/>
            <a:ext cx="609600" cy="0"/>
          </a:xfrm>
          <a:prstGeom prst="straightConnector1">
            <a:avLst/>
          </a:prstGeom>
          <a:ln w="25400">
            <a:solidFill>
              <a:srgbClr val="C00000">
                <a:alpha val="98000"/>
              </a:srgbClr>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715000" y="5943600"/>
            <a:ext cx="685800"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715000" y="4876800"/>
            <a:ext cx="685800"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715000" y="2590800"/>
            <a:ext cx="685800"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6629400" y="1524000"/>
            <a:ext cx="914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a:off x="7162800" y="3657600"/>
            <a:ext cx="685800"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7848600" y="1905000"/>
            <a:ext cx="914400" cy="3810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0" y="0"/>
            <a:ext cx="9144000" cy="1143000"/>
          </a:xfrm>
        </p:spPr>
        <p:txBody>
          <a:bodyPr/>
          <a:lstStyle/>
          <a:p>
            <a:r>
              <a:rPr lang="es-ES" sz="3200" b="1" dirty="0" smtClean="0">
                <a:effectLst/>
              </a:rPr>
              <a:t>Un cambio importante en la composición del empleo y en el acceso de trabajadores al AS</a:t>
            </a:r>
            <a:endParaRPr lang="en-US" sz="3200" b="1" dirty="0">
              <a:effectLst/>
            </a:endParaRPr>
          </a:p>
        </p:txBody>
      </p:sp>
      <p:graphicFrame>
        <p:nvGraphicFramePr>
          <p:cNvPr id="8" name="Content Placeholder 7"/>
          <p:cNvGraphicFramePr>
            <a:graphicFrameLocks noGrp="1"/>
          </p:cNvGraphicFramePr>
          <p:nvPr>
            <p:ph sz="half" idx="2"/>
          </p:nvPr>
        </p:nvGraphicFramePr>
        <p:xfrm>
          <a:off x="0" y="1066800"/>
          <a:ext cx="4716016" cy="5791200"/>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 Placeholder 15"/>
          <p:cNvSpPr>
            <a:spLocks noGrp="1"/>
          </p:cNvSpPr>
          <p:nvPr>
            <p:ph type="body" sz="quarter" idx="3"/>
          </p:nvPr>
        </p:nvSpPr>
        <p:spPr/>
        <p:txBody>
          <a:bodyPr/>
          <a:lstStyle/>
          <a:p>
            <a:endParaRPr lang="en-US"/>
          </a:p>
        </p:txBody>
      </p:sp>
      <p:sp>
        <p:nvSpPr>
          <p:cNvPr id="4" name="Slide Number Placeholder 3"/>
          <p:cNvSpPr>
            <a:spLocks noGrp="1"/>
          </p:cNvSpPr>
          <p:nvPr>
            <p:ph type="sldNum" sz="quarter" idx="4294967295"/>
          </p:nvPr>
        </p:nvSpPr>
        <p:spPr>
          <a:xfrm>
            <a:off x="6516216" y="6492875"/>
            <a:ext cx="2133600" cy="365125"/>
          </a:xfrm>
          <a:prstGeom prst="rect">
            <a:avLst/>
          </a:prstGeom>
        </p:spPr>
        <p:txBody>
          <a:bodyPr/>
          <a:lstStyle/>
          <a:p>
            <a:fld id="{8F09F967-77F6-4626-8F57-F3B54E3352AA}" type="slidenum">
              <a:rPr lang="en-US" smtClean="0"/>
              <a:pPr/>
              <a:t>85</a:t>
            </a:fld>
            <a:endParaRPr lang="en-US"/>
          </a:p>
        </p:txBody>
      </p:sp>
      <p:graphicFrame>
        <p:nvGraphicFramePr>
          <p:cNvPr id="18" name="Content Placeholder 17"/>
          <p:cNvGraphicFramePr>
            <a:graphicFrameLocks noGrp="1"/>
          </p:cNvGraphicFramePr>
          <p:nvPr>
            <p:ph sz="quarter" idx="4"/>
          </p:nvPr>
        </p:nvGraphicFramePr>
        <p:xfrm>
          <a:off x="4644008" y="1066800"/>
          <a:ext cx="4499992" cy="57912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835696" y="6129300"/>
            <a:ext cx="5868017" cy="954107"/>
          </a:xfrm>
          <a:prstGeom prst="rect">
            <a:avLst/>
          </a:prstGeom>
          <a:noFill/>
        </p:spPr>
        <p:txBody>
          <a:bodyPr wrap="none" rtlCol="0">
            <a:spAutoFit/>
          </a:bodyPr>
          <a:lstStyle/>
          <a:p>
            <a:r>
              <a:rPr lang="en-US" dirty="0" err="1" smtClean="0">
                <a:solidFill>
                  <a:schemeClr val="tx1"/>
                </a:solidFill>
                <a:latin typeface="+mn-lt"/>
              </a:rPr>
              <a:t>Tonos</a:t>
            </a:r>
            <a:r>
              <a:rPr lang="en-US" dirty="0" smtClean="0">
                <a:solidFill>
                  <a:schemeClr val="tx1"/>
                </a:solidFill>
                <a:latin typeface="+mn-lt"/>
              </a:rPr>
              <a:t> </a:t>
            </a:r>
            <a:r>
              <a:rPr lang="en-US" b="1" dirty="0" err="1" smtClean="0">
                <a:solidFill>
                  <a:schemeClr val="tx1"/>
                </a:solidFill>
                <a:latin typeface="+mn-lt"/>
              </a:rPr>
              <a:t>oscuros</a:t>
            </a:r>
            <a:r>
              <a:rPr lang="en-US" b="1" dirty="0" smtClean="0">
                <a:solidFill>
                  <a:schemeClr val="tx1"/>
                </a:solidFill>
                <a:latin typeface="+mn-lt"/>
              </a:rPr>
              <a:t>: informal</a:t>
            </a:r>
            <a:r>
              <a:rPr lang="en-US" dirty="0" smtClean="0">
                <a:solidFill>
                  <a:schemeClr val="tx1"/>
                </a:solidFill>
                <a:latin typeface="+mn-lt"/>
              </a:rPr>
              <a:t>; </a:t>
            </a:r>
            <a:r>
              <a:rPr lang="en-US" dirty="0" err="1" smtClean="0">
                <a:solidFill>
                  <a:schemeClr val="bg1">
                    <a:lumMod val="50000"/>
                  </a:schemeClr>
                </a:solidFill>
                <a:latin typeface="+mn-lt"/>
              </a:rPr>
              <a:t>claros</a:t>
            </a:r>
            <a:r>
              <a:rPr lang="en-US" dirty="0" smtClean="0">
                <a:solidFill>
                  <a:schemeClr val="bg1">
                    <a:lumMod val="50000"/>
                  </a:schemeClr>
                </a:solidFill>
                <a:latin typeface="+mn-lt"/>
              </a:rPr>
              <a:t>: formal</a:t>
            </a:r>
          </a:p>
          <a:p>
            <a:endParaRPr lang="en-US" dirty="0">
              <a:solidFill>
                <a:schemeClr val="tx1"/>
              </a:solidFill>
              <a:latin typeface="+mn-lt"/>
            </a:endParaRPr>
          </a:p>
        </p:txBody>
      </p:sp>
      <p:sp>
        <p:nvSpPr>
          <p:cNvPr id="9" name="TextBox 8"/>
          <p:cNvSpPr txBox="1"/>
          <p:nvPr/>
        </p:nvSpPr>
        <p:spPr>
          <a:xfrm>
            <a:off x="1524000" y="1219200"/>
            <a:ext cx="1669047" cy="461665"/>
          </a:xfrm>
          <a:prstGeom prst="rect">
            <a:avLst/>
          </a:prstGeom>
          <a:noFill/>
        </p:spPr>
        <p:txBody>
          <a:bodyPr wrap="none" rtlCol="0">
            <a:spAutoFit/>
          </a:bodyPr>
          <a:lstStyle/>
          <a:p>
            <a:r>
              <a:rPr lang="es-ES" sz="2400" b="1" dirty="0" smtClean="0"/>
              <a:t>ASC + ASNC</a:t>
            </a:r>
            <a:endParaRPr lang="en-US" sz="2400" b="1" dirty="0"/>
          </a:p>
        </p:txBody>
      </p:sp>
      <p:sp>
        <p:nvSpPr>
          <p:cNvPr id="10" name="TextBox 9"/>
          <p:cNvSpPr txBox="1"/>
          <p:nvPr/>
        </p:nvSpPr>
        <p:spPr>
          <a:xfrm>
            <a:off x="6934200" y="1295400"/>
            <a:ext cx="769763" cy="461665"/>
          </a:xfrm>
          <a:prstGeom prst="rect">
            <a:avLst/>
          </a:prstGeom>
          <a:noFill/>
        </p:spPr>
        <p:txBody>
          <a:bodyPr wrap="none" rtlCol="0">
            <a:spAutoFit/>
          </a:bodyPr>
          <a:lstStyle/>
          <a:p>
            <a:r>
              <a:rPr lang="es-ES" sz="2400" b="1" dirty="0" smtClean="0"/>
              <a:t>ASU</a:t>
            </a:r>
            <a:r>
              <a:rPr lang="es-ES" dirty="0" smtClean="0"/>
              <a:t> </a:t>
            </a:r>
            <a:endParaRPr lang="en-US" dirty="0"/>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Slide Number Placeholder 3"/>
          <p:cNvSpPr txBox="1"/>
          <p:nvPr/>
        </p:nvSpPr>
        <p:spPr>
          <a:xfrm>
            <a:off x="6553203" y="6308729"/>
            <a:ext cx="2133596" cy="279404"/>
          </a:xfrm>
          <a:prstGeom prst="rect">
            <a:avLst/>
          </a:prstGeom>
          <a:noFill/>
          <a:ln>
            <a:noFill/>
          </a:ln>
        </p:spPr>
        <p:txBody>
          <a:bodyPr vert="horz" wrap="square" lIns="91440" tIns="45720" rIns="91440" bIns="45720" anchor="t"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EFF57FE-4F41-4D35-A9F5-1AA40C4B6289}"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9</a:t>
            </a:fld>
            <a:endParaRPr lang="en-US" sz="1400" b="0" i="0" u="none" strike="noStrike" kern="1200" cap="none" spc="0" baseline="0">
              <a:solidFill>
                <a:srgbClr val="1A2C3E"/>
              </a:solidFill>
              <a:uFillTx/>
              <a:latin typeface="Arial"/>
              <a:cs typeface="Arial"/>
            </a:endParaRPr>
          </a:p>
        </p:txBody>
      </p:sp>
      <p:sp>
        <p:nvSpPr>
          <p:cNvPr id="3" name="Rectangle 3"/>
          <p:cNvSpPr txBox="1">
            <a:spLocks noGrp="1"/>
          </p:cNvSpPr>
          <p:nvPr>
            <p:ph type="subTitle" idx="4294967295"/>
          </p:nvPr>
        </p:nvSpPr>
        <p:spPr>
          <a:xfrm>
            <a:off x="914400" y="2743200"/>
            <a:ext cx="7543800" cy="1784351"/>
          </a:xfrm>
        </p:spPr>
        <p:txBody>
          <a:bodyPr/>
          <a:lstStyle/>
          <a:p>
            <a:pPr marL="0" lvl="0" indent="0">
              <a:spcBef>
                <a:spcPts val="700"/>
              </a:spcBef>
              <a:buNone/>
            </a:pPr>
            <a:endParaRPr lang="en-US" sz="2800" b="1" dirty="0">
              <a:solidFill>
                <a:srgbClr val="0A4C94"/>
              </a:solidFill>
              <a:effectLst>
                <a:outerShdw dist="38096" dir="2700000">
                  <a:srgbClr val="C0C0C0"/>
                </a:outerShdw>
              </a:effectLst>
            </a:endParaRPr>
          </a:p>
          <a:p>
            <a:pPr marL="0" lvl="0" indent="0" algn="ctr">
              <a:spcBef>
                <a:spcPts val="700"/>
              </a:spcBef>
              <a:buNone/>
            </a:pPr>
            <a:r>
              <a:rPr lang="en-US" sz="2800" b="1" dirty="0" smtClean="0">
                <a:solidFill>
                  <a:schemeClr val="tx2">
                    <a:lumMod val="75000"/>
                  </a:schemeClr>
                </a:solidFill>
              </a:rPr>
              <a:t>3. </a:t>
            </a:r>
            <a:r>
              <a:rPr lang="en-US" sz="2800" b="1" dirty="0" err="1" smtClean="0">
                <a:solidFill>
                  <a:schemeClr val="tx2">
                    <a:lumMod val="75000"/>
                  </a:schemeClr>
                </a:solidFill>
              </a:rPr>
              <a:t>Tres</a:t>
            </a:r>
            <a:r>
              <a:rPr lang="en-US" sz="2800" b="1" dirty="0" smtClean="0">
                <a:solidFill>
                  <a:schemeClr val="tx2">
                    <a:lumMod val="75000"/>
                  </a:schemeClr>
                </a:solidFill>
              </a:rPr>
              <a:t> </a:t>
            </a:r>
            <a:r>
              <a:rPr lang="en-US" sz="2800" b="1" dirty="0" err="1" smtClean="0">
                <a:solidFill>
                  <a:schemeClr val="tx2">
                    <a:lumMod val="75000"/>
                  </a:schemeClr>
                </a:solidFill>
              </a:rPr>
              <a:t>Datos</a:t>
            </a:r>
            <a:r>
              <a:rPr lang="en-US" sz="2800" b="1" dirty="0" smtClean="0">
                <a:solidFill>
                  <a:schemeClr val="tx2">
                    <a:lumMod val="75000"/>
                  </a:schemeClr>
                </a:solidFill>
              </a:rPr>
              <a:t> </a:t>
            </a:r>
            <a:r>
              <a:rPr lang="en-US" sz="2800" b="1" dirty="0" err="1" smtClean="0">
                <a:solidFill>
                  <a:schemeClr val="tx2">
                    <a:lumMod val="75000"/>
                  </a:schemeClr>
                </a:solidFill>
              </a:rPr>
              <a:t>Relevantes</a:t>
            </a:r>
            <a:r>
              <a:rPr lang="en-US" sz="2800" b="1" dirty="0" smtClean="0">
                <a:solidFill>
                  <a:schemeClr val="tx2">
                    <a:lumMod val="75000"/>
                  </a:schemeClr>
                </a:solidFill>
              </a:rPr>
              <a:t>  </a:t>
            </a:r>
            <a:endParaRPr lang="en-US" sz="2800" b="1" dirty="0">
              <a:solidFill>
                <a:schemeClr val="tx2">
                  <a:lumMod val="75000"/>
                </a:schemeClr>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resentación en blanco">
  <a:themeElements>
    <a:clrScheme name="Presentación en 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ción en blanco">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Times" charset="0"/>
          </a:defRPr>
        </a:defPPr>
      </a:lstStyle>
    </a:lnDef>
  </a:objectDefaults>
  <a:extraClrSchemeLst>
    <a:extraClrScheme>
      <a:clrScheme name="Presentación en 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ción en blan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ción en blan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ción en blanco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ción en blan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ción en blan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ción en blan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ción en blan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ción en blan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21452</TotalTime>
  <Words>6948</Words>
  <Application>Microsoft Office PowerPoint</Application>
  <PresentationFormat>On-screen Show (4:3)</PresentationFormat>
  <Paragraphs>2000</Paragraphs>
  <Slides>85</Slides>
  <Notes>0</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85</vt:i4>
      </vt:variant>
    </vt:vector>
  </HeadingPairs>
  <TitlesOfParts>
    <vt:vector size="89" baseType="lpstr">
      <vt:lpstr>Default Design</vt:lpstr>
      <vt:lpstr>Custom Design</vt:lpstr>
      <vt:lpstr>Presentación en blanco</vt:lpstr>
      <vt:lpstr>Equation</vt:lpstr>
      <vt:lpstr> </vt:lpstr>
      <vt:lpstr>Contenido</vt:lpstr>
      <vt:lpstr>Slide 3</vt:lpstr>
      <vt:lpstr>Slide 4</vt:lpstr>
      <vt:lpstr>Slide 5</vt:lpstr>
      <vt:lpstr>1. Motivation</vt:lpstr>
      <vt:lpstr>Slide 7</vt:lpstr>
      <vt:lpstr>Definitions:</vt:lpstr>
      <vt:lpstr>Slide 9</vt:lpstr>
      <vt:lpstr>Slide 10</vt:lpstr>
      <vt:lpstr>2. Alta informalidad de empresas y concentración de tamaño </vt:lpstr>
      <vt:lpstr>3. Alto empleo informal</vt:lpstr>
      <vt:lpstr>Slide 13</vt:lpstr>
      <vt:lpstr>Labor market implications of social programs</vt:lpstr>
      <vt:lpstr>Labor market implications of social programs</vt:lpstr>
      <vt:lpstr>Slide 16</vt:lpstr>
      <vt:lpstr>Slide 17</vt:lpstr>
      <vt:lpstr>Slide 18</vt:lpstr>
      <vt:lpstr>Labor market implications of social programs</vt:lpstr>
      <vt:lpstr>Labor market implications of social programs</vt:lpstr>
      <vt:lpstr>Slide 21</vt:lpstr>
      <vt:lpstr>Slide 22</vt:lpstr>
      <vt:lpstr>P1: ¿Quién paga por el ASC? </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1. Motivation</vt:lpstr>
      <vt:lpstr>Slide 37</vt:lpstr>
      <vt:lpstr>Slide 38</vt:lpstr>
      <vt:lpstr>1. Motivation</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Labor market implications of social programs</vt:lpstr>
      <vt:lpstr>Labor market implications of social programs</vt:lpstr>
      <vt:lpstr>Slide 70</vt:lpstr>
      <vt:lpstr>Slide 71</vt:lpstr>
      <vt:lpstr>Slide 72</vt:lpstr>
      <vt:lpstr>Slide 73</vt:lpstr>
      <vt:lpstr>Slide 74</vt:lpstr>
      <vt:lpstr>Slide 75</vt:lpstr>
      <vt:lpstr>Slide 76</vt:lpstr>
      <vt:lpstr>Labor market implications of social programs</vt:lpstr>
      <vt:lpstr>Labor market implications of social programs</vt:lpstr>
      <vt:lpstr>P1: ¿Quién paga por el ASC?</vt:lpstr>
      <vt:lpstr>P2: ¿Cúal es el costo fiscal de los subsidios a ASC y ASNC?</vt:lpstr>
      <vt:lpstr>Slide 81</vt:lpstr>
      <vt:lpstr>Slide 82</vt:lpstr>
      <vt:lpstr>Slide 83</vt:lpstr>
      <vt:lpstr>Slide 84</vt:lpstr>
      <vt:lpstr>Un cambio importante en la composición del empleo y en el acceso de trabajadores al 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Strips Blue Template</dc:title>
  <dc:creator>Presentation Helper</dc:creator>
  <cp:lastModifiedBy>SLEVY</cp:lastModifiedBy>
  <cp:revision>1062</cp:revision>
  <dcterms:created xsi:type="dcterms:W3CDTF">2005-03-15T10:04:38Z</dcterms:created>
  <dcterms:modified xsi:type="dcterms:W3CDTF">2012-04-13T19:00:02Z</dcterms:modified>
</cp:coreProperties>
</file>