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300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60" r:id="rId12"/>
    <p:sldId id="259" r:id="rId13"/>
    <p:sldId id="261" r:id="rId14"/>
    <p:sldId id="262" r:id="rId15"/>
    <p:sldId id="264" r:id="rId16"/>
    <p:sldId id="265" r:id="rId17"/>
    <p:sldId id="277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78" r:id="rId26"/>
    <p:sldId id="279" r:id="rId27"/>
    <p:sldId id="280" r:id="rId28"/>
    <p:sldId id="281" r:id="rId29"/>
    <p:sldId id="282" r:id="rId30"/>
    <p:sldId id="283" r:id="rId31"/>
    <p:sldId id="295" r:id="rId32"/>
    <p:sldId id="284" r:id="rId33"/>
    <p:sldId id="297" r:id="rId34"/>
    <p:sldId id="298" r:id="rId35"/>
    <p:sldId id="286" r:id="rId36"/>
    <p:sldId id="274" r:id="rId37"/>
    <p:sldId id="287" r:id="rId38"/>
    <p:sldId id="299" r:id="rId39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29" autoAdjust="0"/>
  </p:normalViewPr>
  <p:slideViewPr>
    <p:cSldViewPr snapToObjects="1">
      <p:cViewPr varScale="1"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pdf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5.pdf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illa_p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70" y="-11303"/>
            <a:ext cx="9159064" cy="6878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accent1">
                    <a:lumMod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45"/>
            <a:ext cx="995486" cy="11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27638" y="228600"/>
            <a:ext cx="2559162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illa_p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70" y="-11303"/>
            <a:ext cx="9159064" cy="6878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accent1">
                    <a:lumMod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5AE01509-6FD7-9142-9345-3BD85CC599DA}" type="datetimeFigureOut">
              <a:rPr lang="es-ES_tradnl" smtClean="0">
                <a:solidFill>
                  <a:srgbClr val="4F81BD">
                    <a:lumMod val="75000"/>
                  </a:srgbClr>
                </a:solidFill>
              </a:rPr>
              <a:pPr/>
              <a:t>07/11/2012</a:t>
            </a:fld>
            <a:endParaRPr lang="es-ES_tradn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" y="228645"/>
            <a:ext cx="995486" cy="11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6127638" y="228600"/>
            <a:ext cx="2559162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illa_p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70" y="-11303"/>
            <a:ext cx="9159064" cy="6878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accent1">
                    <a:lumMod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5AE01509-6FD7-9142-9345-3BD85CC599DA}" type="datetimeFigureOut">
              <a:rPr lang="es-ES_tradnl" smtClean="0">
                <a:solidFill>
                  <a:srgbClr val="4F81BD">
                    <a:lumMod val="75000"/>
                  </a:srgbClr>
                </a:solidFill>
              </a:rPr>
              <a:pPr/>
              <a:t>07/11/2012</a:t>
            </a:fld>
            <a:endParaRPr lang="es-ES_tradn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" y="228645"/>
            <a:ext cx="995486" cy="11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6127638" y="228600"/>
            <a:ext cx="2559162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D543-070C-E748-BEAE-D73E4F8EAFE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d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illa_pp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697" y="0"/>
            <a:ext cx="915939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A452A"/>
                </a:solidFill>
              </a:defRPr>
            </a:lvl1pPr>
          </a:lstStyle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A452A"/>
                </a:solidFill>
              </a:defRPr>
            </a:lvl1pPr>
          </a:lstStyle>
          <a:p>
            <a:fld id="{B6BAD543-070C-E748-BEAE-D73E4F8EAFEA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7801" y="275176"/>
            <a:ext cx="2231352" cy="86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illa_pp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697" y="0"/>
            <a:ext cx="915939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A452A"/>
                </a:solidFill>
              </a:defRPr>
            </a:lvl1pPr>
          </a:lstStyle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A452A"/>
                </a:solidFill>
              </a:defRPr>
            </a:lvl1pPr>
          </a:lstStyle>
          <a:p>
            <a:fld id="{B6BAD543-070C-E748-BEAE-D73E4F8EAFEA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rcRect/>
              <a:stretch>
                <a:fillRect/>
              </a:stretch>
            </p:blipFill>
          </mc:Choice>
          <mc:Fallback>
            <p:blipFill>
              <a:blip r:embed="rId15"/>
              <a:srcRect/>
              <a:stretch>
                <a:fillRect/>
              </a:stretch>
            </p:blipFill>
          </mc:Fallback>
        </mc:AlternateContent>
        <p:spPr bwMode="auto">
          <a:xfrm>
            <a:off x="177801" y="275176"/>
            <a:ext cx="2231352" cy="86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illa_pp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697" y="0"/>
            <a:ext cx="915939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A452A"/>
                </a:solidFill>
              </a:defRPr>
            </a:lvl1pPr>
          </a:lstStyle>
          <a:p>
            <a:fld id="{5AE01509-6FD7-9142-9345-3BD85CC599DA}" type="datetimeFigureOut">
              <a:rPr lang="es-ES_tradnl" smtClean="0"/>
              <a:pPr/>
              <a:t>07/11/2012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A452A"/>
                </a:solidFill>
              </a:defRPr>
            </a:lvl1pPr>
          </a:lstStyle>
          <a:p>
            <a:fld id="{B6BAD543-070C-E748-BEAE-D73E4F8EAFEA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rcRect/>
              <a:stretch>
                <a:fillRect/>
              </a:stretch>
            </p:blipFill>
          </mc:Choice>
          <mc:Fallback>
            <p:blipFill>
              <a:blip r:embed="rId15"/>
              <a:srcRect/>
              <a:stretch>
                <a:fillRect/>
              </a:stretch>
            </p:blipFill>
          </mc:Fallback>
        </mc:AlternateContent>
        <p:spPr bwMode="auto">
          <a:xfrm>
            <a:off x="177801" y="275176"/>
            <a:ext cx="2231352" cy="86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1.sld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cumento_de_Microsoft_Office_Word3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Migración y Política Social en Contextos de Pobreza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Seminario de la Cuestión Social</a:t>
            </a:r>
          </a:p>
          <a:p>
            <a:r>
              <a:rPr lang="es-ES_tradnl" dirty="0" smtClean="0"/>
              <a:t>7 de noviembre de 2012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Contexto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Se ha privilegiado el estudio del efecto de los programas sociales en la propensión de migrar a EEUU: </a:t>
            </a:r>
            <a:r>
              <a:rPr lang="es-ES" dirty="0" err="1" smtClean="0"/>
              <a:t>Stecklov</a:t>
            </a:r>
            <a:r>
              <a:rPr lang="es-ES" dirty="0" smtClean="0"/>
              <a:t>, </a:t>
            </a:r>
            <a:r>
              <a:rPr lang="es-ES" dirty="0" err="1" smtClean="0"/>
              <a:t>Winters</a:t>
            </a:r>
            <a:r>
              <a:rPr lang="es-ES" dirty="0" smtClean="0"/>
              <a:t>, </a:t>
            </a:r>
            <a:r>
              <a:rPr lang="es-ES" dirty="0" err="1" smtClean="0"/>
              <a:t>Stampini</a:t>
            </a:r>
            <a:r>
              <a:rPr lang="es-ES" dirty="0" smtClean="0"/>
              <a:t> y Davis 2003 y 2005, </a:t>
            </a:r>
            <a:r>
              <a:rPr lang="es-ES" dirty="0" err="1" smtClean="0"/>
              <a:t>Angelucci</a:t>
            </a:r>
            <a:r>
              <a:rPr lang="es-ES" dirty="0" smtClean="0"/>
              <a:t>, 2004 y </a:t>
            </a:r>
            <a:r>
              <a:rPr lang="es-ES" dirty="0" err="1" smtClean="0"/>
              <a:t>Azuara</a:t>
            </a:r>
            <a:r>
              <a:rPr lang="es-ES" dirty="0" smtClean="0"/>
              <a:t> 2009</a:t>
            </a:r>
            <a:r>
              <a:rPr lang="es-MX" dirty="0" smtClean="0"/>
              <a:t> o el efecto de programas sociales en el país de destino para atraer migrantes: Cornelius 1974, </a:t>
            </a:r>
            <a:r>
              <a:rPr lang="es-ES" dirty="0" smtClean="0"/>
              <a:t>Frey et al. 1996, </a:t>
            </a:r>
            <a:r>
              <a:rPr lang="es-ES" dirty="0" err="1" smtClean="0"/>
              <a:t>Ndegwa</a:t>
            </a:r>
            <a:r>
              <a:rPr lang="es-ES" dirty="0" smtClean="0"/>
              <a:t> et al 2007 </a:t>
            </a:r>
            <a:r>
              <a:rPr lang="es-MX" dirty="0" smtClean="0"/>
              <a:t>  </a:t>
            </a:r>
          </a:p>
          <a:p>
            <a:r>
              <a:rPr lang="es-MX" i="1" dirty="0" smtClean="0"/>
              <a:t>Se ha estudiado poco el efecto de los programas sociales en la propensión de retornar al país: Escobar 2012 o el acceso diferenciado a programas sociales según experiencias migratorias en el hogar</a:t>
            </a:r>
            <a:endParaRPr lang="es-MX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Fuentes de información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s-MX" i="1" dirty="0" smtClean="0"/>
              <a:t>“Monitoreo de Indicadores Socioeconómicos en ZAP” del 2009 y 2011 (CONEVAL)</a:t>
            </a:r>
            <a:endParaRPr lang="es-MX" dirty="0" smtClean="0"/>
          </a:p>
          <a:p>
            <a:pPr lvl="2"/>
            <a:r>
              <a:rPr lang="es-MX" dirty="0" smtClean="0"/>
              <a:t>Encuesta socio económica de hogares en Zonas de Atención Prioritaria, la encuesta contiene módulos especiales de pertenencia a programas sociales y a experiencias  migratorias (9,300 y 8,100 hogares)</a:t>
            </a:r>
          </a:p>
          <a:p>
            <a:pPr lvl="1"/>
            <a:r>
              <a:rPr lang="es-MX" dirty="0" err="1" smtClean="0"/>
              <a:t>Mexican</a:t>
            </a:r>
            <a:r>
              <a:rPr lang="es-MX" dirty="0" smtClean="0"/>
              <a:t> </a:t>
            </a:r>
            <a:r>
              <a:rPr lang="es-MX" dirty="0" err="1" smtClean="0"/>
              <a:t>Family</a:t>
            </a:r>
            <a:r>
              <a:rPr lang="es-MX" dirty="0" smtClean="0"/>
              <a:t> </a:t>
            </a:r>
            <a:r>
              <a:rPr lang="es-MX" dirty="0" err="1" smtClean="0"/>
              <a:t>Life</a:t>
            </a:r>
            <a:r>
              <a:rPr lang="es-MX" dirty="0" smtClean="0"/>
              <a:t> </a:t>
            </a:r>
            <a:r>
              <a:rPr lang="es-MX" dirty="0" err="1" smtClean="0"/>
              <a:t>Survey</a:t>
            </a:r>
            <a:r>
              <a:rPr lang="es-MX" dirty="0" smtClean="0"/>
              <a:t> MxFLS-1 &amp; MxFLS-2</a:t>
            </a:r>
          </a:p>
          <a:p>
            <a:pPr lvl="2"/>
            <a:r>
              <a:rPr lang="es-MX" dirty="0" smtClean="0"/>
              <a:t>Ajuste de modelos </a:t>
            </a:r>
            <a:r>
              <a:rPr lang="es-MX" dirty="0" err="1" smtClean="0"/>
              <a:t>multivariados</a:t>
            </a:r>
            <a:r>
              <a:rPr lang="es-MX" dirty="0" smtClean="0"/>
              <a:t> para encuesta panel sobre la relación entre migración y programas sociales a nivel nacional</a:t>
            </a:r>
            <a:endParaRPr lang="es-MX" i="1" dirty="0" smtClean="0"/>
          </a:p>
          <a:p>
            <a:pPr lvl="1"/>
            <a:r>
              <a:rPr lang="es-MX" i="1" dirty="0" smtClean="0"/>
              <a:t>Trabajo etnográfico en ZAP</a:t>
            </a:r>
          </a:p>
          <a:p>
            <a:pPr lvl="2"/>
            <a:r>
              <a:rPr lang="es-MX" i="1" dirty="0" smtClean="0"/>
              <a:t>Identificación de procesos de migración y programas sociales</a:t>
            </a:r>
            <a:endParaRPr lang="es-MX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Zonas de Atención Prioritaria</a:t>
            </a:r>
            <a:endParaRPr lang="es-MX" dirty="0"/>
          </a:p>
        </p:txBody>
      </p:sp>
      <p:pic>
        <p:nvPicPr>
          <p:cNvPr id="4" name="3 Marcador de contenido" descr="municipios zap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10063" y="1484313"/>
            <a:ext cx="4833937" cy="367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1556793"/>
            <a:ext cx="4114800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Bef>
                <a:spcPct val="20000"/>
              </a:spcBef>
              <a:buFont typeface="Arial"/>
              <a:buChar char="•"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1,251 municipios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alto y muy alto grado de marginación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éstos son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rurales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17 millones de personas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589 municipios (47%) tienen el 40% o más de población indígena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3" y="5194066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</a:rPr>
              <a:t>La dispersión poblacional y el difícil acceso a las localidades son un reto para los operadores de programas sociales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tan pobres?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3568" y="1340767"/>
          <a:ext cx="8003232" cy="5239103"/>
        </p:xfrm>
        <a:graphic>
          <a:graphicData uri="http://schemas.openxmlformats.org/drawingml/2006/table">
            <a:tbl>
              <a:tblPr/>
              <a:tblGrid>
                <a:gridCol w="5875972"/>
                <a:gridCol w="1010008"/>
                <a:gridCol w="1117252"/>
              </a:tblGrid>
              <a:tr h="4840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Índices de pobreza multidimensional</a:t>
                      </a:r>
                      <a:r>
                        <a:rPr lang="es-MX" sz="1800" b="1" baseline="0" noProof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8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ZAP 2009 porcentajes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3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ZAP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err="1" smtClean="0">
                          <a:latin typeface="+mj-lt"/>
                          <a:ea typeface="Times New Roman"/>
                          <a:cs typeface="Times New Roman"/>
                        </a:rPr>
                        <a:t>Resto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Pobreza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Calibri"/>
                          <a:cs typeface="Times New Roman"/>
                        </a:rPr>
                        <a:t>Incidencia</a:t>
                      </a:r>
                      <a:r>
                        <a:rPr lang="es-MX" sz="1800" baseline="0" noProof="0" dirty="0" smtClean="0">
                          <a:latin typeface="+mj-lt"/>
                          <a:ea typeface="Calibri"/>
                          <a:cs typeface="Times New Roman"/>
                        </a:rPr>
                        <a:t> de pobreza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75.3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38.5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    Pobreza moderada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+mj-lt"/>
                          <a:ea typeface="Times New Roman"/>
                          <a:cs typeface="Times New Roman"/>
                        </a:rPr>
                        <a:t>40.4</a:t>
                      </a:r>
                      <a:endParaRPr lang="en-US" sz="1800" noProof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32.6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    Pobreza extrema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+mj-lt"/>
                          <a:ea typeface="Times New Roman"/>
                          <a:cs typeface="Times New Roman"/>
                        </a:rPr>
                        <a:t>34.8</a:t>
                      </a:r>
                      <a:endParaRPr lang="en-US" sz="1800" noProof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5.9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Carencias sociales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Rezago educativo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+mj-lt"/>
                          <a:ea typeface="Times New Roman"/>
                          <a:cs typeface="Times New Roman"/>
                        </a:rPr>
                        <a:t>38.0</a:t>
                      </a:r>
                      <a:endParaRPr lang="en-US" sz="1800" noProof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18.8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Acceso</a:t>
                      </a:r>
                      <a:r>
                        <a:rPr lang="es-MX" sz="1800" baseline="0" noProof="0" dirty="0" smtClean="0">
                          <a:latin typeface="+mj-lt"/>
                          <a:ea typeface="Times New Roman"/>
                          <a:cs typeface="Times New Roman"/>
                        </a:rPr>
                        <a:t> a la salud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52.2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38.6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Acceso a la seguridad</a:t>
                      </a:r>
                      <a:r>
                        <a:rPr lang="es-MX" sz="1800" baseline="0" noProof="0" dirty="0" smtClean="0">
                          <a:latin typeface="+mj-lt"/>
                          <a:ea typeface="Times New Roman"/>
                          <a:cs typeface="Times New Roman"/>
                        </a:rPr>
                        <a:t> social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+mj-lt"/>
                          <a:ea typeface="Times New Roman"/>
                          <a:cs typeface="Times New Roman"/>
                        </a:rPr>
                        <a:t>89.7</a:t>
                      </a:r>
                      <a:endParaRPr lang="en-US" sz="1800" noProof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60.1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Infraestructura de</a:t>
                      </a:r>
                      <a:r>
                        <a:rPr lang="es-MX" sz="1800" baseline="0" noProof="0" dirty="0" smtClean="0">
                          <a:latin typeface="+mj-lt"/>
                          <a:ea typeface="Times New Roman"/>
                          <a:cs typeface="Times New Roman"/>
                        </a:rPr>
                        <a:t> la vivienda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43.8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12.5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Infraestructura</a:t>
                      </a:r>
                      <a:r>
                        <a:rPr lang="es-MX" sz="1800" baseline="0" noProof="0" dirty="0" smtClean="0">
                          <a:latin typeface="+mj-lt"/>
                          <a:ea typeface="Times New Roman"/>
                          <a:cs typeface="Times New Roman"/>
                        </a:rPr>
                        <a:t> básica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55.3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12.1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Acceso a la alimentación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34.2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19.3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Ingreso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Población por debajo</a:t>
                      </a:r>
                      <a:r>
                        <a:rPr lang="es-MX" sz="1800" baseline="0" noProof="0" dirty="0" smtClean="0">
                          <a:latin typeface="+mj-lt"/>
                          <a:ea typeface="Times New Roman"/>
                          <a:cs typeface="Times New Roman"/>
                        </a:rPr>
                        <a:t> de la línea mínima de bienestar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+mj-lt"/>
                          <a:ea typeface="Times New Roman"/>
                          <a:cs typeface="Times New Roman"/>
                        </a:rPr>
                        <a:t>43.5</a:t>
                      </a:r>
                      <a:endParaRPr lang="en-US" sz="1800" noProof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11.5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Población</a:t>
                      </a:r>
                      <a:r>
                        <a:rPr lang="es-MX" sz="1800" baseline="0" noProof="0" dirty="0" smtClean="0">
                          <a:latin typeface="+mj-lt"/>
                          <a:ea typeface="Times New Roman"/>
                          <a:cs typeface="Times New Roman"/>
                        </a:rPr>
                        <a:t> por debajo de la línea básica de bienestar</a:t>
                      </a:r>
                      <a:endParaRPr lang="es-MX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76.0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+mj-lt"/>
                          <a:ea typeface="Times New Roman"/>
                          <a:cs typeface="Times New Roman"/>
                        </a:rPr>
                        <a:t>43.7</a:t>
                      </a:r>
                      <a:endParaRPr lang="en-US" sz="1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noProof="0" dirty="0" smtClean="0">
                          <a:latin typeface="+mj-lt"/>
                          <a:ea typeface="Times New Roman"/>
                          <a:cs typeface="Times New Roman"/>
                        </a:rPr>
                        <a:t>Fuente: MCS-ENIGH 2008</a:t>
                      </a:r>
                      <a:endParaRPr lang="es-MX" sz="12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noProof="0" dirty="0" smtClean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noProof="0" dirty="0" smtClean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50" marR="340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Acumulación de carencias</a:t>
            </a:r>
            <a:endParaRPr lang="es-MX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1462"/>
          <a:stretch>
            <a:fillRect/>
          </a:stretch>
        </p:blipFill>
        <p:spPr bwMode="auto">
          <a:xfrm>
            <a:off x="539552" y="1378223"/>
            <a:ext cx="8151812" cy="529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Elipse"/>
          <p:cNvSpPr/>
          <p:nvPr/>
        </p:nvSpPr>
        <p:spPr>
          <a:xfrm>
            <a:off x="2267744" y="1700808"/>
            <a:ext cx="1872208" cy="3096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 rot="16200000">
            <a:off x="6876256" y="2276872"/>
            <a:ext cx="1872208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Acceso a la salud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051720" y="1628800"/>
          <a:ext cx="5040560" cy="3888435"/>
        </p:xfrm>
        <a:graphic>
          <a:graphicData uri="http://schemas.openxmlformats.org/drawingml/2006/table">
            <a:tbl>
              <a:tblPr/>
              <a:tblGrid>
                <a:gridCol w="3463870"/>
                <a:gridCol w="1576690"/>
              </a:tblGrid>
              <a:tr h="6484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Adscripción a seguridad social, individuos, </a:t>
                      </a: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ZAP, porcentajes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ZAP 2011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Sin seguridad social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23.3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Seguro Popular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69.2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IMSS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3.6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ISSSTE o estatal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2.4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PEMEX, Defensa, Marina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0.1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Instituciones Privadas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0.2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Otro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 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Fuente: Encuesta ZAP-2011, elaboración </a:t>
                      </a:r>
                      <a:r>
                        <a:rPr lang="es-MX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propia</a:t>
                      </a:r>
                      <a:endParaRPr lang="es-MX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Patrones de migración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2" y="4221163"/>
            <a:ext cx="8229600" cy="1905000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Incidencia de migración y remesas está </a:t>
            </a:r>
            <a:r>
              <a:rPr lang="es-MX" dirty="0" err="1" smtClean="0"/>
              <a:t>subrepresentada</a:t>
            </a:r>
            <a:r>
              <a:rPr lang="es-MX" dirty="0" smtClean="0"/>
              <a:t> en la encuesta</a:t>
            </a:r>
          </a:p>
          <a:p>
            <a:r>
              <a:rPr lang="es-MX" dirty="0" smtClean="0"/>
              <a:t>La encuesta presenta perfiles demográficos consistentes</a:t>
            </a:r>
          </a:p>
          <a:p>
            <a:r>
              <a:rPr lang="es-MX" dirty="0" smtClean="0"/>
              <a:t>Se aprecia migración internacional en zonas clasificadas como iniciales y con alta incidencia de pobreza</a:t>
            </a:r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99592" y="1628800"/>
          <a:ext cx="7344816" cy="2236162"/>
        </p:xfrm>
        <a:graphic>
          <a:graphicData uri="http://schemas.openxmlformats.org/drawingml/2006/table">
            <a:tbl>
              <a:tblPr/>
              <a:tblGrid>
                <a:gridCol w="4543185"/>
                <a:gridCol w="2801631"/>
              </a:tblGrid>
              <a:tr h="440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Hogares con al menos un migrante, ZAP 2011</a:t>
                      </a:r>
                      <a:endParaRPr lang="es-MX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ZAP 2011</a:t>
                      </a:r>
                      <a:endParaRPr lang="es-MX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Migración interna</a:t>
                      </a:r>
                      <a:endParaRPr lang="es-MX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16.2</a:t>
                      </a:r>
                      <a:endParaRPr lang="es-MX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Migración internacional</a:t>
                      </a:r>
                      <a:endParaRPr lang="es-MX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4.2</a:t>
                      </a:r>
                      <a:endParaRPr lang="es-MX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Sin migrantes</a:t>
                      </a:r>
                      <a:endParaRPr lang="es-MX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79.6</a:t>
                      </a:r>
                      <a:endParaRPr lang="es-MX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Fuente: Encuesta ZAP-2009, elaboración propia.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Perfiles de los migrantes</a:t>
            </a:r>
            <a:endParaRPr lang="es-MX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859" y="1345561"/>
          <a:ext cx="8496621" cy="5394964"/>
        </p:xfrm>
        <a:graphic>
          <a:graphicData uri="http://schemas.openxmlformats.org/presentationml/2006/ole">
            <p:oleObj spid="_x0000_s1030" name="Diapositiva" r:id="rId3" imgW="4515585" imgH="3386431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Migración y carencias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179513" y="1557338"/>
          <a:ext cx="8784975" cy="4463617"/>
        </p:xfrm>
        <a:graphic>
          <a:graphicData uri="http://schemas.openxmlformats.org/drawingml/2006/table">
            <a:tbl>
              <a:tblPr/>
              <a:tblGrid>
                <a:gridCol w="1732397"/>
                <a:gridCol w="1112178"/>
                <a:gridCol w="969860"/>
                <a:gridCol w="722069"/>
                <a:gridCol w="941806"/>
                <a:gridCol w="831059"/>
                <a:gridCol w="694013"/>
                <a:gridCol w="694013"/>
                <a:gridCol w="1087580"/>
              </a:tblGrid>
              <a:tr h="27563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Perfiles 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 los hogares que reportan migración, porcentajes. Encuesta ZAP </a:t>
                      </a:r>
                      <a:r>
                        <a:rPr lang="es-MX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24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de </a:t>
                      </a:r>
                      <a:r>
                        <a:rPr lang="es-MX" sz="14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pob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6 a 14 q no asiste a la escuela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de </a:t>
                      </a:r>
                      <a:r>
                        <a:rPr lang="es-MX" sz="14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pob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15 y más con educa-</a:t>
                      </a:r>
                      <a:r>
                        <a:rPr lang="es-MX" sz="14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ción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básica </a:t>
                      </a:r>
                      <a:r>
                        <a:rPr lang="es-MX" sz="14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incom-pleta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de pob de 15 y más analfa-beta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de pob de 15-29 sin educa-ción básica completa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no dere-cho-habiencia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de hogar con piso de tierra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hogar sin lava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dora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de hogar sin refrigera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dor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Hogares con migración internacional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8.2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67.1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18.4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41.4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41.3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12.7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54.5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26.0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Hogares con migración nacional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7.9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60.0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15.5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29.4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47.1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16.5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69.3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Hogares sin migración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64.3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16.0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38.7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16.7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74.4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47.7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Hogares ZAP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6.3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64.1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16.0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38.5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39.2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16.6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s-MX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46.7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09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Fuente: Encuesta </a:t>
                      </a: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ZAP-2011,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elaboración propia.</a:t>
                      </a:r>
                      <a:endParaRPr lang="es-MX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Seguridad Alimentaria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4587875"/>
            <a:ext cx="8229600" cy="2081213"/>
          </a:xfrm>
        </p:spPr>
        <p:txBody>
          <a:bodyPr/>
          <a:lstStyle/>
          <a:p>
            <a:r>
              <a:rPr lang="es-MX" dirty="0" smtClean="0"/>
              <a:t>Hogares que reciben remesas se colocan en una mejor posición del índice de seguridad alimentaria</a:t>
            </a:r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34108" y="1412776"/>
          <a:ext cx="7798332" cy="2959006"/>
        </p:xfrm>
        <a:graphic>
          <a:graphicData uri="http://schemas.openxmlformats.org/drawingml/2006/table">
            <a:tbl>
              <a:tblPr/>
              <a:tblGrid>
                <a:gridCol w="3243488"/>
                <a:gridCol w="1256444"/>
                <a:gridCol w="1187573"/>
                <a:gridCol w="1187573"/>
                <a:gridCol w="923254"/>
              </a:tblGrid>
              <a:tr h="5176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Composición </a:t>
                      </a: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de hogares según su condición migratoria y el grado de inseguridad alimentaria</a:t>
                      </a:r>
                      <a:endParaRPr lang="es-MX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99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Seguridad </a:t>
                      </a: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Alimentaria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Inseguridad </a:t>
                      </a: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Alimentaria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09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Leve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Moderada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Severa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Hogar con migración internacional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47.6 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28.3 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11.8 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12.3 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Hogar con migración nacional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32.5 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31.1 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18.7 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17.7 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Hogares sin migración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35.0 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30.6 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17.3 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17.1 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Hogares ZAP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35.2 </a:t>
                      </a:r>
                      <a:endParaRPr lang="es-MX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30.6 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17.2 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17.0 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1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Fuente: Encuesta </a:t>
                      </a:r>
                      <a:r>
                        <a:rPr lang="es-MX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ZAP-2011, </a:t>
                      </a:r>
                      <a:r>
                        <a:rPr lang="es-MX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elaboración propia</a:t>
                      </a:r>
                      <a:endParaRPr lang="es-MX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0800" y="116632"/>
            <a:ext cx="6096000" cy="71596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Contexto: Transparencia y Acceso Efectivo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El Programa Oportunidades parecía anunciar un periodo de no simulación: el gobierno hace lo que dice, los programas obedecen reglas, la población objetivo accede a los servicios del programa: un “estado de derecho” en los programas sociales.</a:t>
            </a:r>
          </a:p>
          <a:p>
            <a:r>
              <a:rPr lang="es-ES" dirty="0" smtClean="0"/>
              <a:t>Pero, en 2012, la solicitud más común de transparencia es la que no se registra y no tiene consecuencias: son las inquietudes de personas poco educadas, de escasos recursos monetarios  y tecnológicos que creen que deben recibir un bien o servicio y se acercan a una oficina a preguntar. Estas son las personas que pueden no tener acceso a beneficios focalizados para ellos o universales, pero que no dejan rastro en el sistema. Se capturan en encuestas de hogar, pero las estadísticas administrativas los desconocen.</a:t>
            </a:r>
          </a:p>
          <a:p>
            <a:r>
              <a:rPr lang="es-ES" dirty="0" smtClean="0"/>
              <a:t>Es problemático saber si el Estado hace lo que dice y sirve a quien dice servir. Todos los indicadores son corruptibles y manipulables.</a:t>
            </a:r>
          </a:p>
          <a:p>
            <a:r>
              <a:rPr lang="es-ES" b="1" dirty="0" smtClean="0"/>
              <a:t>La medición de la vigencia de los </a:t>
            </a:r>
            <a:r>
              <a:rPr lang="es-ES" b="1" i="1" dirty="0" smtClean="0"/>
              <a:t>derechos sociales</a:t>
            </a:r>
            <a:r>
              <a:rPr lang="es-ES" b="1" dirty="0" smtClean="0"/>
              <a:t> pasa por entender cuánto acceden estas personas a los programas o servicios diseñados para ellos, y por qué.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Programas sociales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19671" y="1985090"/>
          <a:ext cx="6048673" cy="3362418"/>
        </p:xfrm>
        <a:graphic>
          <a:graphicData uri="http://schemas.openxmlformats.org/drawingml/2006/table">
            <a:tbl>
              <a:tblPr/>
              <a:tblGrid>
                <a:gridCol w="2630840"/>
                <a:gridCol w="1639798"/>
                <a:gridCol w="1778035"/>
              </a:tblGrid>
              <a:tr h="4487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Proporción de beneficiarios a programas sociales, individuos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ZAP 2009 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ZAP 2011</a:t>
                      </a:r>
                      <a:endParaRPr lang="es-MX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Oportunidades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23.9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33.5</a:t>
                      </a:r>
                      <a:endParaRPr lang="es-MX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Seguro Popular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46.4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69.5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Programa 70 y más </a:t>
                      </a:r>
                      <a:r>
                        <a:rPr lang="es-MX" sz="18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72.9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67.3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Procampo</a:t>
                      </a: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8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8.0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7.9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71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Fuente: Encuestas ZAP-2009, ZAP-2011, elaboración propia.</a:t>
                      </a:r>
                      <a:endParaRPr lang="es-MX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60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Sólo se refiere a la población de 70 años y más.</a:t>
                      </a:r>
                      <a:endParaRPr lang="es-MX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401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Sólo se refiere a los hogares ubicados en área rural.</a:t>
                      </a:r>
                      <a:endParaRPr lang="es-MX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Migración y programas sociales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16565" y="1988840"/>
          <a:ext cx="6395795" cy="3202645"/>
        </p:xfrm>
        <a:graphic>
          <a:graphicData uri="http://schemas.openxmlformats.org/drawingml/2006/table">
            <a:tbl>
              <a:tblPr/>
              <a:tblGrid>
                <a:gridCol w="2785367"/>
                <a:gridCol w="1588052"/>
                <a:gridCol w="1125673"/>
                <a:gridCol w="896703"/>
              </a:tblGrid>
              <a:tr h="2054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9777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Migración, acceso a la alimentación y pertenencia a programa social: </a:t>
                      </a:r>
                      <a:r>
                        <a:rPr lang="es-MX" sz="16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Oportunidades</a:t>
                      </a: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proporciones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97775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Beneficiarios en el hogar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8888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Hogares con migración </a:t>
                      </a: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internacional 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 carencia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42.3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57.7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 carencia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46.0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Hogares sin migrantes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 carencia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55.2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44.8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 carencia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47.5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Fuente: Encuesta ZAP-2009, elaboración propia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Migración y programas sociales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331640" y="2040089"/>
          <a:ext cx="6552727" cy="3405135"/>
        </p:xfrm>
        <a:graphic>
          <a:graphicData uri="http://schemas.openxmlformats.org/drawingml/2006/table">
            <a:tbl>
              <a:tblPr/>
              <a:tblGrid>
                <a:gridCol w="2853712"/>
                <a:gridCol w="1861607"/>
                <a:gridCol w="918704"/>
                <a:gridCol w="918704"/>
              </a:tblGrid>
              <a:tr h="5221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14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Migración, acceso a la alimentación y pertenencia a programa social</a:t>
                      </a:r>
                      <a:r>
                        <a:rPr lang="es-MX" sz="16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: Seguro Popular</a:t>
                      </a: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proporciones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6839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Beneficiarios en el hogar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4197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Hogares con migración </a:t>
                      </a: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internacionales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 carencia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47.3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52.7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 carencia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57.2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42.9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Hogares sin migrantes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 carencia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48.3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 carencia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51.8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Fuente: Encuesta Monitoreo ZAP-2009, elaboración propia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Trabajo antropológico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Cuatro Estados, doce comunidades</a:t>
            </a:r>
            <a:endParaRPr lang="es-MX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Método general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446856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Seleccionamos cuatro estados: Chiapas, Oaxaca, Michoacán y Jalisco.</a:t>
            </a:r>
          </a:p>
          <a:p>
            <a:r>
              <a:rPr lang="es-ES" dirty="0" smtClean="0"/>
              <a:t>Dos de alta pobreza, dos de nivel medio de ingresos.</a:t>
            </a:r>
          </a:p>
          <a:p>
            <a:r>
              <a:rPr lang="es-ES" dirty="0" smtClean="0"/>
              <a:t>Hicimos trabajo en oficinas de capitales estatales (en busca de información de padrones y operativa: más de 200 solicitudes de información formales, además de entrevistas)</a:t>
            </a:r>
          </a:p>
          <a:p>
            <a:r>
              <a:rPr lang="es-ES" dirty="0" smtClean="0"/>
              <a:t>EXCELENTE APOYO DE SIEAIP</a:t>
            </a:r>
          </a:p>
          <a:p>
            <a:r>
              <a:rPr lang="es-ES" dirty="0" smtClean="0"/>
              <a:t>En cada uno seleccionamos tres comunidades de alta y muy alta marginación, de las cuales una debía tener una alta tasa de emigración, según el conteo.</a:t>
            </a:r>
          </a:p>
          <a:p>
            <a:r>
              <a:rPr lang="es-ES" dirty="0" smtClean="0"/>
              <a:t>Fines de 2010, termina en septiembre de 2011.</a:t>
            </a:r>
            <a:endParaRPr lang="es-MX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cada comunidad…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Se aplicaron 50 cuestionarios en una espiral centrada en la zona con reputación de mayor pobreza, extendida según el número de habitantes.</a:t>
            </a:r>
          </a:p>
          <a:p>
            <a:r>
              <a:rPr lang="es-ES" dirty="0" smtClean="0"/>
              <a:t>A partir de los cuestionarios, se seleccionaron casos para </a:t>
            </a:r>
            <a:r>
              <a:rPr lang="es-ES" i="1" dirty="0" smtClean="0">
                <a:solidFill>
                  <a:srgbClr val="008000"/>
                </a:solidFill>
              </a:rPr>
              <a:t>Trayectorias de Atención y Gestión</a:t>
            </a:r>
            <a:r>
              <a:rPr lang="es-ES" dirty="0" smtClean="0"/>
              <a:t>: lo que la gente ha hecho para obtener afiliación y servicios y las consecuencias de dicha búsqueda.</a:t>
            </a:r>
          </a:p>
          <a:p>
            <a:r>
              <a:rPr lang="es-ES" dirty="0" smtClean="0"/>
              <a:t>Se vuelve a aplicar el principio de “La Ley del Más Débil”</a:t>
            </a:r>
          </a:p>
          <a:p>
            <a:r>
              <a:rPr lang="es-ES" dirty="0" smtClean="0"/>
              <a:t>Entre otras cosas, la encuesta muestra porcentajes de afiliación y de acceso efectivo. Un ejemplo del Seguro Popular: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Afiliados al Seguro Popular</a:t>
            </a:r>
            <a:endParaRPr lang="es-MX" dirty="0"/>
          </a:p>
        </p:txBody>
      </p:sp>
      <p:graphicFrame>
        <p:nvGraphicFramePr>
          <p:cNvPr id="5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2212181"/>
              </p:ext>
            </p:extLst>
          </p:nvPr>
        </p:nvGraphicFramePr>
        <p:xfrm>
          <a:off x="1115615" y="1344765"/>
          <a:ext cx="7409179" cy="53966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4712"/>
                <a:gridCol w="2064712"/>
                <a:gridCol w="1530555"/>
                <a:gridCol w="1749200"/>
              </a:tblGrid>
              <a:tr h="620244">
                <a:tc>
                  <a:txBody>
                    <a:bodyPr/>
                    <a:lstStyle/>
                    <a:p>
                      <a:r>
                        <a:rPr lang="es-ES" dirty="0" smtClean="0"/>
                        <a:t>Localidad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Municipio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Población total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% hogares con afiliados al SP</a:t>
                      </a:r>
                      <a:endParaRPr lang="es-ES" dirty="0"/>
                    </a:p>
                  </a:txBody>
                  <a:tcPr/>
                </a:tc>
              </a:tr>
              <a:tr h="31868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Saltillo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Las Margaritas, Chis.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1222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96.1</a:t>
                      </a:r>
                      <a:endParaRPr lang="es-ES" sz="1400" dirty="0"/>
                    </a:p>
                  </a:txBody>
                  <a:tcPr/>
                </a:tc>
              </a:tr>
              <a:tr h="36988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El Encanto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Las Margaritas, Chis.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974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91.8</a:t>
                      </a:r>
                      <a:endParaRPr lang="es-ES" sz="1400" dirty="0"/>
                    </a:p>
                  </a:txBody>
                  <a:tcPr/>
                </a:tc>
              </a:tr>
              <a:tr h="33989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El Aguaje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San Cristóbal, Chis.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667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89.8</a:t>
                      </a:r>
                      <a:endParaRPr lang="es-ES" sz="1400" dirty="0"/>
                    </a:p>
                  </a:txBody>
                  <a:tcPr/>
                </a:tc>
              </a:tr>
              <a:tr h="502102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Mazatlán Villa de Flores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Mazatlán Villa de Flores, </a:t>
                      </a:r>
                      <a:r>
                        <a:rPr lang="es-ES" sz="1400" dirty="0" err="1" smtClean="0"/>
                        <a:t>Oax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976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74</a:t>
                      </a:r>
                      <a:endParaRPr lang="es-ES" sz="1400" dirty="0"/>
                    </a:p>
                  </a:txBody>
                  <a:tcPr/>
                </a:tc>
              </a:tr>
              <a:tr h="39722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Santa</a:t>
                      </a:r>
                      <a:r>
                        <a:rPr lang="es-ES" sz="1400" baseline="0" dirty="0" smtClean="0"/>
                        <a:t> Elena </a:t>
                      </a:r>
                      <a:r>
                        <a:rPr lang="es-ES" sz="1400" baseline="0" dirty="0" err="1" smtClean="0"/>
                        <a:t>Comaltepec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Santiago </a:t>
                      </a:r>
                      <a:r>
                        <a:rPr lang="es-ES" sz="1400" dirty="0" err="1" smtClean="0"/>
                        <a:t>Jamiltepec</a:t>
                      </a:r>
                      <a:r>
                        <a:rPr lang="es-ES" sz="1400" dirty="0" smtClean="0"/>
                        <a:t>, </a:t>
                      </a:r>
                      <a:r>
                        <a:rPr lang="es-ES" sz="1400" dirty="0" err="1" smtClean="0"/>
                        <a:t>Oax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840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88</a:t>
                      </a:r>
                      <a:endParaRPr lang="es-ES" sz="1400" dirty="0"/>
                    </a:p>
                  </a:txBody>
                  <a:tcPr/>
                </a:tc>
              </a:tr>
              <a:tr h="35526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Charco </a:t>
                      </a:r>
                      <a:r>
                        <a:rPr lang="es-ES" sz="1400" dirty="0" err="1" smtClean="0"/>
                        <a:t>Nduayoo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Santiago </a:t>
                      </a:r>
                      <a:r>
                        <a:rPr lang="es-ES" sz="1400" dirty="0" err="1" smtClean="0"/>
                        <a:t>Jamiltepec</a:t>
                      </a:r>
                      <a:r>
                        <a:rPr lang="es-ES" sz="1400" dirty="0" smtClean="0"/>
                        <a:t>, </a:t>
                      </a:r>
                      <a:r>
                        <a:rPr lang="es-ES" sz="1400" dirty="0" err="1" smtClean="0"/>
                        <a:t>Oax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746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40</a:t>
                      </a:r>
                      <a:endParaRPr lang="es-ES" sz="1400" dirty="0"/>
                    </a:p>
                  </a:txBody>
                  <a:tcPr/>
                </a:tc>
              </a:tr>
              <a:tr h="355269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Tanaco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Cherán</a:t>
                      </a:r>
                      <a:r>
                        <a:rPr lang="es-ES" sz="1400" dirty="0" smtClean="0"/>
                        <a:t>, </a:t>
                      </a:r>
                      <a:r>
                        <a:rPr lang="es-ES" sz="1400" dirty="0" err="1" smtClean="0"/>
                        <a:t>Mich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2947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18.4</a:t>
                      </a:r>
                      <a:endParaRPr lang="es-ES" sz="1400" dirty="0"/>
                    </a:p>
                  </a:txBody>
                  <a:tcPr/>
                </a:tc>
              </a:tr>
              <a:tr h="355269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Arantepacua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Nahuatzen</a:t>
                      </a:r>
                      <a:r>
                        <a:rPr lang="es-ES" sz="1400" dirty="0" smtClean="0"/>
                        <a:t>, </a:t>
                      </a:r>
                      <a:r>
                        <a:rPr lang="es-ES" sz="1400" dirty="0" err="1" smtClean="0"/>
                        <a:t>Mich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2707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84.3</a:t>
                      </a:r>
                      <a:endParaRPr lang="es-ES" sz="1400" dirty="0"/>
                    </a:p>
                  </a:txBody>
                  <a:tcPr/>
                </a:tc>
              </a:tr>
              <a:tr h="355269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Zirahuén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Salvador Escalante, </a:t>
                      </a:r>
                      <a:r>
                        <a:rPr lang="es-ES" sz="1400" dirty="0" err="1" smtClean="0"/>
                        <a:t>Mich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2942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40</a:t>
                      </a:r>
                      <a:endParaRPr lang="es-ES" sz="1400" dirty="0"/>
                    </a:p>
                  </a:txBody>
                  <a:tcPr/>
                </a:tc>
              </a:tr>
              <a:tr h="502102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Chacala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Cuautitlán de García Barragán, Jal.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1024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90</a:t>
                      </a:r>
                      <a:endParaRPr lang="es-ES" sz="1400" dirty="0"/>
                    </a:p>
                  </a:txBody>
                  <a:tcPr/>
                </a:tc>
              </a:tr>
              <a:tr h="502102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Telcruz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Cuautitlán de García Barragán, Jal.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1252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96</a:t>
                      </a:r>
                      <a:endParaRPr lang="es-ES" sz="1400" dirty="0"/>
                    </a:p>
                  </a:txBody>
                  <a:tcPr/>
                </a:tc>
              </a:tr>
              <a:tr h="35526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Nueva Colonia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Mezquitic</a:t>
                      </a:r>
                      <a:r>
                        <a:rPr lang="es-ES" sz="1400" dirty="0" smtClean="0"/>
                        <a:t>, Jal.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297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56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Acceso a la educación básica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Para la primaria y la secundaria, el acceso suele ser sencillo.</a:t>
            </a:r>
          </a:p>
          <a:p>
            <a:r>
              <a:rPr lang="es-ES" dirty="0" smtClean="0"/>
              <a:t>Pero el certificado no lo es: acta de nacimiento apostillada (imposible para indocumentados)</a:t>
            </a:r>
          </a:p>
          <a:p>
            <a:r>
              <a:rPr lang="es-ES" dirty="0" smtClean="0"/>
              <a:t>Actas consulares se centralizan cada dos años en México y allí se pueden pedir copias. Pero nadie lo sabe, y el costo es alto. Con nueva Ley de Migración, simplificación.</a:t>
            </a:r>
          </a:p>
          <a:p>
            <a:r>
              <a:rPr lang="es-ES" dirty="0" smtClean="0"/>
              <a:t>Gestión local: directores de escuela pueden negar acceso:</a:t>
            </a:r>
          </a:p>
          <a:p>
            <a:pPr lvl="1"/>
            <a:r>
              <a:rPr lang="es-ES" b="1" i="1" dirty="0" smtClean="0"/>
              <a:t>“</a:t>
            </a:r>
            <a:r>
              <a:rPr lang="es-ES" b="1" i="1" dirty="0" smtClean="0">
                <a:solidFill>
                  <a:srgbClr val="008000"/>
                </a:solidFill>
              </a:rPr>
              <a:t>¿A ver, si los querías educar como mexicanos, por qué te fuiste a los E.U.? Mándalos a la escuela allá”</a:t>
            </a:r>
          </a:p>
          <a:p>
            <a:r>
              <a:rPr lang="es-ES" dirty="0" smtClean="0"/>
              <a:t>Martha Rojas (ECOSUR): los niños extranjeros aparecen como nacidos en México para tramitar el certificado.</a:t>
            </a:r>
          </a:p>
          <a:p>
            <a:r>
              <a:rPr lang="es-ES" dirty="0" smtClean="0"/>
              <a:t>Organizaciones migrantes (antes ayudaban a entrar a escuelas en E.U.) ahora tramitan actas mexicanas.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Acceso a educación superior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Revalidación SEE / examen global en CENEVAL</a:t>
            </a:r>
          </a:p>
          <a:p>
            <a:r>
              <a:rPr lang="es-ES" dirty="0" smtClean="0"/>
              <a:t>Instancias extremadamente dilatadas.</a:t>
            </a:r>
          </a:p>
          <a:p>
            <a:r>
              <a:rPr lang="es-ES" dirty="0" smtClean="0"/>
              <a:t>Pérdida registrada de un año de trámites en el D.F.</a:t>
            </a:r>
          </a:p>
          <a:p>
            <a:r>
              <a:rPr lang="es-ES" dirty="0" smtClean="0"/>
              <a:t>En otros lugares, abandono.</a:t>
            </a:r>
          </a:p>
          <a:p>
            <a:r>
              <a:rPr lang="es-ES" dirty="0" smtClean="0"/>
              <a:t>Universidades estatales no cuentan con procedimientos de revalidación/equivalencia. La opción, una vez que tienen equivalencia en CENEVAL, son universidades privadas. Sucursal de la Universidad Anáhuac en </a:t>
            </a:r>
            <a:r>
              <a:rPr lang="es-ES" dirty="0" err="1" smtClean="0"/>
              <a:t>Sahuayo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4589412"/>
              </p:ext>
            </p:extLst>
          </p:nvPr>
        </p:nvGraphicFramePr>
        <p:xfrm>
          <a:off x="1143000" y="3232150"/>
          <a:ext cx="6858000" cy="393700"/>
        </p:xfrm>
        <a:graphic>
          <a:graphicData uri="http://schemas.openxmlformats.org/presentationml/2006/ole">
            <p:oleObj spid="_x0000_s4101" name="Documento" r:id="rId3" imgW="6847920" imgH="383760" progId="Word.Document.12">
              <p:embed/>
            </p:oleObj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9429560"/>
              </p:ext>
            </p:extLst>
          </p:nvPr>
        </p:nvGraphicFramePr>
        <p:xfrm>
          <a:off x="1259632" y="1268759"/>
          <a:ext cx="6616056" cy="5546651"/>
        </p:xfrm>
        <a:graphic>
          <a:graphicData uri="http://schemas.openxmlformats.org/presentationml/2006/ole">
            <p:oleObj spid="_x0000_s4102" name="Documento" r:id="rId4" imgW="5878800" imgH="4927680" progId="Word.Document.12">
              <p:embed/>
            </p:oleObj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6656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Otros estudios de transparencia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Se llevan a cabo por internet (cuánta información se publica, con qué facilidad se entrega, con qué puntualidad y calidad se responde a solicitudes de información).</a:t>
            </a:r>
          </a:p>
          <a:p>
            <a:r>
              <a:rPr lang="es-ES" dirty="0" smtClean="0"/>
              <a:t>En grandes ciudades.</a:t>
            </a:r>
          </a:p>
          <a:p>
            <a:r>
              <a:rPr lang="es-ES" dirty="0" smtClean="0"/>
              <a:t>Por personas hábiles en el manejo de computadora.</a:t>
            </a:r>
          </a:p>
          <a:p>
            <a:r>
              <a:rPr lang="es-ES" dirty="0" smtClean="0"/>
              <a:t>Tienen más interés en el “causante” que en el “sujeto de derechos”: más en saber cómo se gasta que en saber cuánto sirve y si llega o no a la población adecuada.</a:t>
            </a:r>
            <a:endParaRPr lang="es-MX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Salud (Seguro Popular)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Portabilidad entre estados puede funcionar.</a:t>
            </a:r>
          </a:p>
          <a:p>
            <a:r>
              <a:rPr lang="es-ES" dirty="0" smtClean="0"/>
              <a:t>Portabilidad entre instituciones y entre clínicas NO, salvo en B.C. </a:t>
            </a:r>
          </a:p>
          <a:p>
            <a:r>
              <a:rPr lang="es-ES" dirty="0" smtClean="0"/>
              <a:t>Doble afiliación puede volverse cero servicio.</a:t>
            </a:r>
          </a:p>
          <a:p>
            <a:r>
              <a:rPr lang="es-ES" dirty="0" smtClean="0"/>
              <a:t>La afiliación requiere cuatro documentos (Acta </a:t>
            </a:r>
            <a:r>
              <a:rPr lang="es-ES" dirty="0" err="1" smtClean="0"/>
              <a:t>Nac</a:t>
            </a:r>
            <a:r>
              <a:rPr lang="es-ES" dirty="0" smtClean="0"/>
              <a:t>. Original vigente, IFE, CURP, comprobante de domicilio).</a:t>
            </a:r>
          </a:p>
          <a:p>
            <a:r>
              <a:rPr lang="es-ES" dirty="0" smtClean="0"/>
              <a:t>La carencia de alguno impide la afiliación. La deportación o repatriación casi siempre se hace con papeles incompletos.</a:t>
            </a:r>
          </a:p>
          <a:p>
            <a:r>
              <a:rPr lang="es-ES" dirty="0" smtClean="0"/>
              <a:t>Desaparición de paquete básico limita el acceso de población en tránsito.</a:t>
            </a:r>
          </a:p>
          <a:p>
            <a:r>
              <a:rPr lang="es-ES" dirty="0" smtClean="0"/>
              <a:t>Capítulo de salud (González Block, </a:t>
            </a:r>
            <a:r>
              <a:rPr lang="es-ES" dirty="0" err="1" smtClean="0"/>
              <a:t>Riosmena</a:t>
            </a:r>
            <a:r>
              <a:rPr lang="es-ES" dirty="0" smtClean="0"/>
              <a:t>, Salgado, </a:t>
            </a:r>
            <a:r>
              <a:rPr lang="es-ES" dirty="0" err="1" smtClean="0"/>
              <a:t>Wong</a:t>
            </a:r>
            <a:r>
              <a:rPr lang="es-ES" dirty="0" smtClean="0"/>
              <a:t>) muestra retraso en afiliación de migrantes al SP, aunque es el grupo que más incrementa su afiliación.</a:t>
            </a:r>
          </a:p>
          <a:p>
            <a:r>
              <a:rPr lang="es-ES" dirty="0" smtClean="0"/>
              <a:t>Capítulo de salud afirma que se llega a tratar 20% de las enfermedades laborales adquiridas en E.U. en el sistema público de salud mexicano, problema creciente por su erradicación del sistema de seguro de salud en E.U.</a:t>
            </a:r>
          </a:p>
          <a:p>
            <a:r>
              <a:rPr lang="es-ES" dirty="0" smtClean="0"/>
              <a:t>Universalidad con filtros y sin portabilidad no es universalidad: los migrantes por definición son propensos a estar en otro lado: triangulación de retornos, tránsito por otros estados, etc.</a:t>
            </a:r>
          </a:p>
          <a:p>
            <a:r>
              <a:rPr lang="es-ES" dirty="0" smtClean="0"/>
              <a:t>Martha Rojas (ECOSUR): el Dr. Simi es el doctor de los migrantes centroamericanos (sin papeles, poca espera, medicamentos baratos similares).</a:t>
            </a:r>
            <a:endParaRPr lang="es-MX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fondo2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874"/>
          <a:stretch>
            <a:fillRect/>
          </a:stretch>
        </p:blipFill>
        <p:spPr bwMode="auto">
          <a:xfrm>
            <a:off x="-1116" y="5269633"/>
            <a:ext cx="9142884" cy="158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7651" name="Picture 2" descr="fondo2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7652" name="Picture 3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679" y="6271990"/>
            <a:ext cx="388441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/>
          </p:cNvSpPr>
          <p:nvPr/>
        </p:nvSpPr>
        <p:spPr bwMode="auto">
          <a:xfrm>
            <a:off x="64740" y="6296546"/>
            <a:ext cx="1041425" cy="35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pPr algn="r" defTabSz="914145"/>
            <a:r>
              <a:rPr lang="es-MX" sz="800" b="1">
                <a:latin typeface="Helvetica" charset="0"/>
                <a:cs typeface="Helvetica" charset="0"/>
                <a:sym typeface="Helvetica" charset="0"/>
              </a:rPr>
              <a:t>Instituto Nacional de Salud Pública</a:t>
            </a:r>
            <a:endParaRPr lang="es-MX"/>
          </a:p>
        </p:txBody>
      </p:sp>
      <p:sp>
        <p:nvSpPr>
          <p:cNvPr id="27654" name="Rectangle 5"/>
          <p:cNvSpPr>
            <a:spLocks/>
          </p:cNvSpPr>
          <p:nvPr/>
        </p:nvSpPr>
        <p:spPr bwMode="auto">
          <a:xfrm>
            <a:off x="1475631" y="6307708"/>
            <a:ext cx="1985740" cy="35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pPr defTabSz="914145"/>
            <a:r>
              <a:rPr lang="es-MX" sz="800" b="1">
                <a:latin typeface="Helvetica" charset="0"/>
                <a:cs typeface="Helvetica" charset="0"/>
                <a:sym typeface="Helvetica" charset="0"/>
              </a:rPr>
              <a:t>Centro de Investigación</a:t>
            </a:r>
          </a:p>
          <a:p>
            <a:pPr defTabSz="914145"/>
            <a:r>
              <a:rPr lang="es-MX" sz="800" b="1">
                <a:latin typeface="Helvetica" charset="0"/>
                <a:cs typeface="Helvetica" charset="0"/>
                <a:sym typeface="Helvetica" charset="0"/>
              </a:rPr>
              <a:t> en Sistemas de Salud</a:t>
            </a:r>
            <a:endParaRPr lang="es-MX"/>
          </a:p>
        </p:txBody>
      </p:sp>
      <p:pic>
        <p:nvPicPr>
          <p:cNvPr id="27655" name="Picture 6" descr="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463" y="6121301"/>
            <a:ext cx="575965" cy="51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7656" name="Rectangle 7"/>
          <p:cNvSpPr>
            <a:spLocks/>
          </p:cNvSpPr>
          <p:nvPr/>
        </p:nvSpPr>
        <p:spPr bwMode="auto">
          <a:xfrm>
            <a:off x="101576" y="138411"/>
            <a:ext cx="8681889" cy="6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pPr defTabSz="914145">
              <a:lnSpc>
                <a:spcPct val="80000"/>
              </a:lnSpc>
            </a:pPr>
            <a:r>
              <a:rPr lang="es-MX" sz="27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Carencia de seguro médico en México y EEUU según situación migratoria, 2010</a:t>
            </a:r>
            <a:endParaRPr lang="es-MX" sz="2700"/>
          </a:p>
        </p:txBody>
      </p:sp>
      <p:sp>
        <p:nvSpPr>
          <p:cNvPr id="27657" name="Rectangle 103"/>
          <p:cNvSpPr>
            <a:spLocks/>
          </p:cNvSpPr>
          <p:nvPr/>
        </p:nvSpPr>
        <p:spPr bwMode="auto">
          <a:xfrm>
            <a:off x="471041" y="4492749"/>
            <a:ext cx="7920633" cy="9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pPr defTabSz="914145"/>
            <a:r>
              <a:rPr lang="es-MX" sz="1300" b="1">
                <a:latin typeface="Helvetica" charset="0"/>
                <a:cs typeface="Helvetica" charset="0"/>
                <a:sym typeface="Helvetica" charset="0"/>
              </a:rPr>
              <a:t>Notes: Data comes from Riosmena, Gonzalez, Saenz &amp; Wong (2012).</a:t>
            </a:r>
          </a:p>
          <a:p>
            <a:pPr defTabSz="914145"/>
            <a:r>
              <a:rPr lang="es-MX" sz="1300" b="1">
                <a:latin typeface="Helvetica" charset="0"/>
                <a:cs typeface="Helvetica" charset="0"/>
                <a:sym typeface="Helvetica" charset="0"/>
              </a:rPr>
              <a:t>** ACS does not consider health insurance through Indian Health Services as health insurance coverage.</a:t>
            </a:r>
          </a:p>
          <a:p>
            <a:pPr defTabSz="914145"/>
            <a:endParaRPr lang="es-MX" sz="1300" b="1">
              <a:latin typeface="Helvetica" charset="0"/>
              <a:cs typeface="Helvetica" charset="0"/>
              <a:sym typeface="Helvetica" charset="0"/>
            </a:endParaRPr>
          </a:p>
          <a:p>
            <a:pPr defTabSz="914145"/>
            <a:r>
              <a:rPr lang="es-MX" sz="1300" b="1">
                <a:latin typeface="Helvetica" charset="0"/>
                <a:cs typeface="Helvetica" charset="0"/>
                <a:sym typeface="Helvetica" charset="0"/>
              </a:rPr>
              <a:t>Source: For Mexico, Sample of the Population and Dwelling Census 2010 (INEGI).</a:t>
            </a:r>
          </a:p>
          <a:p>
            <a:pPr defTabSz="914145"/>
            <a:r>
              <a:rPr lang="es-MX" sz="1300" b="1">
                <a:latin typeface="Helvetica" charset="0"/>
                <a:cs typeface="Helvetica" charset="0"/>
                <a:sym typeface="Helvetica" charset="0"/>
              </a:rPr>
              <a:t>For the U.S., American  Community Survey 2010 (U.S. Census Bureau).</a:t>
            </a:r>
            <a:endParaRPr lang="es-MX" sz="3400"/>
          </a:p>
        </p:txBody>
      </p:sp>
      <p:pic>
        <p:nvPicPr>
          <p:cNvPr id="27658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345"/>
          <a:stretch>
            <a:fillRect/>
          </a:stretch>
        </p:blipFill>
        <p:spPr bwMode="auto">
          <a:xfrm>
            <a:off x="123900" y="2568402"/>
            <a:ext cx="8899549" cy="13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7659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810"/>
          <a:stretch>
            <a:fillRect/>
          </a:stretch>
        </p:blipFill>
        <p:spPr bwMode="auto">
          <a:xfrm>
            <a:off x="123900" y="1640831"/>
            <a:ext cx="8899549" cy="107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2809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fondo2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874"/>
          <a:stretch>
            <a:fillRect/>
          </a:stretch>
        </p:blipFill>
        <p:spPr bwMode="auto">
          <a:xfrm>
            <a:off x="-1116" y="5269633"/>
            <a:ext cx="9142884" cy="158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8675" name="Picture 2" descr="fondo2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8676" name="Picture 3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679" y="6271990"/>
            <a:ext cx="388441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8677" name="Rectangle 4"/>
          <p:cNvSpPr>
            <a:spLocks/>
          </p:cNvSpPr>
          <p:nvPr/>
        </p:nvSpPr>
        <p:spPr bwMode="auto">
          <a:xfrm>
            <a:off x="64740" y="6296546"/>
            <a:ext cx="1041425" cy="35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pPr algn="r" defTabSz="914145"/>
            <a:r>
              <a:rPr lang="es-MX" sz="800" b="1">
                <a:latin typeface="Helvetica" charset="0"/>
                <a:cs typeface="Helvetica" charset="0"/>
                <a:sym typeface="Helvetica" charset="0"/>
              </a:rPr>
              <a:t>Instituto Nacional de Salud Pública</a:t>
            </a:r>
            <a:endParaRPr lang="es-MX"/>
          </a:p>
        </p:txBody>
      </p:sp>
      <p:sp>
        <p:nvSpPr>
          <p:cNvPr id="28678" name="Rectangle 5"/>
          <p:cNvSpPr>
            <a:spLocks/>
          </p:cNvSpPr>
          <p:nvPr/>
        </p:nvSpPr>
        <p:spPr bwMode="auto">
          <a:xfrm>
            <a:off x="1475631" y="6307708"/>
            <a:ext cx="1985740" cy="35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pPr defTabSz="914145"/>
            <a:r>
              <a:rPr lang="es-MX" sz="800" b="1">
                <a:latin typeface="Helvetica" charset="0"/>
                <a:cs typeface="Helvetica" charset="0"/>
                <a:sym typeface="Helvetica" charset="0"/>
              </a:rPr>
              <a:t>Centro de Investigación</a:t>
            </a:r>
          </a:p>
          <a:p>
            <a:pPr defTabSz="914145"/>
            <a:r>
              <a:rPr lang="es-MX" sz="800" b="1">
                <a:latin typeface="Helvetica" charset="0"/>
                <a:cs typeface="Helvetica" charset="0"/>
                <a:sym typeface="Helvetica" charset="0"/>
              </a:rPr>
              <a:t> en Sistemas de Salud</a:t>
            </a:r>
            <a:endParaRPr lang="es-MX"/>
          </a:p>
        </p:txBody>
      </p:sp>
      <p:pic>
        <p:nvPicPr>
          <p:cNvPr id="28679" name="Picture 6" descr="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463" y="6121301"/>
            <a:ext cx="575965" cy="51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8680" name="Picture 7" descr="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76" y="999009"/>
            <a:ext cx="8824764" cy="57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8681" name="Rectangle 8"/>
          <p:cNvSpPr>
            <a:spLocks/>
          </p:cNvSpPr>
          <p:nvPr/>
        </p:nvSpPr>
        <p:spPr bwMode="auto">
          <a:xfrm>
            <a:off x="0" y="-5582"/>
            <a:ext cx="9035728" cy="9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pPr defTabSz="914145"/>
            <a:r>
              <a:rPr lang="es-MX" sz="28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Cambio en el acceso a seguro médico en México y EEUU en la última década</a:t>
            </a:r>
            <a:endParaRPr lang="es-MX" sz="280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51119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 70 y más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El programa con mayor cobertura de su población objetivo en 2009, es superado por el Seguro Popular en 2011.</a:t>
            </a:r>
          </a:p>
          <a:p>
            <a:r>
              <a:rPr lang="es-ES" dirty="0" smtClean="0"/>
              <a:t>Casi universal entre la población objetivo</a:t>
            </a:r>
          </a:p>
          <a:p>
            <a:r>
              <a:rPr lang="es-ES" dirty="0" smtClean="0"/>
              <a:t>Pero “comprobantes de edad y de domicilio” a cargo de agencias municipales y de registro civil.</a:t>
            </a:r>
          </a:p>
          <a:p>
            <a:r>
              <a:rPr lang="es-ES" dirty="0" smtClean="0"/>
              <a:t>Con alguna frecuencia, negación de pruebas con base en criterios falsos.</a:t>
            </a:r>
          </a:p>
          <a:p>
            <a:pPr marL="0" indent="0">
              <a:buNone/>
            </a:pPr>
            <a:endParaRPr lang="es-ES" b="1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s-ES" b="1" i="1" dirty="0" smtClean="0">
                <a:solidFill>
                  <a:srgbClr val="008000"/>
                </a:solidFill>
              </a:rPr>
              <a:t>”No es para usted, es para los viejitos que no tienen ingreso, y usted tiene pensión de EU (o un hijo en EU)”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Hallazgos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Encuesta ZAP confirma el cambio en el comportamiento de la migración. Zonas con alta marginación y pobreza presentan migración internacional. </a:t>
            </a:r>
          </a:p>
          <a:p>
            <a:r>
              <a:rPr lang="es-MX" dirty="0" smtClean="0"/>
              <a:t>Hogares con migrantes tienen mejores índices en calidad de la vivienda e infraestructura. Sin embargo, tienen mayores rezagos en educación. </a:t>
            </a:r>
          </a:p>
          <a:p>
            <a:r>
              <a:rPr lang="es-MX" dirty="0" smtClean="0"/>
              <a:t>La cobertura a programas sociales en ZAP puede mejorar (Oportunidades y Seguro Popular). Sin embargo, el reto es acceder a localidades muy pequeñas. </a:t>
            </a:r>
          </a:p>
          <a:p>
            <a:r>
              <a:rPr lang="es-MX" dirty="0" smtClean="0"/>
              <a:t>Hogares con inseguridad alimentaria, parecerían tener menores probabilidades de acceder a programas sociales. </a:t>
            </a:r>
          </a:p>
          <a:p>
            <a:pPr lvl="1"/>
            <a:r>
              <a:rPr lang="es-MX" dirty="0" smtClean="0"/>
              <a:t>Los más necesitados tienen restricciones de información y acceso.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Hallazgos (2)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En términos generales, los migrantes de retorno están accediendo, pero hay limitaciones y con frecuencia su acceso es menor.</a:t>
            </a:r>
            <a:endParaRPr lang="es-ES" b="1" dirty="0" smtClean="0"/>
          </a:p>
          <a:p>
            <a:r>
              <a:rPr lang="es-ES" dirty="0" smtClean="0"/>
              <a:t>La </a:t>
            </a:r>
            <a:r>
              <a:rPr lang="es-ES" b="1" dirty="0" smtClean="0"/>
              <a:t>ciudadanía efectiva</a:t>
            </a:r>
            <a:r>
              <a:rPr lang="es-ES" dirty="0" smtClean="0"/>
              <a:t>, aún con servicios “nacionales” o “federales” se negocia en buena medida localmente.</a:t>
            </a:r>
          </a:p>
          <a:p>
            <a:r>
              <a:rPr lang="es-ES" dirty="0" smtClean="0"/>
              <a:t>Las concepciones locales de los migrantes influyen significativamente en la ciudadanía efectiva de los mismos.</a:t>
            </a:r>
          </a:p>
          <a:p>
            <a:r>
              <a:rPr lang="es-ES" dirty="0" smtClean="0"/>
              <a:t>“Regla de Murphy de los derechos sociales” mientras más pobre es tu pueblo, peor es el servicio y mayor la discrecionalidad.</a:t>
            </a:r>
          </a:p>
          <a:p>
            <a:r>
              <a:rPr lang="es-ES" dirty="0" smtClean="0"/>
              <a:t>Una razón más para que las localidades pobres no atraigan a los migrantes de retorno.</a:t>
            </a:r>
          </a:p>
          <a:p>
            <a:r>
              <a:rPr lang="es-ES" dirty="0" smtClean="0"/>
              <a:t>Urge reformar los registros civiles.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Migración y Política Social en Contextos de Pobreza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Seminario de la Cuestión Social</a:t>
            </a:r>
          </a:p>
          <a:p>
            <a:r>
              <a:rPr lang="es-ES_tradnl" dirty="0" smtClean="0"/>
              <a:t>7 de noviembre de 2012</a:t>
            </a:r>
            <a:endParaRPr lang="es-ES_trad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Este estudio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Parte de la idea de que el causante educado cuenta cada vez con más recursos: páginas web, periódicos, redes sociales reales y virtuales, índices publicados por OSC y el CONEVAL.</a:t>
            </a:r>
          </a:p>
          <a:p>
            <a:r>
              <a:rPr lang="es-ES" dirty="0" smtClean="0"/>
              <a:t>Pero la medida más precisa de la transparencia y el acceso efectivo a servicios está en la población prioritaria: los pobres, no letrados en internet, de pequeños pueblos, indígenas, con gobiernos locales deficientes.</a:t>
            </a:r>
          </a:p>
          <a:p>
            <a:r>
              <a:rPr lang="es-ES" dirty="0" smtClean="0"/>
              <a:t>El estudio llega hasta la “interface de servicio” con la observación y los testimonios de los servidores directos y los beneficiarios mismos.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Dos conceptos guía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La </a:t>
            </a:r>
            <a:r>
              <a:rPr lang="es-ES" b="1" i="1" dirty="0" smtClean="0"/>
              <a:t>ciudadanía efectiva </a:t>
            </a:r>
            <a:r>
              <a:rPr lang="es-ES" dirty="0" smtClean="0"/>
              <a:t>(el disfrute de los derechos sociales), que tiene un alto contenido local, aunque los programas sean nacionales (este concepto se vuelve justiciable a partir de 2011).</a:t>
            </a:r>
          </a:p>
          <a:p>
            <a:r>
              <a:rPr lang="es-ES" dirty="0" smtClean="0"/>
              <a:t>La </a:t>
            </a:r>
            <a:r>
              <a:rPr lang="es-ES" b="1" i="1" dirty="0" smtClean="0"/>
              <a:t>Ley del Más Débil </a:t>
            </a:r>
            <a:r>
              <a:rPr lang="es-ES" dirty="0" smtClean="0"/>
              <a:t>(</a:t>
            </a:r>
            <a:r>
              <a:rPr lang="es-ES" dirty="0" err="1" smtClean="0"/>
              <a:t>Ferragioli</a:t>
            </a:r>
            <a:r>
              <a:rPr lang="es-ES" dirty="0" smtClean="0"/>
              <a:t>)</a:t>
            </a:r>
            <a:r>
              <a:rPr lang="es-ES" i="1" dirty="0" smtClean="0"/>
              <a:t>:</a:t>
            </a:r>
            <a:r>
              <a:rPr lang="es-ES" dirty="0" smtClean="0"/>
              <a:t> particularmente en una sociedad desigual y diversa, el mejor termómetro del desarrollo social está en los débiles. Cumplir con ellos disminuye la desigualdad, y prácticamente garantiza que los no débiles tendrán sus derechos cubiertos.</a:t>
            </a:r>
            <a:endParaRPr lang="es-ES" i="1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Población de interés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En 2010, 980,000 mexicanos reportaron que 5 años antes vivían en E.U. (Cambio de 230,000 en 2005)</a:t>
            </a:r>
          </a:p>
          <a:p>
            <a:r>
              <a:rPr lang="es-ES" dirty="0" smtClean="0"/>
              <a:t>Un poco menos de 500,000 personas reportaron haber nacido y vivido en otro país en 2005 (sobre todo hijos de mexicanos).</a:t>
            </a:r>
          </a:p>
          <a:p>
            <a:r>
              <a:rPr lang="es-ES" dirty="0" smtClean="0"/>
              <a:t>En conjunto, “migrantes de retorno” (aunque son más). Aunque tienden a regresar a zonas urbanas, aún un alto porcentaje regresa a zonas rurales pobres.</a:t>
            </a:r>
          </a:p>
          <a:p>
            <a:r>
              <a:rPr lang="es-ES" i="1" dirty="0" smtClean="0"/>
              <a:t>¿Nuestra sociedad está integrando o reintegrando a estos retornados? ¿les brindamos derechos sociales en la misma medida que a otros?</a:t>
            </a:r>
          </a:p>
          <a:p>
            <a:r>
              <a:rPr lang="es-ES" dirty="0" smtClean="0"/>
              <a:t>Somos un país de inmigración más que nunca</a:t>
            </a:r>
            <a:r>
              <a:rPr lang="es-ES" i="1" dirty="0" smtClean="0"/>
              <a:t>: ¿Cómo somos con quienes en principio tienen todos los derechos de la ciudadanía?</a:t>
            </a: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048000" y="274638"/>
            <a:ext cx="6096000" cy="715962"/>
          </a:xfrm>
        </p:spPr>
        <p:txBody>
          <a:bodyPr/>
          <a:lstStyle/>
          <a:p>
            <a:r>
              <a:rPr lang="es-MX" dirty="0" smtClean="0"/>
              <a:t>Parte de un estudio mayor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63934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Bienestar y vulnerabilidad de los migrantes mexicanos en E.U. y en México.</a:t>
            </a:r>
          </a:p>
          <a:p>
            <a:r>
              <a:rPr lang="es-ES" dirty="0" smtClean="0"/>
              <a:t>28 académicos de los dos países</a:t>
            </a:r>
          </a:p>
          <a:p>
            <a:r>
              <a:rPr lang="es-ES" dirty="0" smtClean="0"/>
              <a:t>Población, educación, salud, trabajo, acceso a servicios sociales, seguridad, política pública.</a:t>
            </a:r>
          </a:p>
          <a:p>
            <a:r>
              <a:rPr lang="es-ES" dirty="0" smtClean="0"/>
              <a:t>Reporte final en febrero, libro mediados 2013.</a:t>
            </a:r>
          </a:p>
          <a:p>
            <a:r>
              <a:rPr lang="es-ES" dirty="0" smtClean="0"/>
              <a:t>Este capítulo incluye: análisis de encuestas de hogares, trabajo etnográfico y análisis longitudinal sobre la propensión a migrar según acceso a programas sociales.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Migración, política social y pobreza: Análisis de encuesta de hogares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Encuesta en Zonas de Atención Prioritaria (ZAP)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Estudiar la relación que pueda existir entre migración internacional y acceso a programas sociales en contextos de pobreza</a:t>
            </a:r>
          </a:p>
          <a:p>
            <a:r>
              <a:rPr lang="es-MX" dirty="0" smtClean="0"/>
              <a:t>¿Existe un acceso diferenciado entre hogares con experiencia migratoria y hogares sin experiencia migratoria?</a:t>
            </a:r>
          </a:p>
          <a:p>
            <a:pPr lvl="1"/>
            <a:r>
              <a:rPr lang="es-MX" dirty="0" smtClean="0"/>
              <a:t>Cambio en la dinámica migratoria</a:t>
            </a:r>
          </a:p>
          <a:p>
            <a:pPr lvl="1"/>
            <a:r>
              <a:rPr lang="es-MX" dirty="0" smtClean="0"/>
              <a:t>Análisis de la cobertura de los programas sociales (focalización)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U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U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PUED.potx</Template>
  <TotalTime>331</TotalTime>
  <Words>2769</Words>
  <Application>Microsoft Office PowerPoint</Application>
  <PresentationFormat>Presentación en pantalla (4:3)</PresentationFormat>
  <Paragraphs>403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PUED</vt:lpstr>
      <vt:lpstr>1_PUED</vt:lpstr>
      <vt:lpstr>2_PUED</vt:lpstr>
      <vt:lpstr>Diapositiva</vt:lpstr>
      <vt:lpstr>Documento</vt:lpstr>
      <vt:lpstr>Migración y Política Social en Contextos de Pobreza</vt:lpstr>
      <vt:lpstr>Contexto: Transparencia y Acceso Efectivo</vt:lpstr>
      <vt:lpstr>Otros estudios de transparencia</vt:lpstr>
      <vt:lpstr>Este estudio</vt:lpstr>
      <vt:lpstr>Dos conceptos guía</vt:lpstr>
      <vt:lpstr>Población de interés</vt:lpstr>
      <vt:lpstr>Parte de un estudio mayor</vt:lpstr>
      <vt:lpstr>Migración, política social y pobreza: Análisis de encuesta de hogares</vt:lpstr>
      <vt:lpstr>Objetivos</vt:lpstr>
      <vt:lpstr>Contexto</vt:lpstr>
      <vt:lpstr>Fuentes de información</vt:lpstr>
      <vt:lpstr>Zonas de Atención Prioritaria</vt:lpstr>
      <vt:lpstr>¿qué tan pobres?</vt:lpstr>
      <vt:lpstr>Acumulación de carencias</vt:lpstr>
      <vt:lpstr>Acceso a la salud</vt:lpstr>
      <vt:lpstr>Patrones de migración</vt:lpstr>
      <vt:lpstr>Perfiles de los migrantes</vt:lpstr>
      <vt:lpstr>Migración y carencias</vt:lpstr>
      <vt:lpstr>Seguridad Alimentaria</vt:lpstr>
      <vt:lpstr>Programas sociales</vt:lpstr>
      <vt:lpstr>Migración y programas sociales</vt:lpstr>
      <vt:lpstr>Migración y programas sociales</vt:lpstr>
      <vt:lpstr>Trabajo antropológico</vt:lpstr>
      <vt:lpstr>Método general</vt:lpstr>
      <vt:lpstr>En cada comunidad…</vt:lpstr>
      <vt:lpstr>Afiliados al Seguro Popular</vt:lpstr>
      <vt:lpstr>Acceso a la educación básica</vt:lpstr>
      <vt:lpstr>Acceso a educación superior</vt:lpstr>
      <vt:lpstr>Diapositiva 29</vt:lpstr>
      <vt:lpstr>Salud (Seguro Popular)</vt:lpstr>
      <vt:lpstr>Diapositiva 31</vt:lpstr>
      <vt:lpstr>Diapositiva 32</vt:lpstr>
      <vt:lpstr>Programa 70 y más</vt:lpstr>
      <vt:lpstr>Hallazgos </vt:lpstr>
      <vt:lpstr>Hallazgos (2)</vt:lpstr>
      <vt:lpstr>Migración y Política Social en Contextos de Pobreza</vt:lpstr>
    </vt:vector>
  </TitlesOfParts>
  <Company>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DGPL UNAM</dc:creator>
  <cp:lastModifiedBy>axeron</cp:lastModifiedBy>
  <cp:revision>10</cp:revision>
  <dcterms:created xsi:type="dcterms:W3CDTF">2012-09-03T18:43:42Z</dcterms:created>
  <dcterms:modified xsi:type="dcterms:W3CDTF">2012-11-07T22:28:50Z</dcterms:modified>
</cp:coreProperties>
</file>