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92"/>
  </p:notesMasterIdLst>
  <p:sldIdLst>
    <p:sldId id="400" r:id="rId2"/>
    <p:sldId id="443" r:id="rId3"/>
    <p:sldId id="404" r:id="rId4"/>
    <p:sldId id="453" r:id="rId5"/>
    <p:sldId id="454" r:id="rId6"/>
    <p:sldId id="455" r:id="rId7"/>
    <p:sldId id="456" r:id="rId8"/>
    <p:sldId id="457" r:id="rId9"/>
    <p:sldId id="458" r:id="rId10"/>
    <p:sldId id="459" r:id="rId11"/>
    <p:sldId id="460" r:id="rId12"/>
    <p:sldId id="461" r:id="rId13"/>
    <p:sldId id="462" r:id="rId14"/>
    <p:sldId id="466" r:id="rId15"/>
    <p:sldId id="467" r:id="rId16"/>
    <p:sldId id="468" r:id="rId17"/>
    <p:sldId id="469" r:id="rId18"/>
    <p:sldId id="470" r:id="rId19"/>
    <p:sldId id="471" r:id="rId20"/>
    <p:sldId id="472" r:id="rId21"/>
    <p:sldId id="473" r:id="rId22"/>
    <p:sldId id="476" r:id="rId23"/>
    <p:sldId id="475" r:id="rId24"/>
    <p:sldId id="474" r:id="rId25"/>
    <p:sldId id="477" r:id="rId26"/>
    <p:sldId id="478" r:id="rId27"/>
    <p:sldId id="479" r:id="rId28"/>
    <p:sldId id="480" r:id="rId29"/>
    <p:sldId id="481" r:id="rId30"/>
    <p:sldId id="482" r:id="rId31"/>
    <p:sldId id="483" r:id="rId32"/>
    <p:sldId id="463" r:id="rId33"/>
    <p:sldId id="464" r:id="rId34"/>
    <p:sldId id="465" r:id="rId35"/>
    <p:sldId id="484" r:id="rId36"/>
    <p:sldId id="542" r:id="rId37"/>
    <p:sldId id="485"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 id="500" r:id="rId51"/>
    <p:sldId id="501" r:id="rId52"/>
    <p:sldId id="502" r:id="rId53"/>
    <p:sldId id="503" r:id="rId54"/>
    <p:sldId id="504" r:id="rId55"/>
    <p:sldId id="505" r:id="rId56"/>
    <p:sldId id="506" r:id="rId57"/>
    <p:sldId id="507" r:id="rId58"/>
    <p:sldId id="508" r:id="rId59"/>
    <p:sldId id="509" r:id="rId60"/>
    <p:sldId id="510" r:id="rId61"/>
    <p:sldId id="511" r:id="rId62"/>
    <p:sldId id="512" r:id="rId63"/>
    <p:sldId id="513" r:id="rId64"/>
    <p:sldId id="514" r:id="rId65"/>
    <p:sldId id="515" r:id="rId66"/>
    <p:sldId id="516" r:id="rId67"/>
    <p:sldId id="517" r:id="rId68"/>
    <p:sldId id="518" r:id="rId69"/>
    <p:sldId id="519" r:id="rId70"/>
    <p:sldId id="520" r:id="rId71"/>
    <p:sldId id="521" r:id="rId72"/>
    <p:sldId id="522" r:id="rId73"/>
    <p:sldId id="523" r:id="rId74"/>
    <p:sldId id="525" r:id="rId75"/>
    <p:sldId id="526" r:id="rId76"/>
    <p:sldId id="527" r:id="rId77"/>
    <p:sldId id="528" r:id="rId78"/>
    <p:sldId id="529" r:id="rId79"/>
    <p:sldId id="530" r:id="rId80"/>
    <p:sldId id="531" r:id="rId81"/>
    <p:sldId id="532" r:id="rId82"/>
    <p:sldId id="533" r:id="rId83"/>
    <p:sldId id="534" r:id="rId84"/>
    <p:sldId id="535" r:id="rId85"/>
    <p:sldId id="536" r:id="rId86"/>
    <p:sldId id="537" r:id="rId87"/>
    <p:sldId id="538" r:id="rId88"/>
    <p:sldId id="539" r:id="rId89"/>
    <p:sldId id="540" r:id="rId90"/>
    <p:sldId id="541" r:id="rId91"/>
  </p:sldIdLst>
  <p:sldSz cx="9144000" cy="6858000" type="screen4x3"/>
  <p:notesSz cx="6858000" cy="9144000"/>
  <p:defaultTextStyle>
    <a:defPPr>
      <a:defRPr lang="es-E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F6E"/>
    <a:srgbClr val="013888"/>
    <a:srgbClr val="292929"/>
    <a:srgbClr val="1C1C1C"/>
    <a:srgbClr val="81C5C3"/>
    <a:srgbClr val="DDDDDD"/>
    <a:srgbClr val="019EE0"/>
    <a:srgbClr val="0038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98" autoAdjust="0"/>
    <p:restoredTop sz="97084" autoAdjust="0"/>
  </p:normalViewPr>
  <p:slideViewPr>
    <p:cSldViewPr>
      <p:cViewPr>
        <p:scale>
          <a:sx n="70" d="100"/>
          <a:sy n="70" d="100"/>
        </p:scale>
        <p:origin x="-1190"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cs typeface="+mn-cs"/>
              </a:defRPr>
            </a:lvl1pPr>
          </a:lstStyle>
          <a:p>
            <a:pPr>
              <a:defRPr/>
            </a:pPr>
            <a:endParaRPr lang="es-E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cs typeface="+mn-cs"/>
              </a:defRPr>
            </a:lvl1pPr>
          </a:lstStyle>
          <a:p>
            <a:pPr>
              <a:defRPr/>
            </a:pPr>
            <a:endParaRPr lang="es-E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cs typeface="+mn-cs"/>
              </a:defRPr>
            </a:lvl1pPr>
          </a:lstStyle>
          <a:p>
            <a:pPr>
              <a:defRPr/>
            </a:pPr>
            <a:endParaRPr lang="es-E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45565090-6854-421F-AE5C-6D755970EC38}"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80</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81</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82</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83</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84</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85</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86</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87</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88</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89</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45565090-6854-421F-AE5C-6D755970EC38}" type="slidenum">
              <a:rPr lang="es-ES" smtClean="0"/>
              <a:pPr>
                <a:defRPr/>
              </a:pPr>
              <a:t>90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s-MX" b="1" smtClean="0"/>
              <a:t>Situación actual</a:t>
            </a:r>
          </a:p>
          <a:p>
            <a:pPr>
              <a:buFontTx/>
              <a:buChar char="•"/>
            </a:pPr>
            <a:r>
              <a:rPr lang="es-MX" sz="1300" smtClean="0"/>
              <a:t>Análisis de la información pública del prospecto, industria, tendencias del mercado, competencia, productos.</a:t>
            </a:r>
          </a:p>
          <a:p>
            <a:pPr>
              <a:buFontTx/>
              <a:buChar char="•"/>
            </a:pPr>
            <a:r>
              <a:rPr lang="es-MX" sz="1300" smtClean="0"/>
              <a:t>Investigación de campo </a:t>
            </a:r>
            <a:br>
              <a:rPr lang="es-MX" sz="1300" smtClean="0"/>
            </a:br>
            <a:r>
              <a:rPr lang="es-MX" sz="1300" smtClean="0"/>
              <a:t>(encuestas-entrevistas, puntos de venta)</a:t>
            </a:r>
          </a:p>
          <a:p>
            <a:pPr>
              <a:buFontTx/>
              <a:buChar char="•"/>
            </a:pPr>
            <a:r>
              <a:rPr lang="es-MX" sz="1300" smtClean="0"/>
              <a:t>Casos de estudio </a:t>
            </a:r>
            <a:br>
              <a:rPr lang="es-MX" sz="1300" smtClean="0"/>
            </a:br>
            <a:r>
              <a:rPr lang="es-MX" sz="1300" smtClean="0"/>
              <a:t>(situaciones, empresas o productos similares)</a:t>
            </a:r>
          </a:p>
          <a:p>
            <a:pPr>
              <a:buFontTx/>
              <a:buChar char="•"/>
            </a:pPr>
            <a:r>
              <a:rPr lang="es-MX" sz="1300" smtClean="0"/>
              <a:t>Perfil del público objetivo </a:t>
            </a:r>
            <a:br>
              <a:rPr lang="es-MX" sz="1300" smtClean="0"/>
            </a:br>
            <a:r>
              <a:rPr lang="es-MX" sz="1300" smtClean="0"/>
              <a:t>(temas de interés, hábitos de consumo, estilo de vida)</a:t>
            </a:r>
          </a:p>
          <a:p>
            <a:pPr>
              <a:buFontTx/>
              <a:buChar char="•"/>
            </a:pPr>
            <a:r>
              <a:rPr lang="es-MX" sz="1300" smtClean="0"/>
              <a:t>Temas de la agenda pública que están correlacionados con la empresa o la industria</a:t>
            </a:r>
          </a:p>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13" name="Rectangle 18"/>
          <p:cNvSpPr>
            <a:spLocks noChangeArrowheads="1"/>
          </p:cNvSpPr>
          <p:nvPr userDrawn="1"/>
        </p:nvSpPr>
        <p:spPr bwMode="auto">
          <a:xfrm flipV="1">
            <a:off x="0" y="4357688"/>
            <a:ext cx="9144000" cy="2500312"/>
          </a:xfrm>
          <a:prstGeom prst="rect">
            <a:avLst/>
          </a:prstGeom>
          <a:solidFill>
            <a:srgbClr val="003888"/>
          </a:solidFill>
          <a:ln w="9525">
            <a:noFill/>
            <a:miter lim="800000"/>
            <a:headEnd/>
            <a:tailEnd/>
          </a:ln>
          <a:effectLst>
            <a:outerShdw dist="28398" dir="3806097" algn="ctr" rotWithShape="0">
              <a:srgbClr val="10146A">
                <a:alpha val="50000"/>
              </a:srgbClr>
            </a:outerShdw>
          </a:effectLst>
        </p:spPr>
        <p:txBody>
          <a:bodyPr rot="10800000" wrap="none" anchor="ctr"/>
          <a:lstStyle/>
          <a:p>
            <a:pPr>
              <a:defRPr/>
            </a:pPr>
            <a:endParaRPr lang="es-MX">
              <a:cs typeface="+mn-cs"/>
            </a:endParaRPr>
          </a:p>
        </p:txBody>
      </p:sp>
      <p:sp>
        <p:nvSpPr>
          <p:cNvPr id="131079" name="Rectangle 2"/>
          <p:cNvSpPr>
            <a:spLocks noGrp="1" noChangeArrowheads="1"/>
          </p:cNvSpPr>
          <p:nvPr>
            <p:ph type="ctrTitle"/>
          </p:nvPr>
        </p:nvSpPr>
        <p:spPr>
          <a:xfrm>
            <a:off x="539750" y="3284538"/>
            <a:ext cx="6337300" cy="1470025"/>
          </a:xfrm>
        </p:spPr>
        <p:txBody>
          <a:bodyPr/>
          <a:lstStyle>
            <a:lvl1pPr>
              <a:defRPr sz="3000" smtClean="0">
                <a:latin typeface="Verdana" pitchFamily="34" charset="0"/>
              </a:defRPr>
            </a:lvl1pPr>
          </a:lstStyle>
          <a:p>
            <a:r>
              <a:rPr lang="es-ES" smtClean="0"/>
              <a:t>Haga clic para cambiar el estilo de título	</a:t>
            </a:r>
          </a:p>
        </p:txBody>
      </p:sp>
      <p:sp>
        <p:nvSpPr>
          <p:cNvPr id="131080" name="Rectangle 3"/>
          <p:cNvSpPr>
            <a:spLocks noGrp="1" noChangeArrowheads="1"/>
          </p:cNvSpPr>
          <p:nvPr>
            <p:ph type="subTitle" idx="1"/>
          </p:nvPr>
        </p:nvSpPr>
        <p:spPr>
          <a:xfrm>
            <a:off x="539750" y="4437063"/>
            <a:ext cx="6400800" cy="1752600"/>
          </a:xfrm>
        </p:spPr>
        <p:txBody>
          <a:bodyPr/>
          <a:lstStyle>
            <a:lvl1pPr marL="0" indent="0">
              <a:buFont typeface="Wingdings 2" pitchFamily="18" charset="2"/>
              <a:buNone/>
              <a:defRPr sz="1800" smtClean="0">
                <a:solidFill>
                  <a:schemeClr val="bg1"/>
                </a:solidFill>
                <a:latin typeface="Verdana" pitchFamily="34" charset="0"/>
              </a:defRPr>
            </a:lvl1pPr>
          </a:lstStyle>
          <a:p>
            <a:r>
              <a:rPr lang="es-ES" smtClean="0"/>
              <a:t>Haga clic para modificar el estilo de subtítulo del patrón</a:t>
            </a:r>
          </a:p>
        </p:txBody>
      </p:sp>
      <p:sp>
        <p:nvSpPr>
          <p:cNvPr id="18" name="Rectangle 5"/>
          <p:cNvSpPr>
            <a:spLocks noGrp="1" noChangeArrowheads="1"/>
          </p:cNvSpPr>
          <p:nvPr>
            <p:ph type="ftr" sz="quarter" idx="3"/>
          </p:nvPr>
        </p:nvSpPr>
        <p:spPr bwMode="auto">
          <a:xfrm>
            <a:off x="3124200" y="6245225"/>
            <a:ext cx="2895600" cy="476250"/>
          </a:xfrm>
          <a:prstGeom prst="rect">
            <a:avLst/>
          </a:prstGeom>
          <a:ln algn="ctr">
            <a:miter lim="800000"/>
            <a:headEnd/>
            <a:tailEnd/>
          </a:ln>
        </p:spPr>
        <p:txBody>
          <a:bodyPr vert="horz" wrap="square" lIns="91440" tIns="45720" rIns="91440" bIns="45720" numCol="1" anchor="t" anchorCtr="0" compatLnSpc="1">
            <a:prstTxWarp prst="textNoShape">
              <a:avLst/>
            </a:prstTxWarp>
          </a:bodyPr>
          <a:lstStyle>
            <a:lvl1pPr algn="ctr">
              <a:defRPr sz="1200" b="0">
                <a:solidFill>
                  <a:srgbClr val="003888"/>
                </a:solidFill>
              </a:defRPr>
            </a:lvl1pPr>
          </a:lstStyle>
          <a:p>
            <a:endParaRPr lang="es-ES"/>
          </a:p>
        </p:txBody>
      </p:sp>
      <p:sp>
        <p:nvSpPr>
          <p:cNvPr id="19" name="Rectangle 6"/>
          <p:cNvSpPr>
            <a:spLocks noGrp="1" noChangeArrowheads="1"/>
          </p:cNvSpPr>
          <p:nvPr>
            <p:ph type="sldNum" sz="quarter" idx="4"/>
          </p:nvPr>
        </p:nvSpPr>
        <p:spPr>
          <a:xfrm>
            <a:off x="8820150" y="6624638"/>
            <a:ext cx="2133600" cy="476250"/>
          </a:xfrm>
        </p:spPr>
        <p:txBody>
          <a:bodyPr/>
          <a:lstStyle>
            <a:lvl1pPr>
              <a:defRPr sz="900" smtClean="0"/>
            </a:lvl1pPr>
          </a:lstStyle>
          <a:p>
            <a:pPr>
              <a:defRPr/>
            </a:pPr>
            <a:fld id="{B20B4CAC-02FF-4E13-ABF4-21EEDD056DF7}" type="slidenum">
              <a:rPr lang="es-ES"/>
              <a:pPr>
                <a:defRPr/>
              </a:pPr>
              <a:t>‹Nº›</a:t>
            </a:fld>
            <a:endParaRPr lang="es-ES" dirty="0"/>
          </a:p>
        </p:txBody>
      </p:sp>
      <p:sp>
        <p:nvSpPr>
          <p:cNvPr id="11" name="Rectangle 24"/>
          <p:cNvSpPr>
            <a:spLocks noChangeArrowheads="1"/>
          </p:cNvSpPr>
          <p:nvPr userDrawn="1"/>
        </p:nvSpPr>
        <p:spPr bwMode="auto">
          <a:xfrm>
            <a:off x="0" y="4359282"/>
            <a:ext cx="9144000" cy="427040"/>
          </a:xfrm>
          <a:prstGeom prst="rect">
            <a:avLst/>
          </a:prstGeom>
          <a:solidFill>
            <a:srgbClr val="D6CF6E"/>
          </a:solidFill>
          <a:ln w="9525">
            <a:noFill/>
            <a:miter lim="800000"/>
            <a:headEnd/>
            <a:tailEnd/>
          </a:ln>
          <a:effectLst>
            <a:outerShdw dist="77251" dir="567739" algn="ctr" rotWithShape="0">
              <a:srgbClr val="10146A">
                <a:alpha val="50000"/>
              </a:srgbClr>
            </a:outerShdw>
          </a:effectLst>
        </p:spPr>
        <p:txBody>
          <a:bodyPr wrap="none" anchor="ctr"/>
          <a:lstStyle/>
          <a:p>
            <a:pPr>
              <a:defRPr/>
            </a:pPr>
            <a:endParaRPr lang="es-MX">
              <a:cs typeface="+mn-cs"/>
            </a:endParaRPr>
          </a:p>
        </p:txBody>
      </p:sp>
      <p:pic>
        <p:nvPicPr>
          <p:cNvPr id="12" name="11 Imagen" descr="logo_unam_trans.gif"/>
          <p:cNvPicPr>
            <a:picLocks noChangeAspect="1"/>
          </p:cNvPicPr>
          <p:nvPr userDrawn="1"/>
        </p:nvPicPr>
        <p:blipFill>
          <a:blip r:embed="rId2"/>
          <a:stretch>
            <a:fillRect/>
          </a:stretch>
        </p:blipFill>
        <p:spPr>
          <a:xfrm>
            <a:off x="7215206" y="5000636"/>
            <a:ext cx="1285884" cy="1439061"/>
          </a:xfrm>
          <a:prstGeom prst="rect">
            <a:avLst/>
          </a:prstGeom>
        </p:spPr>
      </p:pic>
    </p:spTree>
  </p:cSld>
  <p:clrMapOvr>
    <a:masterClrMapping/>
  </p:clrMapOvr>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22"/>
          <p:cNvSpPr>
            <a:spLocks noChangeArrowheads="1"/>
          </p:cNvSpPr>
          <p:nvPr userDrawn="1"/>
        </p:nvSpPr>
        <p:spPr bwMode="auto">
          <a:xfrm>
            <a:off x="0" y="592138"/>
            <a:ext cx="7643813" cy="836612"/>
          </a:xfrm>
          <a:prstGeom prst="rect">
            <a:avLst/>
          </a:prstGeom>
          <a:gradFill rotWithShape="1">
            <a:gsLst>
              <a:gs pos="0">
                <a:srgbClr val="DDDDDD"/>
              </a:gs>
              <a:gs pos="100000">
                <a:srgbClr val="EAEAEA">
                  <a:gamma/>
                  <a:tint val="0"/>
                  <a:invGamma/>
                  <a:alpha val="0"/>
                </a:srgbClr>
              </a:gs>
            </a:gsLst>
            <a:lin ang="2700000" scaled="1"/>
          </a:gradFill>
          <a:ln w="9525" algn="ctr">
            <a:noFill/>
            <a:miter lim="800000"/>
            <a:headEnd/>
            <a:tailEnd/>
          </a:ln>
          <a:effectLst/>
        </p:spPr>
        <p:txBody>
          <a:bodyPr wrap="none" anchor="ctr"/>
          <a:lstStyle/>
          <a:p>
            <a:pPr>
              <a:defRPr/>
            </a:pPr>
            <a:endParaRPr lang="es-MX">
              <a:cs typeface="+mn-cs"/>
            </a:endParaRPr>
          </a:p>
        </p:txBody>
      </p:sp>
      <p:sp>
        <p:nvSpPr>
          <p:cNvPr id="5" name="Rectangle 23"/>
          <p:cNvSpPr>
            <a:spLocks noChangeArrowheads="1"/>
          </p:cNvSpPr>
          <p:nvPr userDrawn="1"/>
        </p:nvSpPr>
        <p:spPr bwMode="auto">
          <a:xfrm flipV="1">
            <a:off x="0" y="0"/>
            <a:ext cx="9144000" cy="571500"/>
          </a:xfrm>
          <a:prstGeom prst="rect">
            <a:avLst/>
          </a:prstGeom>
          <a:solidFill>
            <a:srgbClr val="003888"/>
          </a:solidFill>
          <a:ln w="9525">
            <a:noFill/>
            <a:miter lim="800000"/>
            <a:headEnd/>
            <a:tailEnd/>
          </a:ln>
          <a:effectLst/>
        </p:spPr>
        <p:txBody>
          <a:bodyPr rot="10800000" wrap="none" anchor="ctr"/>
          <a:lstStyle/>
          <a:p>
            <a:pPr>
              <a:defRPr/>
            </a:pPr>
            <a:endParaRPr lang="es-MX">
              <a:cs typeface="+mn-cs"/>
            </a:endParaRPr>
          </a:p>
        </p:txBody>
      </p:sp>
      <p:sp>
        <p:nvSpPr>
          <p:cNvPr id="6" name="Rectangle 24"/>
          <p:cNvSpPr>
            <a:spLocks noChangeArrowheads="1"/>
          </p:cNvSpPr>
          <p:nvPr userDrawn="1"/>
        </p:nvSpPr>
        <p:spPr bwMode="auto">
          <a:xfrm>
            <a:off x="0" y="573088"/>
            <a:ext cx="9144000" cy="69850"/>
          </a:xfrm>
          <a:prstGeom prst="rect">
            <a:avLst/>
          </a:prstGeom>
          <a:solidFill>
            <a:srgbClr val="D6CF6E"/>
          </a:solidFill>
          <a:ln w="9525">
            <a:noFill/>
            <a:miter lim="800000"/>
            <a:headEnd/>
            <a:tailEnd/>
          </a:ln>
          <a:effectLst>
            <a:outerShdw dist="77251" dir="567739" algn="ctr" rotWithShape="0">
              <a:srgbClr val="10146A">
                <a:alpha val="50000"/>
              </a:srgbClr>
            </a:outerShdw>
          </a:effectLst>
        </p:spPr>
        <p:txBody>
          <a:bodyPr wrap="none" anchor="ctr"/>
          <a:lstStyle/>
          <a:p>
            <a:pPr>
              <a:defRPr/>
            </a:pPr>
            <a:endParaRPr lang="es-MX">
              <a:cs typeface="+mn-cs"/>
            </a:endParaRPr>
          </a:p>
        </p:txBody>
      </p:sp>
      <p:sp>
        <p:nvSpPr>
          <p:cNvPr id="7" name="6 Rectángulo"/>
          <p:cNvSpPr/>
          <p:nvPr userDrawn="1"/>
        </p:nvSpPr>
        <p:spPr bwMode="auto">
          <a:xfrm>
            <a:off x="7643813" y="0"/>
            <a:ext cx="1214437" cy="785813"/>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s-MX">
              <a:cs typeface="+mn-cs"/>
            </a:endParaRPr>
          </a:p>
        </p:txBody>
      </p:sp>
      <p:sp>
        <p:nvSpPr>
          <p:cNvPr id="9" name="Rectangle 26"/>
          <p:cNvSpPr>
            <a:spLocks noChangeArrowheads="1"/>
          </p:cNvSpPr>
          <p:nvPr userDrawn="1"/>
        </p:nvSpPr>
        <p:spPr bwMode="auto">
          <a:xfrm>
            <a:off x="0" y="6597650"/>
            <a:ext cx="323850" cy="260350"/>
          </a:xfrm>
          <a:prstGeom prst="rect">
            <a:avLst/>
          </a:prstGeom>
          <a:gradFill rotWithShape="1">
            <a:gsLst>
              <a:gs pos="0">
                <a:srgbClr val="EAEAEA"/>
              </a:gs>
              <a:gs pos="100000">
                <a:srgbClr val="EAEAEA">
                  <a:gamma/>
                  <a:tint val="0"/>
                  <a:invGamma/>
                  <a:alpha val="0"/>
                </a:srgbClr>
              </a:gs>
            </a:gsLst>
            <a:lin ang="18900000" scaled="1"/>
          </a:gradFill>
          <a:ln w="9525" algn="ctr">
            <a:noFill/>
            <a:miter lim="800000"/>
            <a:headEnd/>
            <a:tailEnd/>
          </a:ln>
          <a:effectLst/>
        </p:spPr>
        <p:txBody>
          <a:bodyPr wrap="none" anchor="ctr"/>
          <a:lstStyle/>
          <a:p>
            <a:pPr>
              <a:defRPr/>
            </a:pPr>
            <a:endParaRPr lang="es-MX">
              <a:cs typeface="+mn-cs"/>
            </a:endParaRPr>
          </a:p>
        </p:txBody>
      </p:sp>
      <p:sp>
        <p:nvSpPr>
          <p:cNvPr id="3074" name="Rectangle 2"/>
          <p:cNvSpPr>
            <a:spLocks noGrp="1" noChangeArrowheads="1"/>
          </p:cNvSpPr>
          <p:nvPr>
            <p:ph type="ctrTitle"/>
          </p:nvPr>
        </p:nvSpPr>
        <p:spPr>
          <a:xfrm>
            <a:off x="471488" y="3571876"/>
            <a:ext cx="6243652" cy="1470025"/>
          </a:xfrm>
        </p:spPr>
        <p:txBody>
          <a:bodyPr/>
          <a:lstStyle>
            <a:lvl1pPr>
              <a:lnSpc>
                <a:spcPct val="85000"/>
              </a:lnSpc>
              <a:defRPr sz="3500">
                <a:solidFill>
                  <a:srgbClr val="019EE0"/>
                </a:solidFill>
              </a:defRPr>
            </a:lvl1pPr>
          </a:lstStyle>
          <a:p>
            <a:r>
              <a:rPr lang="es-ES" dirty="0"/>
              <a:t>Haga clic para cambiar el estilo de título	</a:t>
            </a:r>
          </a:p>
        </p:txBody>
      </p:sp>
      <p:sp>
        <p:nvSpPr>
          <p:cNvPr id="3075" name="Rectangle 3"/>
          <p:cNvSpPr>
            <a:spLocks noGrp="1" noChangeArrowheads="1"/>
          </p:cNvSpPr>
          <p:nvPr>
            <p:ph type="subTitle" idx="1"/>
          </p:nvPr>
        </p:nvSpPr>
        <p:spPr>
          <a:xfrm>
            <a:off x="469900" y="6357958"/>
            <a:ext cx="5816612" cy="935038"/>
          </a:xfrm>
        </p:spPr>
        <p:txBody>
          <a:bodyPr/>
          <a:lstStyle>
            <a:lvl1pPr marL="0" indent="0">
              <a:buFont typeface="Wingdings 2" pitchFamily="18" charset="2"/>
              <a:buNone/>
              <a:defRPr sz="1600">
                <a:solidFill>
                  <a:schemeClr val="bg1"/>
                </a:solidFill>
              </a:defRPr>
            </a:lvl1pPr>
          </a:lstStyle>
          <a:p>
            <a:r>
              <a:rPr lang="es-ES" dirty="0"/>
              <a:t>Haga clic para modificar el estilo de subtítulo del patrón</a:t>
            </a:r>
          </a:p>
        </p:txBody>
      </p:sp>
      <p:sp>
        <p:nvSpPr>
          <p:cNvPr id="10" name="Rectangle 6"/>
          <p:cNvSpPr>
            <a:spLocks noGrp="1" noChangeArrowheads="1"/>
          </p:cNvSpPr>
          <p:nvPr>
            <p:ph type="sldNum" sz="quarter" idx="10"/>
          </p:nvPr>
        </p:nvSpPr>
        <p:spPr/>
        <p:txBody>
          <a:bodyPr/>
          <a:lstStyle>
            <a:lvl1pPr>
              <a:defRPr sz="900" b="0" smtClean="0">
                <a:solidFill>
                  <a:srgbClr val="009EE0"/>
                </a:solidFill>
              </a:defRPr>
            </a:lvl1pPr>
          </a:lstStyle>
          <a:p>
            <a:pPr>
              <a:defRPr/>
            </a:pPr>
            <a:fld id="{96D2632E-9C1D-43E7-A380-5A3B8FD755A2}" type="slidenum">
              <a:rPr lang="es-ES"/>
              <a:pPr>
                <a:defRPr/>
              </a:pPr>
              <a:t>‹Nº›</a:t>
            </a:fld>
            <a:endParaRPr lang="es-ES" dirty="0"/>
          </a:p>
        </p:txBody>
      </p:sp>
      <p:pic>
        <p:nvPicPr>
          <p:cNvPr id="11" name="10 Imagen" descr="logo_unam_trans.gif"/>
          <p:cNvPicPr>
            <a:picLocks noChangeAspect="1"/>
          </p:cNvPicPr>
          <p:nvPr userDrawn="1"/>
        </p:nvPicPr>
        <p:blipFill>
          <a:blip r:embed="rId2"/>
          <a:stretch>
            <a:fillRect/>
          </a:stretch>
        </p:blipFill>
        <p:spPr>
          <a:xfrm>
            <a:off x="7643834" y="0"/>
            <a:ext cx="1143008" cy="12791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6" name="Rectangle 2"/>
          <p:cNvSpPr>
            <a:spLocks noGrp="1" noChangeArrowheads="1"/>
          </p:cNvSpPr>
          <p:nvPr>
            <p:ph type="title"/>
          </p:nvPr>
        </p:nvSpPr>
        <p:spPr bwMode="auto">
          <a:xfrm>
            <a:off x="655638" y="44450"/>
            <a:ext cx="8164512"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a:t>
            </a:r>
          </a:p>
        </p:txBody>
      </p:sp>
      <p:sp>
        <p:nvSpPr>
          <p:cNvPr id="3097" name="Rectangle 3"/>
          <p:cNvSpPr>
            <a:spLocks noGrp="1" noChangeArrowheads="1"/>
          </p:cNvSpPr>
          <p:nvPr>
            <p:ph type="body" idx="1"/>
          </p:nvPr>
        </p:nvSpPr>
        <p:spPr bwMode="auto">
          <a:xfrm>
            <a:off x="642938" y="981075"/>
            <a:ext cx="8177212"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0" name="Rectangle 6"/>
          <p:cNvSpPr>
            <a:spLocks noGrp="1" noChangeArrowheads="1"/>
          </p:cNvSpPr>
          <p:nvPr>
            <p:ph type="sldNum" sz="quarter" idx="4"/>
          </p:nvPr>
        </p:nvSpPr>
        <p:spPr bwMode="auto">
          <a:xfrm>
            <a:off x="8839200" y="6629400"/>
            <a:ext cx="431800" cy="3333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900" b="0" smtClean="0">
                <a:solidFill>
                  <a:srgbClr val="009EE0"/>
                </a:solidFill>
                <a:cs typeface="+mn-cs"/>
              </a:defRPr>
            </a:lvl1pPr>
          </a:lstStyle>
          <a:p>
            <a:pPr>
              <a:defRPr/>
            </a:pPr>
            <a:fld id="{AA70CB0F-5CC2-4253-A34A-F5AA2DB43086}"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63" r:id="rId1"/>
    <p:sldLayoutId id="2147483665"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19EE0"/>
          </a:solidFill>
          <a:latin typeface="+mj-lt"/>
          <a:ea typeface="+mj-ea"/>
          <a:cs typeface="+mj-cs"/>
        </a:defRPr>
      </a:lvl1pPr>
      <a:lvl2pPr algn="l" rtl="0" eaLnBrk="0" fontAlgn="base" hangingPunct="0">
        <a:spcBef>
          <a:spcPct val="0"/>
        </a:spcBef>
        <a:spcAft>
          <a:spcPct val="0"/>
        </a:spcAft>
        <a:defRPr sz="2800" b="1">
          <a:solidFill>
            <a:srgbClr val="019EE0"/>
          </a:solidFill>
          <a:latin typeface="Verdana" pitchFamily="34" charset="0"/>
        </a:defRPr>
      </a:lvl2pPr>
      <a:lvl3pPr algn="l" rtl="0" eaLnBrk="0" fontAlgn="base" hangingPunct="0">
        <a:spcBef>
          <a:spcPct val="0"/>
        </a:spcBef>
        <a:spcAft>
          <a:spcPct val="0"/>
        </a:spcAft>
        <a:defRPr sz="2800" b="1">
          <a:solidFill>
            <a:srgbClr val="019EE0"/>
          </a:solidFill>
          <a:latin typeface="Verdana" pitchFamily="34" charset="0"/>
        </a:defRPr>
      </a:lvl3pPr>
      <a:lvl4pPr algn="l" rtl="0" eaLnBrk="0" fontAlgn="base" hangingPunct="0">
        <a:spcBef>
          <a:spcPct val="0"/>
        </a:spcBef>
        <a:spcAft>
          <a:spcPct val="0"/>
        </a:spcAft>
        <a:defRPr sz="2800" b="1">
          <a:solidFill>
            <a:srgbClr val="019EE0"/>
          </a:solidFill>
          <a:latin typeface="Verdana" pitchFamily="34" charset="0"/>
        </a:defRPr>
      </a:lvl4pPr>
      <a:lvl5pPr algn="l" rtl="0" eaLnBrk="0" fontAlgn="base" hangingPunct="0">
        <a:spcBef>
          <a:spcPct val="0"/>
        </a:spcBef>
        <a:spcAft>
          <a:spcPct val="0"/>
        </a:spcAft>
        <a:defRPr sz="2800" b="1">
          <a:solidFill>
            <a:srgbClr val="019EE0"/>
          </a:solidFill>
          <a:latin typeface="Verdana" pitchFamily="34" charset="0"/>
        </a:defRPr>
      </a:lvl5pPr>
      <a:lvl6pPr marL="457200" algn="l" rtl="0" fontAlgn="base">
        <a:spcBef>
          <a:spcPct val="0"/>
        </a:spcBef>
        <a:spcAft>
          <a:spcPct val="0"/>
        </a:spcAft>
        <a:defRPr sz="3100" b="1">
          <a:solidFill>
            <a:srgbClr val="003888"/>
          </a:solidFill>
          <a:latin typeface="Verdana" pitchFamily="34" charset="0"/>
        </a:defRPr>
      </a:lvl6pPr>
      <a:lvl7pPr marL="914400" algn="l" rtl="0" fontAlgn="base">
        <a:spcBef>
          <a:spcPct val="0"/>
        </a:spcBef>
        <a:spcAft>
          <a:spcPct val="0"/>
        </a:spcAft>
        <a:defRPr sz="3100" b="1">
          <a:solidFill>
            <a:srgbClr val="003888"/>
          </a:solidFill>
          <a:latin typeface="Verdana" pitchFamily="34" charset="0"/>
        </a:defRPr>
      </a:lvl7pPr>
      <a:lvl8pPr marL="1371600" algn="l" rtl="0" fontAlgn="base">
        <a:spcBef>
          <a:spcPct val="0"/>
        </a:spcBef>
        <a:spcAft>
          <a:spcPct val="0"/>
        </a:spcAft>
        <a:defRPr sz="3100" b="1">
          <a:solidFill>
            <a:srgbClr val="003888"/>
          </a:solidFill>
          <a:latin typeface="Verdana" pitchFamily="34" charset="0"/>
        </a:defRPr>
      </a:lvl8pPr>
      <a:lvl9pPr marL="1828800" algn="l" rtl="0" fontAlgn="base">
        <a:spcBef>
          <a:spcPct val="0"/>
        </a:spcBef>
        <a:spcAft>
          <a:spcPct val="0"/>
        </a:spcAft>
        <a:defRPr sz="3100" b="1">
          <a:solidFill>
            <a:srgbClr val="003888"/>
          </a:solidFill>
          <a:latin typeface="Verdana" pitchFamily="34" charset="0"/>
        </a:defRPr>
      </a:lvl9pPr>
    </p:titleStyle>
    <p:bodyStyle>
      <a:lvl1pPr marL="177800" indent="-177800" algn="l" rtl="0" eaLnBrk="0" fontAlgn="base" hangingPunct="0">
        <a:lnSpc>
          <a:spcPct val="90000"/>
        </a:lnSpc>
        <a:spcBef>
          <a:spcPct val="35000"/>
        </a:spcBef>
        <a:spcAft>
          <a:spcPct val="0"/>
        </a:spcAft>
        <a:buClr>
          <a:srgbClr val="009EE0"/>
        </a:buClr>
        <a:buSzPct val="60000"/>
        <a:buFont typeface="Wingdings 2" pitchFamily="18" charset="2"/>
        <a:buBlip>
          <a:blip r:embed="rId4"/>
        </a:buBlip>
        <a:defRPr sz="2000">
          <a:solidFill>
            <a:srgbClr val="292929"/>
          </a:solidFill>
          <a:latin typeface="+mn-lt"/>
          <a:ea typeface="+mn-ea"/>
          <a:cs typeface="+mn-cs"/>
        </a:defRPr>
      </a:lvl1pPr>
      <a:lvl2pPr marL="531813" indent="-174625" algn="l" rtl="0" eaLnBrk="0" fontAlgn="base" hangingPunct="0">
        <a:lnSpc>
          <a:spcPct val="90000"/>
        </a:lnSpc>
        <a:spcBef>
          <a:spcPct val="35000"/>
        </a:spcBef>
        <a:spcAft>
          <a:spcPct val="0"/>
        </a:spcAft>
        <a:buClr>
          <a:srgbClr val="009EE0"/>
        </a:buClr>
        <a:buSzPct val="50000"/>
        <a:buFont typeface="Wingdings 2" pitchFamily="18" charset="2"/>
        <a:buBlip>
          <a:blip r:embed="rId5"/>
        </a:buBlip>
        <a:defRPr>
          <a:solidFill>
            <a:srgbClr val="292929"/>
          </a:solidFill>
          <a:latin typeface="+mn-lt"/>
        </a:defRPr>
      </a:lvl2pPr>
      <a:lvl3pPr marL="900113" indent="-188913" algn="l" rtl="0" eaLnBrk="0" fontAlgn="base" hangingPunct="0">
        <a:lnSpc>
          <a:spcPct val="90000"/>
        </a:lnSpc>
        <a:spcBef>
          <a:spcPct val="35000"/>
        </a:spcBef>
        <a:spcAft>
          <a:spcPct val="0"/>
        </a:spcAft>
        <a:buClr>
          <a:srgbClr val="009EE0"/>
        </a:buClr>
        <a:buSzPct val="45000"/>
        <a:buFont typeface="Wingdings 2" pitchFamily="18" charset="2"/>
        <a:buChar char=""/>
        <a:defRPr sz="1600">
          <a:solidFill>
            <a:srgbClr val="292929"/>
          </a:solidFill>
          <a:latin typeface="+mn-lt"/>
        </a:defRPr>
      </a:lvl3pPr>
      <a:lvl4pPr marL="1255713" indent="-176213" algn="l" rtl="0" eaLnBrk="0" fontAlgn="base" hangingPunct="0">
        <a:lnSpc>
          <a:spcPct val="90000"/>
        </a:lnSpc>
        <a:spcBef>
          <a:spcPct val="35000"/>
        </a:spcBef>
        <a:spcAft>
          <a:spcPct val="0"/>
        </a:spcAft>
        <a:buClr>
          <a:srgbClr val="009EE0"/>
        </a:buClr>
        <a:buSzPct val="45000"/>
        <a:buFont typeface="Wingdings 2" pitchFamily="18" charset="2"/>
        <a:buChar char=""/>
        <a:defRPr sz="1600">
          <a:solidFill>
            <a:srgbClr val="292929"/>
          </a:solidFill>
          <a:latin typeface="+mn-lt"/>
        </a:defRPr>
      </a:lvl4pPr>
      <a:lvl5pPr marL="1609725" indent="-174625" algn="l" rtl="0" eaLnBrk="0" fontAlgn="base" hangingPunct="0">
        <a:lnSpc>
          <a:spcPct val="90000"/>
        </a:lnSpc>
        <a:spcBef>
          <a:spcPct val="35000"/>
        </a:spcBef>
        <a:spcAft>
          <a:spcPct val="0"/>
        </a:spcAft>
        <a:buClr>
          <a:srgbClr val="009EE0"/>
        </a:buClr>
        <a:buSzPct val="45000"/>
        <a:buFont typeface="Wingdings 2" pitchFamily="18" charset="2"/>
        <a:buChar char=""/>
        <a:defRPr sz="1600">
          <a:solidFill>
            <a:srgbClr val="292929"/>
          </a:solidFill>
          <a:latin typeface="+mn-lt"/>
        </a:defRPr>
      </a:lvl5pPr>
      <a:lvl6pPr marL="2341563" indent="-266700" algn="l" rtl="0" fontAlgn="base">
        <a:lnSpc>
          <a:spcPct val="90000"/>
        </a:lnSpc>
        <a:spcBef>
          <a:spcPct val="35000"/>
        </a:spcBef>
        <a:spcAft>
          <a:spcPct val="0"/>
        </a:spcAft>
        <a:buClr>
          <a:srgbClr val="009EE0"/>
        </a:buClr>
        <a:buSzPct val="45000"/>
        <a:buFont typeface="Wingdings 2" pitchFamily="18" charset="2"/>
        <a:buChar char=""/>
        <a:defRPr>
          <a:solidFill>
            <a:srgbClr val="292929"/>
          </a:solidFill>
          <a:latin typeface="+mn-lt"/>
        </a:defRPr>
      </a:lvl6pPr>
      <a:lvl7pPr marL="2798763" indent="-266700" algn="l" rtl="0" fontAlgn="base">
        <a:lnSpc>
          <a:spcPct val="90000"/>
        </a:lnSpc>
        <a:spcBef>
          <a:spcPct val="35000"/>
        </a:spcBef>
        <a:spcAft>
          <a:spcPct val="0"/>
        </a:spcAft>
        <a:buClr>
          <a:srgbClr val="009EE0"/>
        </a:buClr>
        <a:buSzPct val="45000"/>
        <a:buFont typeface="Wingdings 2" pitchFamily="18" charset="2"/>
        <a:buChar char=""/>
        <a:defRPr>
          <a:solidFill>
            <a:srgbClr val="292929"/>
          </a:solidFill>
          <a:latin typeface="+mn-lt"/>
        </a:defRPr>
      </a:lvl7pPr>
      <a:lvl8pPr marL="3255963" indent="-266700" algn="l" rtl="0" fontAlgn="base">
        <a:lnSpc>
          <a:spcPct val="90000"/>
        </a:lnSpc>
        <a:spcBef>
          <a:spcPct val="35000"/>
        </a:spcBef>
        <a:spcAft>
          <a:spcPct val="0"/>
        </a:spcAft>
        <a:buClr>
          <a:srgbClr val="009EE0"/>
        </a:buClr>
        <a:buSzPct val="45000"/>
        <a:buFont typeface="Wingdings 2" pitchFamily="18" charset="2"/>
        <a:buChar char=""/>
        <a:defRPr>
          <a:solidFill>
            <a:srgbClr val="292929"/>
          </a:solidFill>
          <a:latin typeface="+mn-lt"/>
        </a:defRPr>
      </a:lvl8pPr>
      <a:lvl9pPr marL="3713163" indent="-266700" algn="l" rtl="0" fontAlgn="base">
        <a:lnSpc>
          <a:spcPct val="90000"/>
        </a:lnSpc>
        <a:spcBef>
          <a:spcPct val="35000"/>
        </a:spcBef>
        <a:spcAft>
          <a:spcPct val="0"/>
        </a:spcAft>
        <a:buClr>
          <a:srgbClr val="009EE0"/>
        </a:buClr>
        <a:buSzPct val="45000"/>
        <a:buFont typeface="Wingdings 2" pitchFamily="18" charset="2"/>
        <a:buChar char=""/>
        <a:defRPr>
          <a:solidFill>
            <a:srgbClr val="292929"/>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5"/>
          <p:cNvSpPr>
            <a:spLocks noGrp="1" noChangeArrowheads="1"/>
          </p:cNvSpPr>
          <p:nvPr>
            <p:ph type="ctrTitle"/>
          </p:nvPr>
        </p:nvSpPr>
        <p:spPr>
          <a:xfrm>
            <a:off x="179388" y="260350"/>
            <a:ext cx="6337300" cy="1470025"/>
          </a:xfrm>
        </p:spPr>
        <p:txBody>
          <a:bodyPr/>
          <a:lstStyle/>
          <a:p>
            <a:pPr>
              <a:lnSpc>
                <a:spcPct val="90000"/>
              </a:lnSpc>
            </a:pPr>
            <a:r>
              <a:rPr lang="es-MX" sz="2400" dirty="0" smtClean="0"/>
              <a:t>Seminario Universitario de la Cuestión Social</a:t>
            </a:r>
            <a:endParaRPr lang="es-ES" sz="2400" dirty="0"/>
          </a:p>
        </p:txBody>
      </p:sp>
      <p:sp>
        <p:nvSpPr>
          <p:cNvPr id="134150" name="Rectangle 6"/>
          <p:cNvSpPr>
            <a:spLocks noGrp="1" noChangeArrowheads="1"/>
          </p:cNvSpPr>
          <p:nvPr>
            <p:ph type="subTitle" idx="1"/>
          </p:nvPr>
        </p:nvSpPr>
        <p:spPr/>
        <p:txBody>
          <a:bodyPr/>
          <a:lstStyle/>
          <a:p>
            <a:r>
              <a:rPr lang="es-MX" dirty="0" smtClean="0"/>
              <a:t>Ciudad Universitaria, 13 de abril de 2011</a:t>
            </a:r>
            <a:endParaRPr lang="es-MX" dirty="0" smtClean="0"/>
          </a:p>
          <a:p>
            <a:endParaRPr lang="es-ES" dirty="0"/>
          </a:p>
          <a:p>
            <a:endParaRPr lang="es-ES" dirty="0" smtClean="0"/>
          </a:p>
          <a:p>
            <a:endParaRPr lang="es-ES" dirty="0"/>
          </a:p>
        </p:txBody>
      </p:sp>
      <p:sp>
        <p:nvSpPr>
          <p:cNvPr id="134151" name="Text Box 7"/>
          <p:cNvSpPr txBox="1">
            <a:spLocks noChangeArrowheads="1"/>
          </p:cNvSpPr>
          <p:nvPr/>
        </p:nvSpPr>
        <p:spPr bwMode="auto">
          <a:xfrm>
            <a:off x="1000100" y="2428868"/>
            <a:ext cx="5357849" cy="1754326"/>
          </a:xfrm>
          <a:prstGeom prst="rect">
            <a:avLst/>
          </a:prstGeom>
          <a:noFill/>
          <a:ln w="9525">
            <a:noFill/>
            <a:miter lim="800000"/>
            <a:headEnd/>
            <a:tailEnd/>
          </a:ln>
          <a:effectLst/>
        </p:spPr>
        <p:txBody>
          <a:bodyPr wrap="square">
            <a:spAutoFit/>
          </a:bodyPr>
          <a:lstStyle/>
          <a:p>
            <a:pPr algn="ctr">
              <a:spcBef>
                <a:spcPct val="50000"/>
              </a:spcBef>
            </a:pPr>
            <a:r>
              <a:rPr lang="es-ES" sz="3600" dirty="0" smtClean="0">
                <a:solidFill>
                  <a:srgbClr val="003888"/>
                </a:solidFill>
              </a:rPr>
              <a:t>Informe México de los Determinantes Sociales de la Salud</a:t>
            </a:r>
            <a:endParaRPr lang="es-ES" sz="3600" dirty="0">
              <a:solidFill>
                <a:srgbClr val="003888"/>
              </a:solidFill>
            </a:endParaRP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Demografía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3490" name="Picture 2"/>
          <p:cNvPicPr>
            <a:picLocks noChangeAspect="1" noChangeArrowheads="1"/>
          </p:cNvPicPr>
          <p:nvPr/>
        </p:nvPicPr>
        <p:blipFill>
          <a:blip r:embed="rId3"/>
          <a:srcRect/>
          <a:stretch>
            <a:fillRect/>
          </a:stretch>
        </p:blipFill>
        <p:spPr bwMode="auto">
          <a:xfrm>
            <a:off x="785786" y="1809749"/>
            <a:ext cx="7910288" cy="3836659"/>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Demografía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4514" name="Picture 2"/>
          <p:cNvPicPr>
            <a:picLocks noChangeAspect="1" noChangeArrowheads="1"/>
          </p:cNvPicPr>
          <p:nvPr/>
        </p:nvPicPr>
        <p:blipFill>
          <a:blip r:embed="rId3"/>
          <a:srcRect/>
          <a:stretch>
            <a:fillRect/>
          </a:stretch>
        </p:blipFill>
        <p:spPr bwMode="auto">
          <a:xfrm>
            <a:off x="540955" y="1957388"/>
            <a:ext cx="8001586" cy="3614752"/>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5538" name="Picture 2"/>
          <p:cNvPicPr>
            <a:picLocks noChangeAspect="1" noChangeArrowheads="1"/>
          </p:cNvPicPr>
          <p:nvPr/>
        </p:nvPicPr>
        <p:blipFill>
          <a:blip r:embed="rId3"/>
          <a:srcRect/>
          <a:stretch>
            <a:fillRect/>
          </a:stretch>
        </p:blipFill>
        <p:spPr bwMode="auto">
          <a:xfrm>
            <a:off x="1285852" y="1500174"/>
            <a:ext cx="6667500" cy="4648200"/>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6562" name="Picture 2"/>
          <p:cNvPicPr>
            <a:picLocks noChangeAspect="1" noChangeArrowheads="1"/>
          </p:cNvPicPr>
          <p:nvPr/>
        </p:nvPicPr>
        <p:blipFill>
          <a:blip r:embed="rId3"/>
          <a:srcRect/>
          <a:stretch>
            <a:fillRect/>
          </a:stretch>
        </p:blipFill>
        <p:spPr bwMode="auto">
          <a:xfrm>
            <a:off x="1142976" y="1285859"/>
            <a:ext cx="6929486" cy="5299607"/>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9634" name="Picture 2"/>
          <p:cNvPicPr>
            <a:picLocks noChangeAspect="1" noChangeArrowheads="1"/>
          </p:cNvPicPr>
          <p:nvPr/>
        </p:nvPicPr>
        <p:blipFill>
          <a:blip r:embed="rId3"/>
          <a:srcRect/>
          <a:stretch>
            <a:fillRect/>
          </a:stretch>
        </p:blipFill>
        <p:spPr bwMode="auto">
          <a:xfrm>
            <a:off x="1428728" y="1571612"/>
            <a:ext cx="6273800" cy="4362450"/>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0658" name="Picture 2"/>
          <p:cNvPicPr>
            <a:picLocks noChangeAspect="1" noChangeArrowheads="1"/>
          </p:cNvPicPr>
          <p:nvPr/>
        </p:nvPicPr>
        <p:blipFill>
          <a:blip r:embed="rId3"/>
          <a:srcRect/>
          <a:stretch>
            <a:fillRect/>
          </a:stretch>
        </p:blipFill>
        <p:spPr bwMode="auto">
          <a:xfrm>
            <a:off x="928662" y="1357298"/>
            <a:ext cx="7439046" cy="5307903"/>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1682" name="Picture 2"/>
          <p:cNvPicPr>
            <a:picLocks noChangeAspect="1" noChangeArrowheads="1"/>
          </p:cNvPicPr>
          <p:nvPr/>
        </p:nvPicPr>
        <p:blipFill>
          <a:blip r:embed="rId3"/>
          <a:srcRect/>
          <a:stretch>
            <a:fillRect/>
          </a:stretch>
        </p:blipFill>
        <p:spPr bwMode="auto">
          <a:xfrm>
            <a:off x="1087135" y="1428736"/>
            <a:ext cx="6751917" cy="4854576"/>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2706" name="Picture 2"/>
          <p:cNvPicPr>
            <a:picLocks noChangeAspect="1" noChangeArrowheads="1"/>
          </p:cNvPicPr>
          <p:nvPr/>
        </p:nvPicPr>
        <p:blipFill>
          <a:blip r:embed="rId3"/>
          <a:srcRect/>
          <a:stretch>
            <a:fillRect/>
          </a:stretch>
        </p:blipFill>
        <p:spPr bwMode="auto">
          <a:xfrm>
            <a:off x="1214414" y="1393750"/>
            <a:ext cx="6638926" cy="4945124"/>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3730" name="Picture 2"/>
          <p:cNvPicPr>
            <a:picLocks noChangeAspect="1" noChangeArrowheads="1"/>
          </p:cNvPicPr>
          <p:nvPr/>
        </p:nvPicPr>
        <p:blipFill>
          <a:blip r:embed="rId3"/>
          <a:srcRect/>
          <a:stretch>
            <a:fillRect/>
          </a:stretch>
        </p:blipFill>
        <p:spPr bwMode="auto">
          <a:xfrm>
            <a:off x="987374" y="1500174"/>
            <a:ext cx="6851678" cy="4919664"/>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4754" name="Picture 2"/>
          <p:cNvPicPr>
            <a:picLocks noChangeAspect="1" noChangeArrowheads="1"/>
          </p:cNvPicPr>
          <p:nvPr/>
        </p:nvPicPr>
        <p:blipFill>
          <a:blip r:embed="rId3"/>
          <a:srcRect/>
          <a:stretch>
            <a:fillRect/>
          </a:stretch>
        </p:blipFill>
        <p:spPr bwMode="auto">
          <a:xfrm>
            <a:off x="990167" y="1428736"/>
            <a:ext cx="6848885" cy="4964114"/>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2</a:t>
            </a:fld>
            <a:endParaRPr lang="es-ES" dirty="0"/>
          </a:p>
        </p:txBody>
      </p:sp>
      <p:sp>
        <p:nvSpPr>
          <p:cNvPr id="5" name="4 Rectángulo"/>
          <p:cNvSpPr/>
          <p:nvPr/>
        </p:nvSpPr>
        <p:spPr>
          <a:xfrm>
            <a:off x="928662" y="1142984"/>
            <a:ext cx="7500990" cy="5078313"/>
          </a:xfrm>
          <a:prstGeom prst="rect">
            <a:avLst/>
          </a:prstGeom>
        </p:spPr>
        <p:txBody>
          <a:bodyPr wrap="square">
            <a:spAutoFit/>
          </a:bodyPr>
          <a:lstStyle/>
          <a:p>
            <a:pPr>
              <a:lnSpc>
                <a:spcPct val="150000"/>
              </a:lnSpc>
            </a:pPr>
            <a:r>
              <a:rPr lang="es-ES" b="0" dirty="0" smtClean="0">
                <a:solidFill>
                  <a:srgbClr val="0070C0"/>
                </a:solidFill>
              </a:rPr>
              <a:t>Contenido</a:t>
            </a:r>
          </a:p>
          <a:p>
            <a:pPr marL="342900" indent="-342900">
              <a:lnSpc>
                <a:spcPct val="150000"/>
              </a:lnSpc>
              <a:buAutoNum type="arabicParenR"/>
            </a:pPr>
            <a:r>
              <a:rPr lang="es-ES" b="0" dirty="0" smtClean="0">
                <a:solidFill>
                  <a:srgbClr val="0070C0"/>
                </a:solidFill>
              </a:rPr>
              <a:t>Demografía </a:t>
            </a:r>
            <a:r>
              <a:rPr lang="es-ES" b="0" dirty="0" smtClean="0">
                <a:solidFill>
                  <a:srgbClr val="0070C0"/>
                </a:solidFill>
              </a:rPr>
              <a:t>y </a:t>
            </a:r>
            <a:r>
              <a:rPr lang="es-ES" b="0" dirty="0" smtClean="0">
                <a:solidFill>
                  <a:srgbClr val="0070C0"/>
                </a:solidFill>
              </a:rPr>
              <a:t>salud</a:t>
            </a:r>
            <a:endParaRPr lang="es-MX" b="0" dirty="0" smtClean="0">
              <a:solidFill>
                <a:srgbClr val="0070C0"/>
              </a:solidFill>
            </a:endParaRPr>
          </a:p>
          <a:p>
            <a:pPr marL="342900" indent="-342900">
              <a:lnSpc>
                <a:spcPct val="150000"/>
              </a:lnSpc>
              <a:buAutoNum type="arabicParenR"/>
            </a:pPr>
            <a:r>
              <a:rPr lang="es-MX" b="0" dirty="0" smtClean="0">
                <a:solidFill>
                  <a:srgbClr val="0070C0"/>
                </a:solidFill>
              </a:rPr>
              <a:t>Transición </a:t>
            </a:r>
            <a:r>
              <a:rPr lang="es-MX" b="0" dirty="0" smtClean="0">
                <a:solidFill>
                  <a:srgbClr val="0070C0"/>
                </a:solidFill>
              </a:rPr>
              <a:t>epidemiológica y el actual perfil de la salud en </a:t>
            </a:r>
            <a:r>
              <a:rPr lang="es-MX" b="0" dirty="0" smtClean="0">
                <a:solidFill>
                  <a:srgbClr val="0070C0"/>
                </a:solidFill>
              </a:rPr>
              <a:t>México</a:t>
            </a:r>
          </a:p>
          <a:p>
            <a:pPr marL="342900" indent="-342900">
              <a:lnSpc>
                <a:spcPct val="150000"/>
              </a:lnSpc>
              <a:buAutoNum type="arabicParenR"/>
            </a:pPr>
            <a:r>
              <a:rPr lang="es-MX" b="0" dirty="0" smtClean="0">
                <a:solidFill>
                  <a:srgbClr val="0070C0"/>
                </a:solidFill>
              </a:rPr>
              <a:t>Desigualdad </a:t>
            </a:r>
            <a:r>
              <a:rPr lang="es-MX" b="0" dirty="0" smtClean="0">
                <a:solidFill>
                  <a:srgbClr val="0070C0"/>
                </a:solidFill>
              </a:rPr>
              <a:t>regional y </a:t>
            </a:r>
            <a:r>
              <a:rPr lang="es-MX" b="0" dirty="0" smtClean="0">
                <a:solidFill>
                  <a:srgbClr val="0070C0"/>
                </a:solidFill>
              </a:rPr>
              <a:t>salud</a:t>
            </a:r>
            <a:endParaRPr lang="es-ES" b="0" dirty="0" smtClean="0">
              <a:solidFill>
                <a:srgbClr val="0070C0"/>
              </a:solidFill>
            </a:endParaRPr>
          </a:p>
          <a:p>
            <a:pPr marL="342900" indent="-342900">
              <a:lnSpc>
                <a:spcPct val="150000"/>
              </a:lnSpc>
              <a:buAutoNum type="arabicParenR"/>
            </a:pPr>
            <a:r>
              <a:rPr lang="es-ES" b="0" dirty="0" smtClean="0">
                <a:solidFill>
                  <a:srgbClr val="0070C0"/>
                </a:solidFill>
              </a:rPr>
              <a:t>Niveles </a:t>
            </a:r>
            <a:r>
              <a:rPr lang="es-MX" b="0" dirty="0" smtClean="0">
                <a:solidFill>
                  <a:srgbClr val="0070C0"/>
                </a:solidFill>
              </a:rPr>
              <a:t>de vida, pobreza y </a:t>
            </a:r>
            <a:r>
              <a:rPr lang="es-MX" b="0" dirty="0" smtClean="0">
                <a:solidFill>
                  <a:srgbClr val="0070C0"/>
                </a:solidFill>
              </a:rPr>
              <a:t>desigualdad</a:t>
            </a:r>
          </a:p>
          <a:p>
            <a:pPr marL="342900" indent="-342900">
              <a:lnSpc>
                <a:spcPct val="150000"/>
              </a:lnSpc>
              <a:buAutoNum type="arabicParenR"/>
            </a:pPr>
            <a:r>
              <a:rPr lang="es-MX" b="0" dirty="0" smtClean="0">
                <a:solidFill>
                  <a:srgbClr val="0070C0"/>
                </a:solidFill>
              </a:rPr>
              <a:t>Pobreza</a:t>
            </a:r>
            <a:r>
              <a:rPr lang="es-MX" b="0" dirty="0" smtClean="0">
                <a:solidFill>
                  <a:srgbClr val="0070C0"/>
                </a:solidFill>
              </a:rPr>
              <a:t>, nutrición y </a:t>
            </a:r>
            <a:r>
              <a:rPr lang="es-MX" b="0" dirty="0" smtClean="0">
                <a:solidFill>
                  <a:srgbClr val="0070C0"/>
                </a:solidFill>
              </a:rPr>
              <a:t>salud</a:t>
            </a:r>
          </a:p>
          <a:p>
            <a:pPr marL="342900" indent="-342900">
              <a:lnSpc>
                <a:spcPct val="150000"/>
              </a:lnSpc>
              <a:buAutoNum type="arabicParenR"/>
            </a:pPr>
            <a:r>
              <a:rPr lang="es-MX" b="0" dirty="0" smtClean="0">
                <a:solidFill>
                  <a:srgbClr val="0070C0"/>
                </a:solidFill>
              </a:rPr>
              <a:t>Medio </a:t>
            </a:r>
            <a:r>
              <a:rPr lang="es-MX" b="0" dirty="0" smtClean="0">
                <a:solidFill>
                  <a:srgbClr val="0070C0"/>
                </a:solidFill>
              </a:rPr>
              <a:t>ambiente y </a:t>
            </a:r>
            <a:r>
              <a:rPr lang="es-MX" b="0" dirty="0" smtClean="0">
                <a:solidFill>
                  <a:srgbClr val="0070C0"/>
                </a:solidFill>
              </a:rPr>
              <a:t>hábitat </a:t>
            </a:r>
          </a:p>
          <a:p>
            <a:pPr marL="342900" indent="-342900">
              <a:lnSpc>
                <a:spcPct val="150000"/>
              </a:lnSpc>
              <a:buAutoNum type="arabicParenR"/>
            </a:pPr>
            <a:r>
              <a:rPr lang="es-MX" b="0" dirty="0" smtClean="0">
                <a:solidFill>
                  <a:srgbClr val="0070C0"/>
                </a:solidFill>
              </a:rPr>
              <a:t>Educación </a:t>
            </a:r>
            <a:r>
              <a:rPr lang="es-MX" b="0" dirty="0" smtClean="0">
                <a:solidFill>
                  <a:srgbClr val="0070C0"/>
                </a:solidFill>
              </a:rPr>
              <a:t>y desigualdad </a:t>
            </a:r>
            <a:r>
              <a:rPr lang="es-MX" b="0" dirty="0" smtClean="0">
                <a:solidFill>
                  <a:srgbClr val="0070C0"/>
                </a:solidFill>
              </a:rPr>
              <a:t>educativa</a:t>
            </a:r>
          </a:p>
          <a:p>
            <a:pPr marL="342900" indent="-342900">
              <a:lnSpc>
                <a:spcPct val="150000"/>
              </a:lnSpc>
              <a:buAutoNum type="arabicParenR"/>
            </a:pPr>
            <a:r>
              <a:rPr lang="es-MX" b="0" dirty="0" smtClean="0">
                <a:solidFill>
                  <a:srgbClr val="0070C0"/>
                </a:solidFill>
              </a:rPr>
              <a:t>Empleo </a:t>
            </a:r>
            <a:r>
              <a:rPr lang="es-MX" b="0" dirty="0" smtClean="0">
                <a:solidFill>
                  <a:srgbClr val="0070C0"/>
                </a:solidFill>
              </a:rPr>
              <a:t>y precariedad </a:t>
            </a:r>
            <a:r>
              <a:rPr lang="es-MX" b="0" dirty="0" smtClean="0">
                <a:solidFill>
                  <a:srgbClr val="0070C0"/>
                </a:solidFill>
              </a:rPr>
              <a:t>laboral</a:t>
            </a:r>
          </a:p>
          <a:p>
            <a:pPr marL="342900" indent="-342900">
              <a:lnSpc>
                <a:spcPct val="150000"/>
              </a:lnSpc>
              <a:buAutoNum type="arabicParenR"/>
            </a:pPr>
            <a:r>
              <a:rPr lang="es-MX" b="0" dirty="0" smtClean="0">
                <a:solidFill>
                  <a:srgbClr val="0070C0"/>
                </a:solidFill>
              </a:rPr>
              <a:t>Nuevos </a:t>
            </a:r>
            <a:r>
              <a:rPr lang="es-MX" b="0" dirty="0" smtClean="0">
                <a:solidFill>
                  <a:srgbClr val="0070C0"/>
                </a:solidFill>
              </a:rPr>
              <a:t>riesgos </a:t>
            </a:r>
            <a:r>
              <a:rPr lang="es-MX" b="0" dirty="0" smtClean="0">
                <a:solidFill>
                  <a:srgbClr val="0070C0"/>
                </a:solidFill>
              </a:rPr>
              <a:t>sociales</a:t>
            </a:r>
          </a:p>
          <a:p>
            <a:pPr marL="342900" indent="-342900">
              <a:lnSpc>
                <a:spcPct val="150000"/>
              </a:lnSpc>
              <a:buAutoNum type="arabicParenR"/>
            </a:pPr>
            <a:r>
              <a:rPr lang="es-MX" b="0" dirty="0" smtClean="0">
                <a:solidFill>
                  <a:srgbClr val="0070C0"/>
                </a:solidFill>
              </a:rPr>
              <a:t> Derechos </a:t>
            </a:r>
            <a:r>
              <a:rPr lang="es-MX" b="0" dirty="0" smtClean="0">
                <a:solidFill>
                  <a:srgbClr val="0070C0"/>
                </a:solidFill>
              </a:rPr>
              <a:t>sociales, ciudadanía y </a:t>
            </a:r>
            <a:r>
              <a:rPr lang="es-MX" b="0" dirty="0" smtClean="0">
                <a:solidFill>
                  <a:srgbClr val="0070C0"/>
                </a:solidFill>
              </a:rPr>
              <a:t>salud</a:t>
            </a:r>
          </a:p>
          <a:p>
            <a:pPr marL="342900" indent="-342900">
              <a:lnSpc>
                <a:spcPct val="150000"/>
              </a:lnSpc>
              <a:buAutoNum type="arabicParenR"/>
            </a:pPr>
            <a:r>
              <a:rPr lang="es-MX" b="0" dirty="0" smtClean="0">
                <a:solidFill>
                  <a:srgbClr val="0070C0"/>
                </a:solidFill>
              </a:rPr>
              <a:t> </a:t>
            </a:r>
            <a:r>
              <a:rPr lang="es-MX" b="0" dirty="0" smtClean="0">
                <a:solidFill>
                  <a:srgbClr val="0070C0"/>
                </a:solidFill>
              </a:rPr>
              <a:t>El marco institucional de atención a la </a:t>
            </a:r>
            <a:r>
              <a:rPr lang="es-MX" b="0" dirty="0" smtClean="0">
                <a:solidFill>
                  <a:srgbClr val="0070C0"/>
                </a:solidFill>
              </a:rPr>
              <a:t>salud</a:t>
            </a:r>
            <a:endParaRPr lang="es-MX" b="0"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5778" name="Picture 2"/>
          <p:cNvPicPr>
            <a:picLocks noChangeAspect="1" noChangeArrowheads="1"/>
          </p:cNvPicPr>
          <p:nvPr/>
        </p:nvPicPr>
        <p:blipFill>
          <a:blip r:embed="rId3"/>
          <a:srcRect/>
          <a:stretch>
            <a:fillRect/>
          </a:stretch>
        </p:blipFill>
        <p:spPr bwMode="auto">
          <a:xfrm>
            <a:off x="1357291" y="1447800"/>
            <a:ext cx="6948718" cy="4785872"/>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6803" name="Picture 3"/>
          <p:cNvPicPr>
            <a:picLocks noChangeAspect="1" noChangeArrowheads="1"/>
          </p:cNvPicPr>
          <p:nvPr/>
        </p:nvPicPr>
        <p:blipFill>
          <a:blip r:embed="rId3"/>
          <a:srcRect/>
          <a:stretch>
            <a:fillRect/>
          </a:stretch>
        </p:blipFill>
        <p:spPr bwMode="auto">
          <a:xfrm>
            <a:off x="1355696" y="1428736"/>
            <a:ext cx="6288138" cy="4794832"/>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9874" name="Picture 2"/>
          <p:cNvPicPr>
            <a:picLocks noChangeAspect="1" noChangeArrowheads="1"/>
          </p:cNvPicPr>
          <p:nvPr/>
        </p:nvPicPr>
        <p:blipFill>
          <a:blip r:embed="rId3"/>
          <a:srcRect/>
          <a:stretch>
            <a:fillRect/>
          </a:stretch>
        </p:blipFill>
        <p:spPr bwMode="auto">
          <a:xfrm>
            <a:off x="1347351" y="1543050"/>
            <a:ext cx="6844173" cy="4457718"/>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8850" name="Picture 2"/>
          <p:cNvPicPr>
            <a:picLocks noChangeAspect="1" noChangeArrowheads="1"/>
          </p:cNvPicPr>
          <p:nvPr/>
        </p:nvPicPr>
        <p:blipFill>
          <a:blip r:embed="rId3"/>
          <a:srcRect/>
          <a:stretch>
            <a:fillRect/>
          </a:stretch>
        </p:blipFill>
        <p:spPr bwMode="auto">
          <a:xfrm>
            <a:off x="963704" y="1419224"/>
            <a:ext cx="7251634" cy="5024942"/>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77826" name="Picture 2"/>
          <p:cNvPicPr>
            <a:picLocks noChangeAspect="1" noChangeArrowheads="1"/>
          </p:cNvPicPr>
          <p:nvPr/>
        </p:nvPicPr>
        <p:blipFill>
          <a:blip r:embed="rId3"/>
          <a:srcRect/>
          <a:stretch>
            <a:fillRect/>
          </a:stretch>
        </p:blipFill>
        <p:spPr bwMode="auto">
          <a:xfrm>
            <a:off x="1002489" y="1576388"/>
            <a:ext cx="7016181" cy="4352942"/>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80898" name="Picture 2"/>
          <p:cNvPicPr>
            <a:picLocks noChangeAspect="1" noChangeArrowheads="1"/>
          </p:cNvPicPr>
          <p:nvPr/>
        </p:nvPicPr>
        <p:blipFill>
          <a:blip r:embed="rId3"/>
          <a:srcRect/>
          <a:stretch>
            <a:fillRect/>
          </a:stretch>
        </p:blipFill>
        <p:spPr bwMode="auto">
          <a:xfrm>
            <a:off x="1500166" y="1428736"/>
            <a:ext cx="6855708" cy="4929222"/>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81922" name="Picture 2"/>
          <p:cNvPicPr>
            <a:picLocks noChangeAspect="1" noChangeArrowheads="1"/>
          </p:cNvPicPr>
          <p:nvPr/>
        </p:nvPicPr>
        <p:blipFill>
          <a:blip r:embed="rId3"/>
          <a:srcRect/>
          <a:stretch>
            <a:fillRect/>
          </a:stretch>
        </p:blipFill>
        <p:spPr bwMode="auto">
          <a:xfrm>
            <a:off x="770800" y="1476374"/>
            <a:ext cx="7730289" cy="5230063"/>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82946" name="Picture 2"/>
          <p:cNvPicPr>
            <a:picLocks noChangeAspect="1" noChangeArrowheads="1"/>
          </p:cNvPicPr>
          <p:nvPr/>
        </p:nvPicPr>
        <p:blipFill>
          <a:blip r:embed="rId3"/>
          <a:srcRect/>
          <a:stretch>
            <a:fillRect/>
          </a:stretch>
        </p:blipFill>
        <p:spPr bwMode="auto">
          <a:xfrm>
            <a:off x="1024375" y="1466850"/>
            <a:ext cx="6976649" cy="4636096"/>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84994" name="Picture 2"/>
          <p:cNvPicPr>
            <a:picLocks noChangeAspect="1" noChangeArrowheads="1"/>
          </p:cNvPicPr>
          <p:nvPr/>
        </p:nvPicPr>
        <p:blipFill>
          <a:blip r:embed="rId3"/>
          <a:srcRect/>
          <a:stretch>
            <a:fillRect/>
          </a:stretch>
        </p:blipFill>
        <p:spPr bwMode="auto">
          <a:xfrm>
            <a:off x="1571604" y="1500174"/>
            <a:ext cx="6572296" cy="4700440"/>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86018" name="Picture 2"/>
          <p:cNvPicPr>
            <a:picLocks noChangeAspect="1" noChangeArrowheads="1"/>
          </p:cNvPicPr>
          <p:nvPr/>
        </p:nvPicPr>
        <p:blipFill>
          <a:blip r:embed="rId3"/>
          <a:srcRect/>
          <a:stretch>
            <a:fillRect/>
          </a:stretch>
        </p:blipFill>
        <p:spPr bwMode="auto">
          <a:xfrm>
            <a:off x="1458854" y="1500174"/>
            <a:ext cx="6399294" cy="4857784"/>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Demografía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41985" name="Picture 1"/>
          <p:cNvPicPr>
            <a:picLocks noChangeAspect="1" noChangeArrowheads="1"/>
          </p:cNvPicPr>
          <p:nvPr/>
        </p:nvPicPr>
        <p:blipFill>
          <a:blip r:embed="rId3"/>
          <a:srcRect/>
          <a:stretch>
            <a:fillRect/>
          </a:stretch>
        </p:blipFill>
        <p:spPr bwMode="auto">
          <a:xfrm>
            <a:off x="2071670" y="1357298"/>
            <a:ext cx="5010150" cy="5172075"/>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87042" name="Picture 2"/>
          <p:cNvPicPr>
            <a:picLocks noChangeAspect="1" noChangeArrowheads="1"/>
          </p:cNvPicPr>
          <p:nvPr/>
        </p:nvPicPr>
        <p:blipFill>
          <a:blip r:embed="rId3"/>
          <a:srcRect/>
          <a:stretch>
            <a:fillRect/>
          </a:stretch>
        </p:blipFill>
        <p:spPr bwMode="auto">
          <a:xfrm>
            <a:off x="1643042" y="1571612"/>
            <a:ext cx="5895975" cy="4600575"/>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88066" name="Picture 2"/>
          <p:cNvPicPr>
            <a:picLocks noChangeAspect="1" noChangeArrowheads="1"/>
          </p:cNvPicPr>
          <p:nvPr/>
        </p:nvPicPr>
        <p:blipFill>
          <a:blip r:embed="rId3"/>
          <a:srcRect/>
          <a:stretch>
            <a:fillRect/>
          </a:stretch>
        </p:blipFill>
        <p:spPr bwMode="auto">
          <a:xfrm>
            <a:off x="1428728" y="1468705"/>
            <a:ext cx="6858048" cy="4939558"/>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7586" name="Picture 2"/>
          <p:cNvPicPr>
            <a:picLocks noChangeAspect="1" noChangeArrowheads="1"/>
          </p:cNvPicPr>
          <p:nvPr/>
        </p:nvPicPr>
        <p:blipFill>
          <a:blip r:embed="rId3"/>
          <a:srcRect/>
          <a:stretch>
            <a:fillRect/>
          </a:stretch>
        </p:blipFill>
        <p:spPr bwMode="auto">
          <a:xfrm>
            <a:off x="1285852" y="1428736"/>
            <a:ext cx="6572250" cy="5114925"/>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8611" name="Picture 3"/>
          <p:cNvPicPr>
            <a:picLocks noChangeAspect="1" noChangeArrowheads="1"/>
          </p:cNvPicPr>
          <p:nvPr/>
        </p:nvPicPr>
        <p:blipFill>
          <a:blip r:embed="rId3"/>
          <a:srcRect/>
          <a:stretch>
            <a:fillRect/>
          </a:stretch>
        </p:blipFill>
        <p:spPr bwMode="auto">
          <a:xfrm>
            <a:off x="1428728" y="1428736"/>
            <a:ext cx="5829300" cy="5076825"/>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8610" name="Picture 2"/>
          <p:cNvPicPr>
            <a:picLocks noChangeAspect="1" noChangeArrowheads="1"/>
          </p:cNvPicPr>
          <p:nvPr/>
        </p:nvPicPr>
        <p:blipFill>
          <a:blip r:embed="rId3"/>
          <a:srcRect/>
          <a:stretch>
            <a:fillRect/>
          </a:stretch>
        </p:blipFill>
        <p:spPr bwMode="auto">
          <a:xfrm>
            <a:off x="1142976" y="1428736"/>
            <a:ext cx="6677025" cy="5067300"/>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89090" name="Picture 2"/>
          <p:cNvPicPr>
            <a:picLocks noChangeAspect="1" noChangeArrowheads="1"/>
          </p:cNvPicPr>
          <p:nvPr/>
        </p:nvPicPr>
        <p:blipFill>
          <a:blip r:embed="rId3"/>
          <a:srcRect/>
          <a:stretch>
            <a:fillRect/>
          </a:stretch>
        </p:blipFill>
        <p:spPr bwMode="auto">
          <a:xfrm>
            <a:off x="1357290" y="1385550"/>
            <a:ext cx="6286544" cy="5043464"/>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Transición epidemiológica</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190466" name="Picture 2"/>
          <p:cNvPicPr>
            <a:picLocks noChangeAspect="1" noChangeArrowheads="1"/>
          </p:cNvPicPr>
          <p:nvPr/>
        </p:nvPicPr>
        <p:blipFill>
          <a:blip r:embed="rId3"/>
          <a:srcRect/>
          <a:stretch>
            <a:fillRect/>
          </a:stretch>
        </p:blipFill>
        <p:spPr bwMode="auto">
          <a:xfrm>
            <a:off x="168275" y="1584325"/>
            <a:ext cx="8807450" cy="3689350"/>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Geografía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0114" name="Picture 2"/>
          <p:cNvPicPr>
            <a:picLocks noChangeAspect="1" noChangeArrowheads="1"/>
          </p:cNvPicPr>
          <p:nvPr/>
        </p:nvPicPr>
        <p:blipFill>
          <a:blip r:embed="rId3"/>
          <a:srcRect/>
          <a:stretch>
            <a:fillRect/>
          </a:stretch>
        </p:blipFill>
        <p:spPr bwMode="auto">
          <a:xfrm>
            <a:off x="1571604" y="1571612"/>
            <a:ext cx="6124575" cy="4829175"/>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Geografía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1138" name="Picture 2"/>
          <p:cNvPicPr>
            <a:picLocks noChangeAspect="1" noChangeArrowheads="1"/>
          </p:cNvPicPr>
          <p:nvPr/>
        </p:nvPicPr>
        <p:blipFill>
          <a:blip r:embed="rId3"/>
          <a:srcRect/>
          <a:stretch>
            <a:fillRect/>
          </a:stretch>
        </p:blipFill>
        <p:spPr bwMode="auto">
          <a:xfrm>
            <a:off x="1428728" y="1428736"/>
            <a:ext cx="6353175" cy="4667250"/>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Geografía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2162" name="Picture 2"/>
          <p:cNvPicPr>
            <a:picLocks noChangeAspect="1" noChangeArrowheads="1"/>
          </p:cNvPicPr>
          <p:nvPr/>
        </p:nvPicPr>
        <p:blipFill>
          <a:blip r:embed="rId3"/>
          <a:srcRect/>
          <a:stretch>
            <a:fillRect/>
          </a:stretch>
        </p:blipFill>
        <p:spPr bwMode="auto">
          <a:xfrm>
            <a:off x="1428728" y="1402246"/>
            <a:ext cx="6357982" cy="5024513"/>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Demografía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57346" name="Picture 2"/>
          <p:cNvPicPr>
            <a:picLocks noChangeAspect="1" noChangeArrowheads="1"/>
          </p:cNvPicPr>
          <p:nvPr/>
        </p:nvPicPr>
        <p:blipFill>
          <a:blip r:embed="rId3"/>
          <a:srcRect/>
          <a:stretch>
            <a:fillRect/>
          </a:stretch>
        </p:blipFill>
        <p:spPr bwMode="auto">
          <a:xfrm>
            <a:off x="1357290" y="1928802"/>
            <a:ext cx="6912999" cy="4084954"/>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Geografía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3186" name="Picture 2"/>
          <p:cNvPicPr>
            <a:picLocks noChangeAspect="1" noChangeArrowheads="1"/>
          </p:cNvPicPr>
          <p:nvPr/>
        </p:nvPicPr>
        <p:blipFill>
          <a:blip r:embed="rId3"/>
          <a:srcRect/>
          <a:stretch>
            <a:fillRect/>
          </a:stretch>
        </p:blipFill>
        <p:spPr bwMode="auto">
          <a:xfrm>
            <a:off x="1214414" y="1428735"/>
            <a:ext cx="6922516" cy="4971425"/>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Pobreza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4210" name="Picture 2"/>
          <p:cNvPicPr>
            <a:picLocks noChangeAspect="1" noChangeArrowheads="1"/>
          </p:cNvPicPr>
          <p:nvPr/>
        </p:nvPicPr>
        <p:blipFill>
          <a:blip r:embed="rId3"/>
          <a:srcRect/>
          <a:stretch>
            <a:fillRect/>
          </a:stretch>
        </p:blipFill>
        <p:spPr bwMode="auto">
          <a:xfrm>
            <a:off x="807048" y="2228850"/>
            <a:ext cx="7490251" cy="2700348"/>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Pobreza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5234" name="Picture 2"/>
          <p:cNvPicPr>
            <a:picLocks noChangeAspect="1" noChangeArrowheads="1"/>
          </p:cNvPicPr>
          <p:nvPr/>
        </p:nvPicPr>
        <p:blipFill>
          <a:blip r:embed="rId3"/>
          <a:srcRect/>
          <a:stretch>
            <a:fillRect/>
          </a:stretch>
        </p:blipFill>
        <p:spPr bwMode="auto">
          <a:xfrm>
            <a:off x="1000100" y="1214422"/>
            <a:ext cx="6300808" cy="5366366"/>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Pobreza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6258" name="Picture 2"/>
          <p:cNvPicPr>
            <a:picLocks noChangeAspect="1" noChangeArrowheads="1"/>
          </p:cNvPicPr>
          <p:nvPr/>
        </p:nvPicPr>
        <p:blipFill>
          <a:blip r:embed="rId3"/>
          <a:srcRect/>
          <a:stretch>
            <a:fillRect/>
          </a:stretch>
        </p:blipFill>
        <p:spPr bwMode="auto">
          <a:xfrm>
            <a:off x="1443038" y="1585913"/>
            <a:ext cx="6257925" cy="3686175"/>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Pobreza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7282" name="Picture 2"/>
          <p:cNvPicPr>
            <a:picLocks noChangeAspect="1" noChangeArrowheads="1"/>
          </p:cNvPicPr>
          <p:nvPr/>
        </p:nvPicPr>
        <p:blipFill>
          <a:blip r:embed="rId3"/>
          <a:srcRect/>
          <a:stretch>
            <a:fillRect/>
          </a:stretch>
        </p:blipFill>
        <p:spPr bwMode="auto">
          <a:xfrm>
            <a:off x="1131625" y="1562100"/>
            <a:ext cx="7101207" cy="4295792"/>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Pobreza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8306" name="Picture 2"/>
          <p:cNvPicPr>
            <a:picLocks noChangeAspect="1" noChangeArrowheads="1"/>
          </p:cNvPicPr>
          <p:nvPr/>
        </p:nvPicPr>
        <p:blipFill>
          <a:blip r:embed="rId3"/>
          <a:srcRect/>
          <a:stretch>
            <a:fillRect/>
          </a:stretch>
        </p:blipFill>
        <p:spPr bwMode="auto">
          <a:xfrm>
            <a:off x="1357290" y="1571612"/>
            <a:ext cx="6572296" cy="4495803"/>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Pobreza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99330" name="Picture 2"/>
          <p:cNvPicPr>
            <a:picLocks noChangeAspect="1" noChangeArrowheads="1"/>
          </p:cNvPicPr>
          <p:nvPr/>
        </p:nvPicPr>
        <p:blipFill>
          <a:blip r:embed="rId3"/>
          <a:srcRect/>
          <a:stretch>
            <a:fillRect/>
          </a:stretch>
        </p:blipFill>
        <p:spPr bwMode="auto">
          <a:xfrm>
            <a:off x="857223" y="2391620"/>
            <a:ext cx="7648601" cy="2135929"/>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Pobreza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100354" name="Picture 2"/>
          <p:cNvPicPr>
            <a:picLocks noChangeAspect="1" noChangeArrowheads="1"/>
          </p:cNvPicPr>
          <p:nvPr/>
        </p:nvPicPr>
        <p:blipFill>
          <a:blip r:embed="rId3"/>
          <a:srcRect/>
          <a:stretch>
            <a:fillRect/>
          </a:stretch>
        </p:blipFill>
        <p:spPr bwMode="auto">
          <a:xfrm>
            <a:off x="454040" y="2038350"/>
            <a:ext cx="8659132" cy="3605228"/>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Nutrición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101378" name="Picture 2"/>
          <p:cNvPicPr>
            <a:picLocks noChangeAspect="1" noChangeArrowheads="1"/>
          </p:cNvPicPr>
          <p:nvPr/>
        </p:nvPicPr>
        <p:blipFill>
          <a:blip r:embed="rId3"/>
          <a:srcRect/>
          <a:stretch>
            <a:fillRect/>
          </a:stretch>
        </p:blipFill>
        <p:spPr bwMode="auto">
          <a:xfrm>
            <a:off x="422102" y="1857374"/>
            <a:ext cx="8293301" cy="4282925"/>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Nutrición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102402" name="Picture 2"/>
          <p:cNvPicPr>
            <a:picLocks noChangeAspect="1" noChangeArrowheads="1"/>
          </p:cNvPicPr>
          <p:nvPr/>
        </p:nvPicPr>
        <p:blipFill>
          <a:blip r:embed="rId3"/>
          <a:srcRect/>
          <a:stretch>
            <a:fillRect/>
          </a:stretch>
        </p:blipFill>
        <p:spPr bwMode="auto">
          <a:xfrm>
            <a:off x="777786" y="1676400"/>
            <a:ext cx="8049436" cy="4324368"/>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Demografía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58370" name="Picture 2"/>
          <p:cNvPicPr>
            <a:picLocks noChangeAspect="1" noChangeArrowheads="1"/>
          </p:cNvPicPr>
          <p:nvPr/>
        </p:nvPicPr>
        <p:blipFill>
          <a:blip r:embed="rId3"/>
          <a:srcRect/>
          <a:stretch>
            <a:fillRect/>
          </a:stretch>
        </p:blipFill>
        <p:spPr bwMode="auto">
          <a:xfrm>
            <a:off x="444728" y="2000240"/>
            <a:ext cx="8065580" cy="3571900"/>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14414" y="928670"/>
            <a:ext cx="6243652" cy="1470025"/>
          </a:xfrm>
        </p:spPr>
        <p:txBody>
          <a:bodyPr/>
          <a:lstStyle/>
          <a:p>
            <a:r>
              <a:rPr lang="es-MX" sz="2400" b="0" dirty="0" smtClean="0"/>
              <a:t>Prevalencias</a:t>
            </a:r>
            <a:r>
              <a:rPr lang="es-MX" sz="2400" b="0" dirty="0" smtClean="0"/>
              <a:t>* de bajo peso, desnutrición crónica, emaciación y sobrepeso en niños menores de 5 años en 1988, 1999 y 2006 en México.</a:t>
            </a:r>
            <a:r>
              <a:rPr lang="es-MX" sz="2400" dirty="0" smtClean="0"/>
              <a:t> </a:t>
            </a:r>
            <a:endParaRPr lang="es-MX" sz="24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50</a:t>
            </a:fld>
            <a:endParaRPr lang="es-ES" dirty="0"/>
          </a:p>
        </p:txBody>
      </p:sp>
      <p:pic>
        <p:nvPicPr>
          <p:cNvPr id="162818" name="Picture 2"/>
          <p:cNvPicPr>
            <a:picLocks noChangeAspect="1" noChangeArrowheads="1"/>
          </p:cNvPicPr>
          <p:nvPr/>
        </p:nvPicPr>
        <p:blipFill>
          <a:blip r:embed="rId2"/>
          <a:srcRect/>
          <a:stretch>
            <a:fillRect/>
          </a:stretch>
        </p:blipFill>
        <p:spPr bwMode="auto">
          <a:xfrm>
            <a:off x="1142976" y="2428868"/>
            <a:ext cx="6943725" cy="3810000"/>
          </a:xfrm>
          <a:prstGeom prst="rect">
            <a:avLst/>
          </a:prstGeom>
          <a:noFill/>
          <a:ln w="9525">
            <a:noFill/>
            <a:miter lim="800000"/>
            <a:headEnd/>
            <a:tailEnd/>
          </a:ln>
          <a:effectLst/>
        </p:spPr>
      </p:pic>
      <p:sp>
        <p:nvSpPr>
          <p:cNvPr id="7"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Nutrición y salud</a:t>
            </a:r>
            <a:endParaRPr lang="es-MX" sz="2800" dirty="0">
              <a:solidFill>
                <a:srgbClr val="019EE0"/>
              </a:solidFill>
              <a:latin typeface="Verdana"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714356"/>
            <a:ext cx="7143800" cy="1470025"/>
          </a:xfrm>
        </p:spPr>
        <p:txBody>
          <a:bodyPr/>
          <a:lstStyle/>
          <a:p>
            <a:r>
              <a:rPr lang="es-MX" sz="1800" b="0" dirty="0" smtClean="0"/>
              <a:t>Prevalencias </a:t>
            </a:r>
            <a:r>
              <a:rPr lang="es-MX" sz="1800" b="0" dirty="0" smtClean="0"/>
              <a:t>de desnutrición crónica en niños menores de 5 años en 1988, 1999 y 2006 en México, por región del país</a:t>
            </a:r>
            <a:endParaRPr lang="es-MX" sz="18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51</a:t>
            </a:fld>
            <a:endParaRPr lang="es-ES" dirty="0"/>
          </a:p>
        </p:txBody>
      </p:sp>
      <p:pic>
        <p:nvPicPr>
          <p:cNvPr id="161794" name="Picture 2"/>
          <p:cNvPicPr>
            <a:picLocks noChangeAspect="1" noChangeArrowheads="1"/>
          </p:cNvPicPr>
          <p:nvPr/>
        </p:nvPicPr>
        <p:blipFill>
          <a:blip r:embed="rId2"/>
          <a:srcRect/>
          <a:stretch>
            <a:fillRect/>
          </a:stretch>
        </p:blipFill>
        <p:spPr bwMode="auto">
          <a:xfrm>
            <a:off x="865562" y="1928802"/>
            <a:ext cx="7906310" cy="4071966"/>
          </a:xfrm>
          <a:prstGeom prst="rect">
            <a:avLst/>
          </a:prstGeom>
          <a:noFill/>
          <a:ln w="9525">
            <a:noFill/>
            <a:miter lim="800000"/>
            <a:headEnd/>
            <a:tailEnd/>
          </a:ln>
          <a:effectLst/>
        </p:spPr>
      </p:pic>
      <p:sp>
        <p:nvSpPr>
          <p:cNvPr id="7"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Nutrición y salud</a:t>
            </a:r>
            <a:endParaRPr lang="es-MX" sz="2800" dirty="0">
              <a:solidFill>
                <a:srgbClr val="019EE0"/>
              </a:solidFill>
              <a:latin typeface="Verdana"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714356"/>
            <a:ext cx="7143800" cy="1470025"/>
          </a:xfrm>
        </p:spPr>
        <p:txBody>
          <a:bodyPr/>
          <a:lstStyle/>
          <a:p>
            <a:r>
              <a:rPr lang="es-MX" sz="1800" b="0" dirty="0" smtClean="0"/>
              <a:t>Prevalencias </a:t>
            </a:r>
            <a:r>
              <a:rPr lang="es-MX" sz="1800" b="0" dirty="0" smtClean="0"/>
              <a:t>de desnutrición crónica en niños menores de 5 años en 1988, 1999 y 2006 en México, por quintiles de condición de bienestar</a:t>
            </a:r>
            <a:endParaRPr lang="es-MX" sz="18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52</a:t>
            </a:fld>
            <a:endParaRPr lang="es-ES" dirty="0"/>
          </a:p>
        </p:txBody>
      </p:sp>
      <p:pic>
        <p:nvPicPr>
          <p:cNvPr id="163842" name="Picture 2"/>
          <p:cNvPicPr>
            <a:picLocks noChangeAspect="1" noChangeArrowheads="1"/>
          </p:cNvPicPr>
          <p:nvPr/>
        </p:nvPicPr>
        <p:blipFill>
          <a:blip r:embed="rId2"/>
          <a:srcRect/>
          <a:stretch>
            <a:fillRect/>
          </a:stretch>
        </p:blipFill>
        <p:spPr bwMode="auto">
          <a:xfrm>
            <a:off x="785787" y="1928802"/>
            <a:ext cx="8107662" cy="4182524"/>
          </a:xfrm>
          <a:prstGeom prst="rect">
            <a:avLst/>
          </a:prstGeom>
          <a:noFill/>
          <a:ln w="9525">
            <a:noFill/>
            <a:miter lim="800000"/>
            <a:headEnd/>
            <a:tailEnd/>
          </a:ln>
          <a:effectLst/>
        </p:spPr>
      </p:pic>
      <p:sp>
        <p:nvSpPr>
          <p:cNvPr id="7"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Nutrición y salud</a:t>
            </a:r>
            <a:endParaRPr lang="es-MX" sz="2800" dirty="0">
              <a:solidFill>
                <a:srgbClr val="019EE0"/>
              </a:solidFill>
              <a:latin typeface="Verdana"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714356"/>
            <a:ext cx="7143800" cy="1470025"/>
          </a:xfrm>
        </p:spPr>
        <p:txBody>
          <a:bodyPr/>
          <a:lstStyle/>
          <a:p>
            <a:r>
              <a:rPr lang="es-MX" sz="1800" b="0" dirty="0" smtClean="0"/>
              <a:t>Prevalencias </a:t>
            </a:r>
            <a:r>
              <a:rPr lang="es-MX" sz="1800" b="0" dirty="0" smtClean="0"/>
              <a:t>de desnutrición crónica en niños menores de 5 años en 1988, 1999 y 2006 en México, por condición de etnicidad</a:t>
            </a:r>
            <a:endParaRPr lang="es-MX" sz="18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53</a:t>
            </a:fld>
            <a:endParaRPr lang="es-ES" dirty="0"/>
          </a:p>
        </p:txBody>
      </p:sp>
      <p:pic>
        <p:nvPicPr>
          <p:cNvPr id="164866" name="Picture 2"/>
          <p:cNvPicPr>
            <a:picLocks noChangeAspect="1" noChangeArrowheads="1"/>
          </p:cNvPicPr>
          <p:nvPr/>
        </p:nvPicPr>
        <p:blipFill>
          <a:blip r:embed="rId2"/>
          <a:srcRect/>
          <a:stretch>
            <a:fillRect/>
          </a:stretch>
        </p:blipFill>
        <p:spPr bwMode="auto">
          <a:xfrm>
            <a:off x="307645" y="1783834"/>
            <a:ext cx="8193445" cy="4226434"/>
          </a:xfrm>
          <a:prstGeom prst="rect">
            <a:avLst/>
          </a:prstGeom>
          <a:noFill/>
          <a:ln w="9525">
            <a:noFill/>
            <a:miter lim="800000"/>
            <a:headEnd/>
            <a:tailEnd/>
          </a:ln>
          <a:effectLst/>
        </p:spPr>
      </p:pic>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Nutrición y salud</a:t>
            </a:r>
            <a:endParaRPr lang="es-MX" sz="2800" dirty="0">
              <a:solidFill>
                <a:srgbClr val="019EE0"/>
              </a:solidFill>
              <a:latin typeface="Verdana"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714356"/>
            <a:ext cx="7143800" cy="1470025"/>
          </a:xfrm>
        </p:spPr>
        <p:txBody>
          <a:bodyPr/>
          <a:lstStyle/>
          <a:p>
            <a:r>
              <a:rPr lang="es-MX" sz="1800" b="0" dirty="0" smtClean="0"/>
              <a:t>Sobrepeso </a:t>
            </a:r>
            <a:r>
              <a:rPr lang="es-MX" sz="1800" b="0" dirty="0" smtClean="0"/>
              <a:t>y </a:t>
            </a:r>
            <a:r>
              <a:rPr lang="es-MX" sz="1800" b="0" dirty="0" smtClean="0"/>
              <a:t>obesidad </a:t>
            </a:r>
            <a:r>
              <a:rPr lang="es-MX" sz="1800" b="0" dirty="0" smtClean="0"/>
              <a:t>en niños y niñas (5-11 años), adolescentes del sexo femenino (12-19 años) y mujeres (20-49 años) de 1988 a 2006</a:t>
            </a:r>
            <a:endParaRPr lang="es-MX" sz="18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54</a:t>
            </a:fld>
            <a:endParaRPr lang="es-ES" dirty="0"/>
          </a:p>
        </p:txBody>
      </p:sp>
      <p:pic>
        <p:nvPicPr>
          <p:cNvPr id="165890" name="Picture 2"/>
          <p:cNvPicPr>
            <a:picLocks noChangeAspect="1" noChangeArrowheads="1"/>
          </p:cNvPicPr>
          <p:nvPr/>
        </p:nvPicPr>
        <p:blipFill>
          <a:blip r:embed="rId2"/>
          <a:srcRect/>
          <a:stretch>
            <a:fillRect/>
          </a:stretch>
        </p:blipFill>
        <p:spPr bwMode="auto">
          <a:xfrm>
            <a:off x="785786" y="2071678"/>
            <a:ext cx="7229475" cy="4124325"/>
          </a:xfrm>
          <a:prstGeom prst="rect">
            <a:avLst/>
          </a:prstGeom>
          <a:noFill/>
          <a:ln w="9525">
            <a:noFill/>
            <a:miter lim="800000"/>
            <a:headEnd/>
            <a:tailEnd/>
          </a:ln>
          <a:effectLst/>
        </p:spPr>
      </p:pic>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Nutrición y salud</a:t>
            </a:r>
            <a:endParaRPr lang="es-MX" sz="2800" dirty="0">
              <a:solidFill>
                <a:srgbClr val="019EE0"/>
              </a:solidFill>
              <a:latin typeface="Verdana"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714356"/>
            <a:ext cx="7143800" cy="1470025"/>
          </a:xfrm>
        </p:spPr>
        <p:txBody>
          <a:bodyPr/>
          <a:lstStyle/>
          <a:p>
            <a:r>
              <a:rPr lang="es-MX" sz="1800" b="0" dirty="0" smtClean="0"/>
              <a:t>Sobrepeso </a:t>
            </a:r>
            <a:r>
              <a:rPr lang="es-MX" sz="1800" b="0" dirty="0" smtClean="0"/>
              <a:t>y obesidad en niñas de 12 a 19 años en 1988, 1999 y 2006 por diversos subgrupos de población</a:t>
            </a:r>
            <a:endParaRPr lang="es-MX" sz="18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55</a:t>
            </a:fld>
            <a:endParaRPr lang="es-ES" dirty="0"/>
          </a:p>
        </p:txBody>
      </p:sp>
      <p:pic>
        <p:nvPicPr>
          <p:cNvPr id="166914" name="Picture 2"/>
          <p:cNvPicPr>
            <a:picLocks noChangeAspect="1" noChangeArrowheads="1"/>
          </p:cNvPicPr>
          <p:nvPr/>
        </p:nvPicPr>
        <p:blipFill>
          <a:blip r:embed="rId2"/>
          <a:srcRect/>
          <a:stretch>
            <a:fillRect/>
          </a:stretch>
        </p:blipFill>
        <p:spPr bwMode="auto">
          <a:xfrm>
            <a:off x="605024" y="2000240"/>
            <a:ext cx="7538876" cy="4270915"/>
          </a:xfrm>
          <a:prstGeom prst="rect">
            <a:avLst/>
          </a:prstGeom>
          <a:noFill/>
          <a:ln w="9525">
            <a:noFill/>
            <a:miter lim="800000"/>
            <a:headEnd/>
            <a:tailEnd/>
          </a:ln>
          <a:effectLst/>
        </p:spPr>
      </p:pic>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Nutrición y salud</a:t>
            </a:r>
            <a:endParaRPr lang="es-MX" sz="2800" dirty="0">
              <a:solidFill>
                <a:srgbClr val="019EE0"/>
              </a:solidFill>
              <a:latin typeface="Verdan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714356"/>
            <a:ext cx="7143800" cy="1470025"/>
          </a:xfrm>
        </p:spPr>
        <p:txBody>
          <a:bodyPr/>
          <a:lstStyle/>
          <a:p>
            <a:r>
              <a:rPr lang="es-MX" sz="1800" b="0" dirty="0" smtClean="0"/>
              <a:t>Incremento </a:t>
            </a:r>
            <a:r>
              <a:rPr lang="es-MX" sz="1800" b="0" dirty="0" smtClean="0"/>
              <a:t>porcentual de la obesidad en escolares entre 1999 y 2006 por diversos subgrupos de población</a:t>
            </a:r>
            <a:endParaRPr lang="es-MX" sz="18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56</a:t>
            </a:fld>
            <a:endParaRPr lang="es-ES" dirty="0"/>
          </a:p>
        </p:txBody>
      </p:sp>
      <p:pic>
        <p:nvPicPr>
          <p:cNvPr id="167938" name="Picture 2"/>
          <p:cNvPicPr>
            <a:picLocks noChangeAspect="1" noChangeArrowheads="1"/>
          </p:cNvPicPr>
          <p:nvPr/>
        </p:nvPicPr>
        <p:blipFill>
          <a:blip r:embed="rId2"/>
          <a:srcRect/>
          <a:stretch>
            <a:fillRect/>
          </a:stretch>
        </p:blipFill>
        <p:spPr bwMode="auto">
          <a:xfrm>
            <a:off x="785786" y="2071678"/>
            <a:ext cx="7672411" cy="3998651"/>
          </a:xfrm>
          <a:prstGeom prst="rect">
            <a:avLst/>
          </a:prstGeom>
          <a:noFill/>
          <a:ln w="9525">
            <a:noFill/>
            <a:miter lim="800000"/>
            <a:headEnd/>
            <a:tailEnd/>
          </a:ln>
          <a:effectLst/>
        </p:spPr>
      </p:pic>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Nutrición y salud</a:t>
            </a:r>
            <a:endParaRPr lang="es-MX" sz="2800" dirty="0">
              <a:solidFill>
                <a:srgbClr val="019EE0"/>
              </a:solidFill>
              <a:latin typeface="Verdana"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57</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Medio ambiente, hábitat y salud</a:t>
            </a:r>
            <a:endParaRPr lang="es-MX" sz="2800" dirty="0">
              <a:solidFill>
                <a:srgbClr val="019EE0"/>
              </a:solidFill>
              <a:latin typeface="Verdana" pitchFamily="34" charset="0"/>
            </a:endParaRPr>
          </a:p>
        </p:txBody>
      </p:sp>
      <p:pic>
        <p:nvPicPr>
          <p:cNvPr id="168962" name="Picture 2"/>
          <p:cNvPicPr>
            <a:picLocks noChangeAspect="1" noChangeArrowheads="1"/>
          </p:cNvPicPr>
          <p:nvPr/>
        </p:nvPicPr>
        <p:blipFill>
          <a:blip r:embed="rId2"/>
          <a:srcRect/>
          <a:stretch>
            <a:fillRect/>
          </a:stretch>
        </p:blipFill>
        <p:spPr bwMode="auto">
          <a:xfrm>
            <a:off x="1000100" y="1428735"/>
            <a:ext cx="6596062" cy="4886323"/>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58</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Medio ambiente, hábitat y salud</a:t>
            </a:r>
            <a:endParaRPr lang="es-MX" sz="2800" dirty="0">
              <a:solidFill>
                <a:srgbClr val="019EE0"/>
              </a:solidFill>
              <a:latin typeface="Verdana" pitchFamily="34" charset="0"/>
            </a:endParaRPr>
          </a:p>
        </p:txBody>
      </p:sp>
      <p:pic>
        <p:nvPicPr>
          <p:cNvPr id="169986" name="Picture 2"/>
          <p:cNvPicPr>
            <a:picLocks noChangeAspect="1" noChangeArrowheads="1"/>
          </p:cNvPicPr>
          <p:nvPr/>
        </p:nvPicPr>
        <p:blipFill>
          <a:blip r:embed="rId2"/>
          <a:srcRect/>
          <a:stretch>
            <a:fillRect/>
          </a:stretch>
        </p:blipFill>
        <p:spPr bwMode="auto">
          <a:xfrm>
            <a:off x="861328" y="1604963"/>
            <a:ext cx="7361610" cy="4110053"/>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59</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Medio ambiente, hábitat y salud</a:t>
            </a:r>
            <a:endParaRPr lang="es-MX" sz="2800" dirty="0">
              <a:solidFill>
                <a:srgbClr val="019EE0"/>
              </a:solidFill>
              <a:latin typeface="Verdana" pitchFamily="34" charset="0"/>
            </a:endParaRPr>
          </a:p>
        </p:txBody>
      </p:sp>
      <p:pic>
        <p:nvPicPr>
          <p:cNvPr id="171010" name="Picture 2"/>
          <p:cNvPicPr>
            <a:picLocks noChangeAspect="1" noChangeArrowheads="1"/>
          </p:cNvPicPr>
          <p:nvPr/>
        </p:nvPicPr>
        <p:blipFill>
          <a:blip r:embed="rId2"/>
          <a:srcRect/>
          <a:stretch>
            <a:fillRect/>
          </a:stretch>
        </p:blipFill>
        <p:spPr bwMode="auto">
          <a:xfrm>
            <a:off x="1071538" y="928670"/>
            <a:ext cx="6215083" cy="535114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Demografía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59394" name="Picture 2"/>
          <p:cNvPicPr>
            <a:picLocks noChangeAspect="1" noChangeArrowheads="1"/>
          </p:cNvPicPr>
          <p:nvPr/>
        </p:nvPicPr>
        <p:blipFill>
          <a:blip r:embed="rId3"/>
          <a:srcRect/>
          <a:stretch>
            <a:fillRect/>
          </a:stretch>
        </p:blipFill>
        <p:spPr bwMode="auto">
          <a:xfrm>
            <a:off x="1714480" y="1495424"/>
            <a:ext cx="6000791" cy="4921861"/>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60</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Medio ambiente, hábitat y salud</a:t>
            </a:r>
            <a:endParaRPr lang="es-MX" sz="2800" dirty="0">
              <a:solidFill>
                <a:srgbClr val="019EE0"/>
              </a:solidFill>
              <a:latin typeface="Verdana" pitchFamily="34" charset="0"/>
            </a:endParaRPr>
          </a:p>
        </p:txBody>
      </p:sp>
      <p:pic>
        <p:nvPicPr>
          <p:cNvPr id="171010" name="Picture 2"/>
          <p:cNvPicPr>
            <a:picLocks noChangeAspect="1" noChangeArrowheads="1"/>
          </p:cNvPicPr>
          <p:nvPr/>
        </p:nvPicPr>
        <p:blipFill>
          <a:blip r:embed="rId2"/>
          <a:srcRect/>
          <a:stretch>
            <a:fillRect/>
          </a:stretch>
        </p:blipFill>
        <p:spPr bwMode="auto">
          <a:xfrm>
            <a:off x="1071538" y="928670"/>
            <a:ext cx="6215083" cy="5351142"/>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61</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Medio ambiente, hábitat y salud</a:t>
            </a:r>
            <a:endParaRPr lang="es-MX" sz="2800" dirty="0">
              <a:solidFill>
                <a:srgbClr val="019EE0"/>
              </a:solidFill>
              <a:latin typeface="Verdana" pitchFamily="34" charset="0"/>
            </a:endParaRPr>
          </a:p>
        </p:txBody>
      </p:sp>
      <p:pic>
        <p:nvPicPr>
          <p:cNvPr id="172034" name="Picture 2"/>
          <p:cNvPicPr>
            <a:picLocks noChangeAspect="1" noChangeArrowheads="1"/>
          </p:cNvPicPr>
          <p:nvPr/>
        </p:nvPicPr>
        <p:blipFill>
          <a:blip r:embed="rId2"/>
          <a:srcRect/>
          <a:stretch>
            <a:fillRect/>
          </a:stretch>
        </p:blipFill>
        <p:spPr bwMode="auto">
          <a:xfrm>
            <a:off x="1928794" y="1405698"/>
            <a:ext cx="4703764" cy="5209402"/>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62</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Educación y salud</a:t>
            </a:r>
            <a:endParaRPr lang="es-MX" sz="2800" dirty="0">
              <a:solidFill>
                <a:srgbClr val="019EE0"/>
              </a:solidFill>
              <a:latin typeface="Verdana" pitchFamily="34" charset="0"/>
            </a:endParaRPr>
          </a:p>
        </p:txBody>
      </p:sp>
      <p:pic>
        <p:nvPicPr>
          <p:cNvPr id="173058" name="Picture 2"/>
          <p:cNvPicPr>
            <a:picLocks noChangeAspect="1" noChangeArrowheads="1"/>
          </p:cNvPicPr>
          <p:nvPr/>
        </p:nvPicPr>
        <p:blipFill>
          <a:blip r:embed="rId2"/>
          <a:srcRect/>
          <a:stretch>
            <a:fillRect/>
          </a:stretch>
        </p:blipFill>
        <p:spPr bwMode="auto">
          <a:xfrm>
            <a:off x="26317" y="1643050"/>
            <a:ext cx="9117683" cy="4378326"/>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63</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Educación y salud</a:t>
            </a:r>
            <a:endParaRPr lang="es-MX" sz="2800" dirty="0">
              <a:solidFill>
                <a:srgbClr val="019EE0"/>
              </a:solidFill>
              <a:latin typeface="Verdana" pitchFamily="34" charset="0"/>
            </a:endParaRPr>
          </a:p>
        </p:txBody>
      </p:sp>
      <p:pic>
        <p:nvPicPr>
          <p:cNvPr id="174082" name="Picture 2"/>
          <p:cNvPicPr>
            <a:picLocks noChangeAspect="1" noChangeArrowheads="1"/>
          </p:cNvPicPr>
          <p:nvPr/>
        </p:nvPicPr>
        <p:blipFill>
          <a:blip r:embed="rId2"/>
          <a:srcRect/>
          <a:stretch>
            <a:fillRect/>
          </a:stretch>
        </p:blipFill>
        <p:spPr bwMode="auto">
          <a:xfrm>
            <a:off x="1285852" y="785794"/>
            <a:ext cx="6072230" cy="5648687"/>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64</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Educación y salud</a:t>
            </a:r>
            <a:endParaRPr lang="es-MX" sz="2800" dirty="0">
              <a:solidFill>
                <a:srgbClr val="019EE0"/>
              </a:solidFill>
              <a:latin typeface="Verdana" pitchFamily="34" charset="0"/>
            </a:endParaRPr>
          </a:p>
        </p:txBody>
      </p:sp>
      <p:pic>
        <p:nvPicPr>
          <p:cNvPr id="175106" name="Picture 2"/>
          <p:cNvPicPr>
            <a:picLocks noChangeAspect="1" noChangeArrowheads="1"/>
          </p:cNvPicPr>
          <p:nvPr/>
        </p:nvPicPr>
        <p:blipFill>
          <a:blip r:embed="rId2"/>
          <a:srcRect/>
          <a:stretch>
            <a:fillRect/>
          </a:stretch>
        </p:blipFill>
        <p:spPr bwMode="auto">
          <a:xfrm>
            <a:off x="642910" y="714356"/>
            <a:ext cx="6715172" cy="576692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65</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Empleo y salud</a:t>
            </a:r>
            <a:endParaRPr lang="es-MX" sz="2800" dirty="0">
              <a:solidFill>
                <a:srgbClr val="019EE0"/>
              </a:solidFill>
              <a:latin typeface="Verdana" pitchFamily="34" charset="0"/>
            </a:endParaRPr>
          </a:p>
        </p:txBody>
      </p:sp>
      <p:pic>
        <p:nvPicPr>
          <p:cNvPr id="176130" name="Picture 2"/>
          <p:cNvPicPr>
            <a:picLocks noChangeAspect="1" noChangeArrowheads="1"/>
          </p:cNvPicPr>
          <p:nvPr/>
        </p:nvPicPr>
        <p:blipFill>
          <a:blip r:embed="rId2"/>
          <a:srcRect/>
          <a:stretch>
            <a:fillRect/>
          </a:stretch>
        </p:blipFill>
        <p:spPr bwMode="auto">
          <a:xfrm>
            <a:off x="1214414" y="1571612"/>
            <a:ext cx="6438900" cy="4143375"/>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66</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Empleo y salud</a:t>
            </a:r>
            <a:endParaRPr lang="es-MX" sz="2800" dirty="0">
              <a:solidFill>
                <a:srgbClr val="019EE0"/>
              </a:solidFill>
              <a:latin typeface="Verdana" pitchFamily="34" charset="0"/>
            </a:endParaRPr>
          </a:p>
        </p:txBody>
      </p:sp>
      <p:pic>
        <p:nvPicPr>
          <p:cNvPr id="176130" name="Picture 2"/>
          <p:cNvPicPr>
            <a:picLocks noChangeAspect="1" noChangeArrowheads="1"/>
          </p:cNvPicPr>
          <p:nvPr/>
        </p:nvPicPr>
        <p:blipFill>
          <a:blip r:embed="rId2"/>
          <a:srcRect/>
          <a:stretch>
            <a:fillRect/>
          </a:stretch>
        </p:blipFill>
        <p:spPr bwMode="auto">
          <a:xfrm>
            <a:off x="1214414" y="1571612"/>
            <a:ext cx="6438900" cy="4143375"/>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67</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Empleo y salud</a:t>
            </a:r>
            <a:endParaRPr lang="es-MX" sz="2800" dirty="0">
              <a:solidFill>
                <a:srgbClr val="019EE0"/>
              </a:solidFill>
              <a:latin typeface="Verdana" pitchFamily="34" charset="0"/>
            </a:endParaRPr>
          </a:p>
        </p:txBody>
      </p:sp>
      <p:pic>
        <p:nvPicPr>
          <p:cNvPr id="177154" name="Picture 2"/>
          <p:cNvPicPr>
            <a:picLocks noChangeAspect="1" noChangeArrowheads="1"/>
          </p:cNvPicPr>
          <p:nvPr/>
        </p:nvPicPr>
        <p:blipFill>
          <a:blip r:embed="rId2"/>
          <a:srcRect/>
          <a:stretch>
            <a:fillRect/>
          </a:stretch>
        </p:blipFill>
        <p:spPr bwMode="auto">
          <a:xfrm>
            <a:off x="1071538" y="1357298"/>
            <a:ext cx="6543675" cy="501015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68</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Empleo y salud</a:t>
            </a:r>
            <a:endParaRPr lang="es-MX" sz="2800" dirty="0">
              <a:solidFill>
                <a:srgbClr val="019EE0"/>
              </a:solidFill>
              <a:latin typeface="Verdana" pitchFamily="34" charset="0"/>
            </a:endParaRPr>
          </a:p>
        </p:txBody>
      </p:sp>
      <p:pic>
        <p:nvPicPr>
          <p:cNvPr id="178178" name="Picture 2"/>
          <p:cNvPicPr>
            <a:picLocks noChangeAspect="1" noChangeArrowheads="1"/>
          </p:cNvPicPr>
          <p:nvPr/>
        </p:nvPicPr>
        <p:blipFill>
          <a:blip r:embed="rId2"/>
          <a:srcRect/>
          <a:stretch>
            <a:fillRect/>
          </a:stretch>
        </p:blipFill>
        <p:spPr bwMode="auto">
          <a:xfrm>
            <a:off x="1428728" y="1446940"/>
            <a:ext cx="5857894" cy="4365216"/>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69</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Empleo y salud</a:t>
            </a:r>
            <a:endParaRPr lang="es-MX" sz="2800" dirty="0">
              <a:solidFill>
                <a:srgbClr val="019EE0"/>
              </a:solidFill>
              <a:latin typeface="Verdana" pitchFamily="34" charset="0"/>
            </a:endParaRPr>
          </a:p>
        </p:txBody>
      </p:sp>
      <p:pic>
        <p:nvPicPr>
          <p:cNvPr id="179202" name="Picture 2"/>
          <p:cNvPicPr>
            <a:picLocks noChangeAspect="1" noChangeArrowheads="1"/>
          </p:cNvPicPr>
          <p:nvPr/>
        </p:nvPicPr>
        <p:blipFill>
          <a:blip r:embed="rId2"/>
          <a:srcRect/>
          <a:stretch>
            <a:fillRect/>
          </a:stretch>
        </p:blipFill>
        <p:spPr bwMode="auto">
          <a:xfrm>
            <a:off x="857224" y="1549167"/>
            <a:ext cx="8091045" cy="409441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Demografía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0418" name="Picture 2"/>
          <p:cNvPicPr>
            <a:picLocks noChangeAspect="1" noChangeArrowheads="1"/>
          </p:cNvPicPr>
          <p:nvPr/>
        </p:nvPicPr>
        <p:blipFill>
          <a:blip r:embed="rId3"/>
          <a:srcRect/>
          <a:stretch>
            <a:fillRect/>
          </a:stretch>
        </p:blipFill>
        <p:spPr bwMode="auto">
          <a:xfrm>
            <a:off x="1000100" y="1643050"/>
            <a:ext cx="7656855" cy="4429156"/>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70</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Nuevos riesgos sociales</a:t>
            </a:r>
            <a:endParaRPr lang="es-MX" sz="2800" dirty="0">
              <a:solidFill>
                <a:srgbClr val="019EE0"/>
              </a:solidFill>
              <a:latin typeface="Verdana" pitchFamily="34" charset="0"/>
            </a:endParaRPr>
          </a:p>
        </p:txBody>
      </p:sp>
      <p:pic>
        <p:nvPicPr>
          <p:cNvPr id="180226" name="Picture 2"/>
          <p:cNvPicPr>
            <a:picLocks noChangeAspect="1" noChangeArrowheads="1"/>
          </p:cNvPicPr>
          <p:nvPr/>
        </p:nvPicPr>
        <p:blipFill>
          <a:blip r:embed="rId2"/>
          <a:srcRect/>
          <a:stretch>
            <a:fillRect/>
          </a:stretch>
        </p:blipFill>
        <p:spPr bwMode="auto">
          <a:xfrm>
            <a:off x="1000100" y="1571612"/>
            <a:ext cx="7386725" cy="4214842"/>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71</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Nuevos riesgos sociales</a:t>
            </a:r>
            <a:endParaRPr lang="es-MX" sz="2800" dirty="0">
              <a:solidFill>
                <a:srgbClr val="019EE0"/>
              </a:solidFill>
              <a:latin typeface="Verdana" pitchFamily="34" charset="0"/>
            </a:endParaRPr>
          </a:p>
        </p:txBody>
      </p:sp>
      <p:pic>
        <p:nvPicPr>
          <p:cNvPr id="181250" name="Picture 2"/>
          <p:cNvPicPr>
            <a:picLocks noChangeAspect="1" noChangeArrowheads="1"/>
          </p:cNvPicPr>
          <p:nvPr/>
        </p:nvPicPr>
        <p:blipFill>
          <a:blip r:embed="rId2"/>
          <a:srcRect/>
          <a:stretch>
            <a:fillRect/>
          </a:stretch>
        </p:blipFill>
        <p:spPr bwMode="auto">
          <a:xfrm>
            <a:off x="1127346" y="1404938"/>
            <a:ext cx="6506552" cy="4452954"/>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72</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Nuevos riesgos sociales</a:t>
            </a:r>
            <a:endParaRPr lang="es-MX" sz="2800" dirty="0">
              <a:solidFill>
                <a:srgbClr val="019EE0"/>
              </a:solidFill>
              <a:latin typeface="Verdana" pitchFamily="34" charset="0"/>
            </a:endParaRPr>
          </a:p>
        </p:txBody>
      </p:sp>
      <p:pic>
        <p:nvPicPr>
          <p:cNvPr id="182274" name="Picture 2"/>
          <p:cNvPicPr>
            <a:picLocks noChangeAspect="1" noChangeArrowheads="1"/>
          </p:cNvPicPr>
          <p:nvPr/>
        </p:nvPicPr>
        <p:blipFill>
          <a:blip r:embed="rId2"/>
          <a:srcRect/>
          <a:stretch>
            <a:fillRect/>
          </a:stretch>
        </p:blipFill>
        <p:spPr bwMode="auto">
          <a:xfrm>
            <a:off x="785786" y="1357297"/>
            <a:ext cx="7643866" cy="5145627"/>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73</a:t>
            </a:fld>
            <a:endParaRPr lang="es-ES" dirty="0"/>
          </a:p>
        </p:txBody>
      </p:sp>
      <p:sp>
        <p:nvSpPr>
          <p:cNvPr id="6"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Nuevos riesgos sociales</a:t>
            </a:r>
            <a:endParaRPr lang="es-MX" sz="2800" dirty="0">
              <a:solidFill>
                <a:srgbClr val="019EE0"/>
              </a:solidFill>
              <a:latin typeface="Verdana" pitchFamily="34" charset="0"/>
            </a:endParaRPr>
          </a:p>
        </p:txBody>
      </p:sp>
      <p:pic>
        <p:nvPicPr>
          <p:cNvPr id="183298" name="Picture 2"/>
          <p:cNvPicPr>
            <a:picLocks noChangeAspect="1" noChangeArrowheads="1"/>
          </p:cNvPicPr>
          <p:nvPr/>
        </p:nvPicPr>
        <p:blipFill>
          <a:blip r:embed="rId2"/>
          <a:srcRect/>
          <a:stretch>
            <a:fillRect/>
          </a:stretch>
        </p:blipFill>
        <p:spPr bwMode="auto">
          <a:xfrm>
            <a:off x="765191" y="1314450"/>
            <a:ext cx="7570089" cy="497207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74</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Derechos sociales y salud</a:t>
            </a:r>
            <a:endParaRPr lang="es-MX" sz="2800" dirty="0">
              <a:solidFill>
                <a:srgbClr val="019EE0"/>
              </a:solidFill>
              <a:latin typeface="Verdana" pitchFamily="34" charset="0"/>
            </a:endParaRPr>
          </a:p>
        </p:txBody>
      </p:sp>
      <p:pic>
        <p:nvPicPr>
          <p:cNvPr id="184322" name="Picture 2"/>
          <p:cNvPicPr>
            <a:picLocks noChangeAspect="1" noChangeArrowheads="1"/>
          </p:cNvPicPr>
          <p:nvPr/>
        </p:nvPicPr>
        <p:blipFill>
          <a:blip r:embed="rId2"/>
          <a:srcRect/>
          <a:stretch>
            <a:fillRect/>
          </a:stretch>
        </p:blipFill>
        <p:spPr bwMode="auto">
          <a:xfrm>
            <a:off x="1500166" y="785794"/>
            <a:ext cx="5691205" cy="5890605"/>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75</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Derechos sociales y salud</a:t>
            </a:r>
            <a:endParaRPr lang="es-MX" sz="2800" dirty="0">
              <a:solidFill>
                <a:srgbClr val="019EE0"/>
              </a:solidFill>
              <a:latin typeface="Verdana" pitchFamily="34" charset="0"/>
            </a:endParaRPr>
          </a:p>
        </p:txBody>
      </p:sp>
      <p:pic>
        <p:nvPicPr>
          <p:cNvPr id="185347" name="Picture 3"/>
          <p:cNvPicPr>
            <a:picLocks noChangeAspect="1" noChangeArrowheads="1"/>
          </p:cNvPicPr>
          <p:nvPr/>
        </p:nvPicPr>
        <p:blipFill>
          <a:blip r:embed="rId2"/>
          <a:srcRect/>
          <a:stretch>
            <a:fillRect/>
          </a:stretch>
        </p:blipFill>
        <p:spPr bwMode="auto">
          <a:xfrm>
            <a:off x="1785918" y="571481"/>
            <a:ext cx="5078954" cy="642942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76</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Derechos sociales y salud</a:t>
            </a:r>
            <a:endParaRPr lang="es-MX" sz="2800" dirty="0">
              <a:solidFill>
                <a:srgbClr val="019EE0"/>
              </a:solidFill>
              <a:latin typeface="Verdana" pitchFamily="34" charset="0"/>
            </a:endParaRPr>
          </a:p>
        </p:txBody>
      </p:sp>
      <p:pic>
        <p:nvPicPr>
          <p:cNvPr id="186370" name="Picture 2"/>
          <p:cNvPicPr>
            <a:picLocks noChangeAspect="1" noChangeArrowheads="1"/>
          </p:cNvPicPr>
          <p:nvPr/>
        </p:nvPicPr>
        <p:blipFill>
          <a:blip r:embed="rId2"/>
          <a:srcRect/>
          <a:stretch>
            <a:fillRect/>
          </a:stretch>
        </p:blipFill>
        <p:spPr bwMode="auto">
          <a:xfrm>
            <a:off x="1500166" y="642918"/>
            <a:ext cx="5786478" cy="1023937"/>
          </a:xfrm>
          <a:prstGeom prst="rect">
            <a:avLst/>
          </a:prstGeom>
          <a:noFill/>
          <a:ln w="9525">
            <a:noFill/>
            <a:miter lim="800000"/>
            <a:headEnd/>
            <a:tailEnd/>
          </a:ln>
          <a:effectLst/>
        </p:spPr>
      </p:pic>
      <p:pic>
        <p:nvPicPr>
          <p:cNvPr id="186372" name="Picture 4"/>
          <p:cNvPicPr>
            <a:picLocks noChangeAspect="1" noChangeArrowheads="1"/>
          </p:cNvPicPr>
          <p:nvPr/>
        </p:nvPicPr>
        <p:blipFill>
          <a:blip r:embed="rId3"/>
          <a:srcRect/>
          <a:stretch>
            <a:fillRect/>
          </a:stretch>
        </p:blipFill>
        <p:spPr bwMode="auto">
          <a:xfrm>
            <a:off x="1500166" y="1500174"/>
            <a:ext cx="5786478" cy="5602571"/>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77</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Modelo institucional de salud</a:t>
            </a:r>
            <a:endParaRPr lang="es-MX" sz="2800" dirty="0">
              <a:solidFill>
                <a:srgbClr val="019EE0"/>
              </a:solidFill>
              <a:latin typeface="Verdana" pitchFamily="34" charset="0"/>
            </a:endParaRPr>
          </a:p>
        </p:txBody>
      </p:sp>
      <p:pic>
        <p:nvPicPr>
          <p:cNvPr id="187394" name="Picture 2"/>
          <p:cNvPicPr>
            <a:picLocks noChangeAspect="1" noChangeArrowheads="1"/>
          </p:cNvPicPr>
          <p:nvPr/>
        </p:nvPicPr>
        <p:blipFill>
          <a:blip r:embed="rId2"/>
          <a:srcRect/>
          <a:stretch>
            <a:fillRect/>
          </a:stretch>
        </p:blipFill>
        <p:spPr bwMode="auto">
          <a:xfrm>
            <a:off x="1357290" y="1500174"/>
            <a:ext cx="6267450" cy="43815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78</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Modelo institucional de salud</a:t>
            </a:r>
            <a:endParaRPr lang="es-MX" sz="2800" dirty="0">
              <a:solidFill>
                <a:srgbClr val="019EE0"/>
              </a:solidFill>
              <a:latin typeface="Verdana" pitchFamily="34" charset="0"/>
            </a:endParaRPr>
          </a:p>
        </p:txBody>
      </p:sp>
      <p:pic>
        <p:nvPicPr>
          <p:cNvPr id="188418" name="Picture 2"/>
          <p:cNvPicPr>
            <a:picLocks noChangeAspect="1" noChangeArrowheads="1"/>
          </p:cNvPicPr>
          <p:nvPr/>
        </p:nvPicPr>
        <p:blipFill>
          <a:blip r:embed="rId2"/>
          <a:srcRect/>
          <a:stretch>
            <a:fillRect/>
          </a:stretch>
        </p:blipFill>
        <p:spPr bwMode="auto">
          <a:xfrm>
            <a:off x="1285852" y="1428736"/>
            <a:ext cx="6786610" cy="4935716"/>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79</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Modelo institucional de salud</a:t>
            </a:r>
            <a:endParaRPr lang="es-MX" sz="2800" dirty="0">
              <a:solidFill>
                <a:srgbClr val="019EE0"/>
              </a:solidFill>
              <a:latin typeface="Verdana" pitchFamily="34" charset="0"/>
            </a:endParaRPr>
          </a:p>
        </p:txBody>
      </p:sp>
      <p:pic>
        <p:nvPicPr>
          <p:cNvPr id="189442" name="Picture 2"/>
          <p:cNvPicPr>
            <a:picLocks noChangeAspect="1" noChangeArrowheads="1"/>
          </p:cNvPicPr>
          <p:nvPr/>
        </p:nvPicPr>
        <p:blipFill>
          <a:blip r:embed="rId2"/>
          <a:srcRect/>
          <a:stretch>
            <a:fillRect/>
          </a:stretch>
        </p:blipFill>
        <p:spPr bwMode="auto">
          <a:xfrm>
            <a:off x="1285852" y="1643050"/>
            <a:ext cx="6629400" cy="49434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Demografía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1442" name="Picture 2"/>
          <p:cNvPicPr>
            <a:picLocks noChangeAspect="1" noChangeArrowheads="1"/>
          </p:cNvPicPr>
          <p:nvPr/>
        </p:nvPicPr>
        <p:blipFill>
          <a:blip r:embed="rId3"/>
          <a:srcRect/>
          <a:stretch>
            <a:fillRect/>
          </a:stretch>
        </p:blipFill>
        <p:spPr bwMode="auto">
          <a:xfrm>
            <a:off x="900189" y="1409700"/>
            <a:ext cx="7138296" cy="4305316"/>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1488" y="3571876"/>
            <a:ext cx="7672412" cy="1470025"/>
          </a:xfrm>
        </p:spPr>
        <p:txBody>
          <a:bodyPr/>
          <a:lstStyle/>
          <a:p>
            <a:r>
              <a:rPr lang="es-MX" sz="1600" dirty="0" smtClean="0"/>
              <a:t>El "envejecimiento" vuelve a poner en primer plano la discusión planteada por economistas y demógrafos sobre la relación entre dinámica demográfica y distribución del ingreso. </a:t>
            </a:r>
            <a:r>
              <a:rPr lang="es-MX" sz="1600" dirty="0" smtClean="0"/>
              <a:t/>
            </a:r>
            <a:br>
              <a:rPr lang="es-MX" sz="1600" dirty="0" smtClean="0"/>
            </a:br>
            <a:r>
              <a:rPr lang="es-MX" sz="1600" dirty="0" smtClean="0"/>
              <a:t/>
            </a:r>
            <a:br>
              <a:rPr lang="es-MX" sz="1600" dirty="0" smtClean="0"/>
            </a:br>
            <a:r>
              <a:rPr lang="es-MX" sz="1600" dirty="0" smtClean="0"/>
              <a:t>La política social para los viejos, en el campo de la salud o el sistema de pensiones, deberá ser una política de distribución de la riqueza</a:t>
            </a:r>
            <a:br>
              <a:rPr lang="es-MX" sz="1600" dirty="0" smtClean="0"/>
            </a:br>
            <a:r>
              <a:rPr lang="es-MX" sz="1600" dirty="0" smtClean="0"/>
              <a:t>Una política pública materia de salud debe tomar en cuenta los procesos demográficos</a:t>
            </a:r>
            <a:r>
              <a:rPr lang="es-MX" sz="1600" dirty="0" smtClean="0"/>
              <a:t>.</a:t>
            </a:r>
            <a:br>
              <a:rPr lang="es-MX" sz="1600" dirty="0" smtClean="0"/>
            </a:br>
            <a:r>
              <a:rPr lang="es-MX" sz="1600" dirty="0" smtClean="0"/>
              <a:t/>
            </a:r>
            <a:br>
              <a:rPr lang="es-MX" sz="1600" dirty="0" smtClean="0"/>
            </a:br>
            <a:r>
              <a:rPr lang="es-MX" sz="1600" dirty="0" smtClean="0"/>
              <a:t>Las diferencias en mortalidad infantil y fecundidad se presentan según nivel de escolaridad de la madre, por lo que la educación de las mujeres es los factores que más pueden incidir sobre estas variables</a:t>
            </a:r>
            <a:r>
              <a:rPr lang="es-MX" sz="1600" dirty="0" smtClean="0"/>
              <a:t>.</a:t>
            </a:r>
            <a:br>
              <a:rPr lang="es-MX" sz="1600" dirty="0" smtClean="0"/>
            </a:br>
            <a:r>
              <a:rPr lang="es-MX" sz="1600" dirty="0" smtClean="0"/>
              <a:t/>
            </a:r>
            <a:br>
              <a:rPr lang="es-MX" sz="1600" dirty="0" smtClean="0"/>
            </a:br>
            <a:r>
              <a:rPr lang="es-MX" sz="1600" dirty="0" smtClean="0"/>
              <a:t>La política de población y salud en el ámbito de la fecundidad debe prestar especial atención a la fecundidad adolescente</a:t>
            </a:r>
            <a:r>
              <a:rPr lang="es-MX" sz="1600" dirty="0" smtClean="0"/>
              <a:t>.</a:t>
            </a:r>
            <a:br>
              <a:rPr lang="es-MX" sz="1600" dirty="0" smtClean="0"/>
            </a:br>
            <a:r>
              <a:rPr lang="es-MX" sz="1600" dirty="0" smtClean="0"/>
              <a:t/>
            </a:r>
            <a:br>
              <a:rPr lang="es-MX" sz="1600" dirty="0" smtClean="0"/>
            </a:br>
            <a:r>
              <a:rPr lang="es-MX" sz="1600" dirty="0" smtClean="0"/>
              <a:t>Se debe incrementar la edad al primer hijo por encima de los 20 años</a:t>
            </a:r>
            <a:r>
              <a:rPr lang="es-MX" sz="1600" dirty="0" smtClean="0"/>
              <a:t>.</a:t>
            </a:r>
            <a:br>
              <a:rPr lang="es-MX" sz="1600" dirty="0" smtClean="0"/>
            </a:br>
            <a:r>
              <a:rPr lang="es-MX" sz="1600" dirty="0" smtClean="0"/>
              <a:t/>
            </a:r>
            <a:br>
              <a:rPr lang="es-MX" sz="1600" dirty="0" smtClean="0"/>
            </a:br>
            <a:r>
              <a:rPr lang="es-MX" sz="1600" dirty="0" smtClean="0"/>
              <a:t>Una de las políticas que podría tener un gran impacto en la reducción de la mortalidad materna e infantil es el acceso universal a los servicios de salud para las madres y los recién nacidos.</a:t>
            </a:r>
            <a:r>
              <a:rPr lang="es-MX" sz="1200" dirty="0" smtClean="0"/>
              <a:t/>
            </a:r>
            <a:br>
              <a:rPr lang="es-MX" sz="1200" dirty="0" smtClean="0"/>
            </a:br>
            <a:endParaRPr lang="es-MX" sz="12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80</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3000372"/>
            <a:ext cx="7672412" cy="1470025"/>
          </a:xfrm>
        </p:spPr>
        <p:txBody>
          <a:bodyPr/>
          <a:lstStyle/>
          <a:p>
            <a:r>
              <a:rPr lang="es-MX" sz="1600" dirty="0" smtClean="0"/>
              <a:t>La epidemia de diabetes y sus principales factores de riesgo (obesidad y sedentarismo) deben ser controlados</a:t>
            </a:r>
            <a:r>
              <a:rPr lang="es-MX" sz="1600" dirty="0" smtClean="0"/>
              <a:t>.</a:t>
            </a:r>
            <a:br>
              <a:rPr lang="es-MX" sz="1600" dirty="0" smtClean="0"/>
            </a:br>
            <a:r>
              <a:rPr lang="es-MX" sz="1600" dirty="0" smtClean="0"/>
              <a:t/>
            </a:r>
            <a:br>
              <a:rPr lang="es-MX" sz="1600" dirty="0" smtClean="0"/>
            </a:br>
            <a:r>
              <a:rPr lang="es-MX" sz="1600" dirty="0" smtClean="0"/>
              <a:t>Es imprescindible disminuir la prevalencia de obesidad en niños y adolecentes y promover la cultura de la buena alimentación</a:t>
            </a:r>
            <a:r>
              <a:rPr lang="es-MX" sz="1600" dirty="0" smtClean="0"/>
              <a:t>.</a:t>
            </a:r>
            <a:br>
              <a:rPr lang="es-MX" sz="1600" dirty="0" smtClean="0"/>
            </a:br>
            <a:r>
              <a:rPr lang="es-MX" sz="1600" dirty="0" smtClean="0"/>
              <a:t/>
            </a:r>
            <a:br>
              <a:rPr lang="es-MX" sz="1600" dirty="0" smtClean="0"/>
            </a:br>
            <a:r>
              <a:rPr lang="es-ES" sz="1600" dirty="0" smtClean="0"/>
              <a:t>Abordar en forma explícita las causas básicas y subyacentes de la mala nutrición como parte de una política dirigida a mejorar la nutrición de la población, incluyendo la desnutrición y la obesidad y sus </a:t>
            </a:r>
            <a:r>
              <a:rPr lang="es-ES" sz="1600" dirty="0" err="1" smtClean="0"/>
              <a:t>co</a:t>
            </a:r>
            <a:r>
              <a:rPr lang="es-ES" sz="1600" dirty="0" smtClean="0"/>
              <a:t>-morbilidades</a:t>
            </a:r>
            <a:r>
              <a:rPr lang="es-ES" sz="1600" dirty="0" smtClean="0"/>
              <a:t>.</a:t>
            </a:r>
            <a:br>
              <a:rPr lang="es-ES" sz="1600" dirty="0" smtClean="0"/>
            </a:br>
            <a:r>
              <a:rPr lang="es-MX" sz="1600" dirty="0" smtClean="0"/>
              <a:t/>
            </a:r>
            <a:br>
              <a:rPr lang="es-MX" sz="1600" dirty="0" smtClean="0"/>
            </a:br>
            <a:r>
              <a:rPr lang="es-ES" sz="1600" dirty="0" smtClean="0"/>
              <a:t>Asegurar que los programas dirigidos a la prevención de la desnutrición, los cuales entregan alimentos o transferencias monetarias que podrían aumentar el riesgo de obesidad, contemplen como uno de sus objetivos la disminución del riesgo de obesidad y enfermedades crónicas en la población beneficiaria</a:t>
            </a:r>
            <a:r>
              <a:rPr lang="es-ES" sz="1600" dirty="0" smtClean="0"/>
              <a:t>.</a:t>
            </a:r>
            <a:br>
              <a:rPr lang="es-ES" sz="1600" dirty="0" smtClean="0"/>
            </a:br>
            <a:r>
              <a:rPr lang="es-MX" sz="1600" dirty="0" smtClean="0"/>
              <a:t/>
            </a:r>
            <a:br>
              <a:rPr lang="es-MX" sz="1600" dirty="0" smtClean="0"/>
            </a:br>
            <a:r>
              <a:rPr lang="es-ES" sz="1600" dirty="0" smtClean="0"/>
              <a:t>Desarrollar una estrategia para la promoción de una alimentación saludable en la población, mediante la orientación alimentaria y otras acciones dirigidas a la recuperación de nuestra cultura alimentaria tradicional</a:t>
            </a:r>
            <a:r>
              <a:rPr lang="es-ES" sz="1600" dirty="0" smtClean="0"/>
              <a:t>.</a:t>
            </a:r>
            <a:br>
              <a:rPr lang="es-ES" sz="1600" dirty="0" smtClean="0"/>
            </a:br>
            <a:r>
              <a:rPr lang="es-MX" sz="1600" dirty="0" smtClean="0"/>
              <a:t/>
            </a:r>
            <a:br>
              <a:rPr lang="es-MX" sz="1600" dirty="0" smtClean="0"/>
            </a:br>
            <a:r>
              <a:rPr lang="es-ES" sz="1600" dirty="0" smtClean="0"/>
              <a:t>Evaluar el programa de desayunos escolares, incluyendo la selección de beneficiarios y su contenido nutrimental a la luz de los riesgos y beneficios para la salud y nutrición, considerando la doble carga de la desnutrición y la obesidad</a:t>
            </a:r>
            <a:r>
              <a:rPr lang="es-ES" sz="1600" dirty="0" smtClean="0"/>
              <a:t>.</a:t>
            </a:r>
            <a:br>
              <a:rPr lang="es-ES" sz="1600" dirty="0" smtClean="0"/>
            </a:br>
            <a:r>
              <a:rPr lang="es-MX" sz="1600" dirty="0" smtClean="0"/>
              <a:t/>
            </a:r>
            <a:br>
              <a:rPr lang="es-MX" sz="1600" dirty="0" smtClean="0"/>
            </a:br>
            <a:r>
              <a:rPr lang="es-MX" sz="1600" dirty="0" smtClean="0"/>
              <a:t>La generación, seguimiento y disponibilidad de información es uno de los pilares fundamentales para lograr la equidad en salud. </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81</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928934"/>
            <a:ext cx="7672412" cy="1470025"/>
          </a:xfrm>
        </p:spPr>
        <p:txBody>
          <a:bodyPr/>
          <a:lstStyle/>
          <a:p>
            <a:r>
              <a:rPr lang="es-MX" sz="1600" dirty="0" smtClean="0"/>
              <a:t>Como efecto de la transición epidemiológica, algunas tendencias de morbilidad y mortalidad asociadas a factores ambientales han mejorado notablemente pero han surgido nuevos riesgos que obligan a elevar y fortalecer la prioridad de la salud ambiental</a:t>
            </a:r>
            <a:r>
              <a:rPr lang="es-MX" sz="1600" dirty="0" smtClean="0"/>
              <a:t>.</a:t>
            </a:r>
            <a:br>
              <a:rPr lang="es-MX" sz="1600" dirty="0" smtClean="0"/>
            </a:br>
            <a:r>
              <a:rPr lang="es-MX" sz="1600" dirty="0" smtClean="0"/>
              <a:t/>
            </a:r>
            <a:br>
              <a:rPr lang="es-MX" sz="1600" dirty="0" smtClean="0"/>
            </a:br>
            <a:r>
              <a:rPr lang="es-MX" sz="1600" dirty="0" smtClean="0"/>
              <a:t>En los servicios de agua, drenaje y saneamiento, hay coberturas cercanas o superiores al 90%, pero entre 12 y 13 millones de personas tienen acceso por debajo de los umbrales normativos</a:t>
            </a:r>
            <a:r>
              <a:rPr lang="es-MX" sz="1600" dirty="0" smtClean="0"/>
              <a:t>.</a:t>
            </a:r>
            <a:br>
              <a:rPr lang="es-MX" sz="1600" dirty="0" smtClean="0"/>
            </a:br>
            <a:r>
              <a:rPr lang="es-MX" sz="1600" dirty="0" smtClean="0"/>
              <a:t/>
            </a:r>
            <a:br>
              <a:rPr lang="es-MX" sz="1600" dirty="0" smtClean="0"/>
            </a:br>
            <a:r>
              <a:rPr lang="es-MX" sz="1600" dirty="0" smtClean="0"/>
              <a:t>La articulación de políticas que supone un esfuerzo público integrado de salud ambiental no ha sido facilitada por la sectorización</a:t>
            </a:r>
            <a:r>
              <a:rPr lang="es-MX" sz="1600" dirty="0" smtClean="0"/>
              <a:t>.</a:t>
            </a:r>
            <a:br>
              <a:rPr lang="es-MX" sz="1600" dirty="0" smtClean="0"/>
            </a:br>
            <a:r>
              <a:rPr lang="es-MX" sz="1600" dirty="0" smtClean="0"/>
              <a:t/>
            </a:r>
            <a:br>
              <a:rPr lang="es-MX" sz="1600" dirty="0" smtClean="0"/>
            </a:br>
            <a:r>
              <a:rPr lang="es-MX" sz="1600" dirty="0" smtClean="0"/>
              <a:t>Todas las mediaciones entre salud y ambiente remiten a la integración de políticas y a la coordinación interinstitucional e intergubernamental</a:t>
            </a:r>
            <a:r>
              <a:rPr lang="es-MX" sz="1600" dirty="0" smtClean="0"/>
              <a:t>.</a:t>
            </a:r>
            <a:br>
              <a:rPr lang="es-MX" sz="1600" dirty="0" smtClean="0"/>
            </a:br>
            <a:r>
              <a:rPr lang="es-MX" sz="1600" dirty="0" smtClean="0"/>
              <a:t/>
            </a:r>
            <a:br>
              <a:rPr lang="es-MX" sz="1600" dirty="0" smtClean="0"/>
            </a:br>
            <a:r>
              <a:rPr lang="es-MX" sz="1600" dirty="0" smtClean="0"/>
              <a:t>Evaluación estratégica de los costos y beneficios de las decisiones ambientales para la salud</a:t>
            </a:r>
            <a:r>
              <a:rPr lang="es-MX" sz="1600" dirty="0" smtClean="0"/>
              <a:t>.</a:t>
            </a:r>
            <a:br>
              <a:rPr lang="es-MX" sz="1600" dirty="0" smtClean="0"/>
            </a:br>
            <a:r>
              <a:rPr lang="es-MX" sz="1600" dirty="0" smtClean="0"/>
              <a:t/>
            </a:r>
            <a:br>
              <a:rPr lang="es-MX" sz="1600" dirty="0" smtClean="0"/>
            </a:br>
            <a:r>
              <a:rPr lang="es-MX" sz="1600" dirty="0" smtClean="0"/>
              <a:t>Persisten insuficiencias en la especificación de la titularidad, la exigibilidad y los mecanismos de garantía en el cumplimiento del acceso a servicios precursores de la salud ambiental.</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82</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928934"/>
            <a:ext cx="7672412" cy="1470025"/>
          </a:xfrm>
        </p:spPr>
        <p:txBody>
          <a:bodyPr/>
          <a:lstStyle/>
          <a:p>
            <a:r>
              <a:rPr lang="es-MX" sz="1600" dirty="0" smtClean="0"/>
              <a:t>En el ámbito educativo las escuelas deben ser lugares propicios para que los estudiantes pobres logren resultados académicos satisfactorios. </a:t>
            </a:r>
            <a:r>
              <a:rPr lang="es-MX" sz="1600" dirty="0" smtClean="0"/>
              <a:t/>
            </a:r>
            <a:br>
              <a:rPr lang="es-MX" sz="1600" dirty="0" smtClean="0"/>
            </a:br>
            <a:r>
              <a:rPr lang="es-MX" sz="1600" dirty="0" smtClean="0"/>
              <a:t/>
            </a:r>
            <a:br>
              <a:rPr lang="es-MX" sz="1600" dirty="0" smtClean="0"/>
            </a:br>
            <a:r>
              <a:rPr lang="es-MX" sz="1600" dirty="0" smtClean="0"/>
              <a:t>Se requiere para ello que las escuelas, gocen de recursos suficientes en cantidad y calidad para realizar sus labores. </a:t>
            </a:r>
            <a:r>
              <a:rPr lang="es-MX" sz="1600" dirty="0" smtClean="0"/>
              <a:t/>
            </a:r>
            <a:br>
              <a:rPr lang="es-MX" sz="1600" dirty="0" smtClean="0"/>
            </a:br>
            <a:r>
              <a:rPr lang="es-MX" sz="1600" dirty="0" smtClean="0"/>
              <a:t/>
            </a:r>
            <a:br>
              <a:rPr lang="es-MX" sz="1600" dirty="0" smtClean="0"/>
            </a:br>
            <a:r>
              <a:rPr lang="es-MX" sz="1600" dirty="0" smtClean="0"/>
              <a:t>Las escuelas con más desventajas son las que deberían tener a los mejores maestros. </a:t>
            </a:r>
            <a:r>
              <a:rPr lang="es-MX" sz="1600" dirty="0" smtClean="0"/>
              <a:t/>
            </a:r>
            <a:br>
              <a:rPr lang="es-MX" sz="1600" dirty="0" smtClean="0"/>
            </a:br>
            <a:r>
              <a:rPr lang="es-MX" sz="1600" dirty="0" smtClean="0"/>
              <a:t/>
            </a:r>
            <a:br>
              <a:rPr lang="es-MX" sz="1600" dirty="0" smtClean="0"/>
            </a:br>
            <a:r>
              <a:rPr lang="es-MX" sz="1600" dirty="0" smtClean="0"/>
              <a:t>Para ello es necesario diseñar políticas de contratación que alienten a los buenos maestros a trabajar en ellas</a:t>
            </a:r>
            <a:r>
              <a:rPr lang="es-MX" sz="1600" dirty="0" smtClean="0"/>
              <a:t>.</a:t>
            </a:r>
            <a:br>
              <a:rPr lang="es-MX" sz="1600" dirty="0" smtClean="0"/>
            </a:br>
            <a:r>
              <a:rPr lang="es-MX" sz="1600" dirty="0" smtClean="0"/>
              <a:t/>
            </a:r>
            <a:br>
              <a:rPr lang="es-MX" sz="1600" dirty="0" smtClean="0"/>
            </a:br>
            <a:r>
              <a:rPr lang="es-MX" sz="1600" dirty="0" smtClean="0"/>
              <a:t>El rezago educativo requiere ser atendido de una manera más decidida y eficaz. </a:t>
            </a:r>
            <a:r>
              <a:rPr lang="es-MX" sz="1600" dirty="0" smtClean="0"/>
              <a:t/>
            </a:r>
            <a:br>
              <a:rPr lang="es-MX" sz="1600" dirty="0" smtClean="0"/>
            </a:br>
            <a:r>
              <a:rPr lang="es-MX" sz="1600" dirty="0" smtClean="0"/>
              <a:t/>
            </a:r>
            <a:br>
              <a:rPr lang="es-MX" sz="1600" dirty="0" smtClean="0"/>
            </a:br>
            <a:r>
              <a:rPr lang="es-MX" sz="1600" dirty="0" smtClean="0"/>
              <a:t>El Estado en sus diferentes niveles debe asumir el desafío de disminuir sensiblemente el número de personas en esa situación, que es enorme y que representa un freno a las posibilidades de desarrollo de las personas y del país en su conjunto. </a:t>
            </a:r>
            <a:r>
              <a:rPr lang="es-MX" sz="1600" dirty="0" smtClean="0"/>
              <a:t/>
            </a:r>
            <a:br>
              <a:rPr lang="es-MX" sz="1600" dirty="0" smtClean="0"/>
            </a:br>
            <a:r>
              <a:rPr lang="es-MX" sz="1600" dirty="0" smtClean="0"/>
              <a:t/>
            </a:r>
            <a:br>
              <a:rPr lang="es-MX" sz="1600" dirty="0" smtClean="0"/>
            </a:br>
            <a:r>
              <a:rPr lang="es-MX" sz="1600" dirty="0" smtClean="0"/>
              <a:t>Esas políticas deben ser proactivas, continuas, sistemáticas y permanentes. </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83</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928934"/>
            <a:ext cx="7672412" cy="1470025"/>
          </a:xfrm>
        </p:spPr>
        <p:txBody>
          <a:bodyPr/>
          <a:lstStyle/>
          <a:p>
            <a:r>
              <a:rPr lang="es-MX" sz="1600" dirty="0" smtClean="0"/>
              <a:t>Es necesario atender de manera especial la secundaria, nivel de la educación básica que presenta problemas para retener a sus estudiantes y garantizarles su egreso. </a:t>
            </a:r>
            <a:r>
              <a:rPr lang="es-MX" sz="1600" dirty="0" smtClean="0"/>
              <a:t/>
            </a:r>
            <a:br>
              <a:rPr lang="es-MX" sz="1600" dirty="0" smtClean="0"/>
            </a:br>
            <a:r>
              <a:rPr lang="es-MX" sz="1600" dirty="0" smtClean="0"/>
              <a:t/>
            </a:r>
            <a:br>
              <a:rPr lang="es-MX" sz="1600" dirty="0" smtClean="0"/>
            </a:br>
            <a:r>
              <a:rPr lang="es-MX" sz="1600" dirty="0" smtClean="0"/>
              <a:t>No hacerlo implica permanecer indiferentes al hecho de que en este nivel se genera actualmente la mayor parte del nuevo rezago educativo. </a:t>
            </a:r>
            <a:r>
              <a:rPr lang="es-MX" sz="1600" dirty="0" smtClean="0"/>
              <a:t/>
            </a:r>
            <a:br>
              <a:rPr lang="es-MX" sz="1600" dirty="0" smtClean="0"/>
            </a:br>
            <a:r>
              <a:rPr lang="es-MX" sz="1600" dirty="0" smtClean="0"/>
              <a:t/>
            </a:r>
            <a:br>
              <a:rPr lang="es-MX" sz="1600" dirty="0" smtClean="0"/>
            </a:br>
            <a:r>
              <a:rPr lang="es-MX" sz="1600" dirty="0" smtClean="0"/>
              <a:t>Una población sin secundaria concluida tendrá menores oportunidades de obtener beneficios en términos de salud</a:t>
            </a:r>
            <a:r>
              <a:rPr lang="es-MX" sz="1600" dirty="0" smtClean="0"/>
              <a:t>.</a:t>
            </a:r>
            <a:br>
              <a:rPr lang="es-MX" sz="1600" dirty="0" smtClean="0"/>
            </a:br>
            <a:r>
              <a:rPr lang="es-MX" sz="1600" dirty="0" smtClean="0"/>
              <a:t/>
            </a:r>
            <a:br>
              <a:rPr lang="es-MX" sz="1600" dirty="0" smtClean="0"/>
            </a:br>
            <a:r>
              <a:rPr lang="es-MX" sz="1600" dirty="0" smtClean="0"/>
              <a:t>El financiamiento público debe ampliarse sustancialmente y deben modificarse los criterios de asignación contrarios a la equidad</a:t>
            </a:r>
            <a:r>
              <a:rPr lang="es-MX" sz="1600" dirty="0" smtClean="0"/>
              <a:t>.</a:t>
            </a:r>
            <a:br>
              <a:rPr lang="es-MX" sz="1600" dirty="0" smtClean="0"/>
            </a:br>
            <a:r>
              <a:rPr lang="es-MX" sz="1600" dirty="0" smtClean="0"/>
              <a:t/>
            </a:r>
            <a:br>
              <a:rPr lang="es-MX" sz="1600" dirty="0" smtClean="0"/>
            </a:br>
            <a:r>
              <a:rPr lang="es-MX" sz="1600" dirty="0" smtClean="0"/>
              <a:t>Es indispensable la actualización sistemática de los diagnósticos sobre la infraestructura escolar para proceder a resolver los graves problemas que se presentan</a:t>
            </a:r>
            <a:r>
              <a:rPr lang="es-MX" sz="1600" dirty="0" smtClean="0"/>
              <a:t>.</a:t>
            </a:r>
            <a:br>
              <a:rPr lang="es-MX" sz="1600" dirty="0" smtClean="0"/>
            </a:br>
            <a:r>
              <a:rPr lang="es-MX" sz="1600" dirty="0" smtClean="0"/>
              <a:t/>
            </a:r>
            <a:br>
              <a:rPr lang="es-MX" sz="1600" dirty="0" smtClean="0"/>
            </a:br>
            <a:r>
              <a:rPr lang="es-MX" sz="1600" dirty="0" smtClean="0"/>
              <a:t>Es conveniente que se revisen periódicamente los lineamientos para el expendio y distribución de alimentos en las escuelas. </a:t>
            </a:r>
            <a:r>
              <a:rPr lang="es-MX" sz="1600" dirty="0" smtClean="0"/>
              <a:t/>
            </a:r>
            <a:br>
              <a:rPr lang="es-MX" sz="1600" dirty="0" smtClean="0"/>
            </a:br>
            <a:r>
              <a:rPr lang="es-MX" sz="1600" dirty="0" smtClean="0"/>
              <a:t/>
            </a:r>
            <a:br>
              <a:rPr lang="es-MX" sz="1600" dirty="0" smtClean="0"/>
            </a:br>
            <a:r>
              <a:rPr lang="es-MX" sz="1600" dirty="0" smtClean="0"/>
              <a:t>Un tema que ha permanecido ausente pero que requiere ser abordado con urgencia es la regulación sobre la propaganda de alimentos con bajo valor nutricional.</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84</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928934"/>
            <a:ext cx="7672412" cy="1470025"/>
          </a:xfrm>
        </p:spPr>
        <p:txBody>
          <a:bodyPr/>
          <a:lstStyle/>
          <a:p>
            <a:r>
              <a:rPr lang="es-ES" sz="1600" dirty="0" smtClean="0"/>
              <a:t>Incorporar en </a:t>
            </a:r>
            <a:r>
              <a:rPr lang="es-ES" sz="1600" dirty="0" smtClean="0"/>
              <a:t>el análisis de los determinantes sociales de la salud el conjunto de fenómenos extremos descritos como nuevos riesgos sociales</a:t>
            </a:r>
            <a:r>
              <a:rPr lang="es-ES" sz="1600" dirty="0" smtClean="0"/>
              <a:t>.</a:t>
            </a:r>
            <a:br>
              <a:rPr lang="es-ES" sz="1600" dirty="0" smtClean="0"/>
            </a:br>
            <a:r>
              <a:rPr lang="es-ES" sz="1600" dirty="0" smtClean="0"/>
              <a:t/>
            </a:r>
            <a:br>
              <a:rPr lang="es-ES" sz="1600" dirty="0" smtClean="0"/>
            </a:br>
            <a:r>
              <a:rPr lang="es-ES" sz="1600" dirty="0" smtClean="0"/>
              <a:t/>
            </a:r>
            <a:br>
              <a:rPr lang="es-ES" sz="1600" dirty="0" smtClean="0"/>
            </a:br>
            <a:r>
              <a:rPr lang="es-MX" sz="1600" dirty="0" smtClean="0"/>
              <a:t/>
            </a:r>
            <a:br>
              <a:rPr lang="es-MX" sz="1600" dirty="0" smtClean="0"/>
            </a:br>
            <a:r>
              <a:rPr lang="es-ES" sz="1600" dirty="0" smtClean="0"/>
              <a:t>Un esquema de atención centrado en las víctimas, que implicaría desde modelos de prevención y atención integral de la salud mental.</a:t>
            </a:r>
            <a:r>
              <a:rPr lang="es-MX" sz="1600" dirty="0" smtClean="0"/>
              <a:t/>
            </a:r>
            <a:br>
              <a:rPr lang="es-MX" sz="1600" dirty="0" smtClean="0"/>
            </a:br>
            <a:r>
              <a:rPr lang="es-ES" sz="1600" dirty="0" smtClean="0"/>
              <a:t> </a:t>
            </a:r>
            <a:r>
              <a:rPr lang="es-ES" sz="1600" dirty="0" smtClean="0"/>
              <a:t/>
            </a:r>
            <a:br>
              <a:rPr lang="es-ES" sz="1600" dirty="0" smtClean="0"/>
            </a:br>
            <a:r>
              <a:rPr lang="es-ES" sz="1600" dirty="0" smtClean="0"/>
              <a:t/>
            </a:r>
            <a:br>
              <a:rPr lang="es-ES" sz="1600" dirty="0" smtClean="0"/>
            </a:br>
            <a:r>
              <a:rPr lang="es-MX" sz="1600" dirty="0" smtClean="0"/>
              <a:t/>
            </a:r>
            <a:br>
              <a:rPr lang="es-MX" sz="1600" dirty="0" smtClean="0"/>
            </a:br>
            <a:r>
              <a:rPr lang="es-ES" sz="1600" dirty="0" smtClean="0"/>
              <a:t>Nuevos mecanismos de intervención para el rescate y rehabilitación de quienes viven la explotación, el maltrato, el abuso, la discriminación sistemática o bien efectos traumáticos de daños sufridos en distintos momentos y ámbitos.</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85</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928934"/>
            <a:ext cx="7672412" cy="1470025"/>
          </a:xfrm>
        </p:spPr>
        <p:txBody>
          <a:bodyPr/>
          <a:lstStyle/>
          <a:p>
            <a:r>
              <a:rPr lang="es-MX" sz="1600" dirty="0" smtClean="0"/>
              <a:t>Promover el empleo de calidad debe ser un objetivo central de la política económica y social</a:t>
            </a:r>
            <a:r>
              <a:rPr lang="es-MX" sz="1600" dirty="0" smtClean="0"/>
              <a:t>.</a:t>
            </a:r>
            <a:br>
              <a:rPr lang="es-MX" sz="1600" dirty="0" smtClean="0"/>
            </a:br>
            <a:r>
              <a:rPr lang="es-MX" sz="1600" dirty="0" smtClean="0"/>
              <a:t/>
            </a:r>
            <a:br>
              <a:rPr lang="es-MX" sz="1600" dirty="0" smtClean="0"/>
            </a:br>
            <a:r>
              <a:rPr lang="es-MX" sz="1600" dirty="0" smtClean="0"/>
              <a:t>Actualizar el contenido de la protección social al mundo de hoy y establecer el acceso a la salud y la protección social como un derecho social exigible.</a:t>
            </a:r>
            <a:br>
              <a:rPr lang="es-MX" sz="1600" dirty="0" smtClean="0"/>
            </a:br>
            <a:r>
              <a:rPr lang="es-MX" sz="1600" dirty="0" smtClean="0"/>
              <a:t>Establecer el seguro de desempleo</a:t>
            </a:r>
            <a:r>
              <a:rPr lang="es-MX" sz="1600" dirty="0" smtClean="0"/>
              <a:t>.</a:t>
            </a:r>
            <a:br>
              <a:rPr lang="es-MX" sz="1600" dirty="0" smtClean="0"/>
            </a:br>
            <a:r>
              <a:rPr lang="es-MX" sz="1600" dirty="0" smtClean="0"/>
              <a:t/>
            </a:r>
            <a:br>
              <a:rPr lang="es-MX" sz="1600" dirty="0" smtClean="0"/>
            </a:br>
            <a:r>
              <a:rPr lang="es-MX" sz="1600" dirty="0" smtClean="0"/>
              <a:t>Ampliar la  cobertura de las políticas de salud ocupacional a todo tipo de trabajo. </a:t>
            </a:r>
            <a:r>
              <a:rPr lang="es-MX" sz="1600" dirty="0" smtClean="0"/>
              <a:t/>
            </a:r>
            <a:br>
              <a:rPr lang="es-MX" sz="1600" dirty="0" smtClean="0"/>
            </a:br>
            <a:r>
              <a:rPr lang="es-MX" sz="1600" dirty="0" smtClean="0"/>
              <a:t/>
            </a:r>
            <a:br>
              <a:rPr lang="es-MX" sz="1600" dirty="0" smtClean="0"/>
            </a:br>
            <a:r>
              <a:rPr lang="es-MX" sz="1600" dirty="0" smtClean="0"/>
              <a:t>Es indispensable reformar y actualizar la legislación en la materia y coordinar la acción de las distintas dependencias que tienen responsabilidad en este tema</a:t>
            </a:r>
            <a:r>
              <a:rPr lang="es-MX" sz="1600" dirty="0" smtClean="0"/>
              <a:t>.</a:t>
            </a:r>
            <a:br>
              <a:rPr lang="es-MX" sz="1600" dirty="0" smtClean="0"/>
            </a:br>
            <a:r>
              <a:rPr lang="es-MX" sz="1600" dirty="0" smtClean="0"/>
              <a:t/>
            </a:r>
            <a:br>
              <a:rPr lang="es-MX" sz="1600" dirty="0" smtClean="0"/>
            </a:br>
            <a:r>
              <a:rPr lang="es-MX" sz="1600" dirty="0" smtClean="0"/>
              <a:t>Poner al día la cobertura y contenido de los riesgos ocupacionales. </a:t>
            </a:r>
            <a:br>
              <a:rPr lang="es-MX" sz="1600" dirty="0" smtClean="0"/>
            </a:br>
            <a:r>
              <a:rPr lang="es-MX" sz="1600" dirty="0" smtClean="0"/>
              <a:t/>
            </a:r>
            <a:br>
              <a:rPr lang="es-MX" sz="1600" dirty="0" smtClean="0"/>
            </a:br>
            <a:r>
              <a:rPr lang="es-MX" sz="1600" dirty="0" smtClean="0"/>
              <a:t>Programas </a:t>
            </a:r>
            <a:r>
              <a:rPr lang="es-MX" sz="1600" dirty="0" smtClean="0"/>
              <a:t>de capacitación en materia de seguridad, salud e higiene ocupacional orientados específicamente a trabajadores </a:t>
            </a:r>
            <a:r>
              <a:rPr lang="es-MX" sz="1600" dirty="0" smtClean="0"/>
              <a:t>informales.</a:t>
            </a:r>
            <a:br>
              <a:rPr lang="es-MX" sz="1600" dirty="0" smtClean="0"/>
            </a:br>
            <a:r>
              <a:rPr lang="es-MX" sz="1600" dirty="0" smtClean="0"/>
              <a:t/>
            </a:r>
            <a:br>
              <a:rPr lang="es-MX" sz="1600" dirty="0" smtClean="0"/>
            </a:br>
            <a:r>
              <a:rPr lang="es-MX" sz="1600" dirty="0" smtClean="0"/>
              <a:t>Orientar políticas y programas especiales a las formas más vulnerables de trabajo</a:t>
            </a:r>
            <a:r>
              <a:rPr lang="es-MX" sz="1600" dirty="0" smtClean="0"/>
              <a:t>.</a:t>
            </a:r>
            <a:br>
              <a:rPr lang="es-MX" sz="1600" dirty="0" smtClean="0"/>
            </a:br>
            <a:r>
              <a:rPr lang="es-MX" sz="1600" dirty="0" smtClean="0"/>
              <a:t/>
            </a:r>
            <a:br>
              <a:rPr lang="es-MX" sz="1600" dirty="0" smtClean="0"/>
            </a:br>
            <a:r>
              <a:rPr lang="es-MX" sz="1600" dirty="0" smtClean="0"/>
              <a:t>Adecuar el marco institucional para armonizar los roles duales entre el trabajo y la vida privada. </a:t>
            </a:r>
            <a:r>
              <a:rPr lang="es-MX" sz="1600" dirty="0" smtClean="0"/>
              <a:t/>
            </a:r>
            <a:br>
              <a:rPr lang="es-MX" sz="1600" dirty="0" smtClean="0"/>
            </a:br>
            <a:r>
              <a:rPr lang="es-MX" sz="1600" dirty="0" smtClean="0"/>
              <a:t/>
            </a:r>
            <a:br>
              <a:rPr lang="es-MX" sz="1600" dirty="0" smtClean="0"/>
            </a:br>
            <a:r>
              <a:rPr lang="es-MX" sz="1600" dirty="0" smtClean="0"/>
              <a:t>Apoyar iniciativas que promuevan el equilibrio entre el trabajo y la vida privada y la armonización de los roles duales en estos ámbitos.</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86</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928934"/>
            <a:ext cx="7672412" cy="1470025"/>
          </a:xfrm>
        </p:spPr>
        <p:txBody>
          <a:bodyPr/>
          <a:lstStyle/>
          <a:p>
            <a:r>
              <a:rPr lang="es-MX" sz="1600" dirty="0" smtClean="0"/>
              <a:t>Establecer un nuevo marco de salud y protección social universal no atado al trabajo formal</a:t>
            </a:r>
            <a:r>
              <a:rPr lang="es-MX" sz="1600" dirty="0" smtClean="0"/>
              <a:t>.</a:t>
            </a:r>
            <a:br>
              <a:rPr lang="es-MX" sz="1600" dirty="0" smtClean="0"/>
            </a:br>
            <a:r>
              <a:rPr lang="es-MX" sz="1600" dirty="0" smtClean="0"/>
              <a:t/>
            </a:r>
            <a:br>
              <a:rPr lang="es-MX" sz="1600" dirty="0" smtClean="0"/>
            </a:br>
            <a:r>
              <a:rPr lang="es-MX" sz="1600" dirty="0" smtClean="0"/>
              <a:t>Protección social universal como un derecho social exigible</a:t>
            </a:r>
            <a:r>
              <a:rPr lang="es-MX" sz="1600" dirty="0" smtClean="0"/>
              <a:t>.</a:t>
            </a:r>
            <a:br>
              <a:rPr lang="es-MX" sz="1600" dirty="0" smtClean="0"/>
            </a:br>
            <a:r>
              <a:rPr lang="es-MX" sz="1600" dirty="0" smtClean="0"/>
              <a:t/>
            </a:r>
            <a:br>
              <a:rPr lang="es-MX" sz="1600" dirty="0" smtClean="0"/>
            </a:br>
            <a:r>
              <a:rPr lang="es-ES" sz="1600" dirty="0" smtClean="0"/>
              <a:t>Revisar el marco constitucional para adecuar la redacción de la Constitución a los estándares internacionales en materia de derechos a la salud. </a:t>
            </a:r>
            <a:r>
              <a:rPr lang="es-ES" sz="1600" dirty="0" smtClean="0"/>
              <a:t/>
            </a:r>
            <a:br>
              <a:rPr lang="es-ES" sz="1600" dirty="0" smtClean="0"/>
            </a:br>
            <a:r>
              <a:rPr lang="es-MX" sz="1600" dirty="0" smtClean="0"/>
              <a:t/>
            </a:r>
            <a:br>
              <a:rPr lang="es-MX" sz="1600" dirty="0" smtClean="0"/>
            </a:br>
            <a:r>
              <a:rPr lang="es-ES" sz="1600" dirty="0" smtClean="0"/>
              <a:t>En particular para garantizar que la titularidad del mismo se otorgue sobre una base de igualdad al universo más amplio de personas posible y abarque el mayor número de </a:t>
            </a:r>
            <a:r>
              <a:rPr lang="es-ES" sz="1600" dirty="0" err="1" smtClean="0"/>
              <a:t>satisfactores</a:t>
            </a:r>
            <a:r>
              <a:rPr lang="es-ES" sz="1600" dirty="0" smtClean="0"/>
              <a:t> o determinantes básicos relacionados</a:t>
            </a:r>
            <a:r>
              <a:rPr lang="es-ES" sz="1600" dirty="0" smtClean="0"/>
              <a:t>.</a:t>
            </a:r>
            <a:br>
              <a:rPr lang="es-ES" sz="1600" dirty="0" smtClean="0"/>
            </a:br>
            <a:r>
              <a:rPr lang="es-MX" sz="1600" dirty="0" smtClean="0"/>
              <a:t/>
            </a:r>
            <a:br>
              <a:rPr lang="es-MX" sz="1600" dirty="0" smtClean="0"/>
            </a:br>
            <a:r>
              <a:rPr lang="es-ES" sz="1600" dirty="0" smtClean="0"/>
              <a:t>Revisar el esquema de facultades concurrentes para evitar que, desde a legislación secundaria nacional, federal y local, se fragmente el sistema de garantías de este derecho fundamental. </a:t>
            </a:r>
            <a:r>
              <a:rPr lang="es-ES" sz="1600" dirty="0" smtClean="0"/>
              <a:t/>
            </a:r>
            <a:br>
              <a:rPr lang="es-ES" sz="1600" dirty="0" smtClean="0"/>
            </a:br>
            <a:r>
              <a:rPr lang="es-MX" sz="1600" dirty="0" smtClean="0"/>
              <a:t/>
            </a:r>
            <a:br>
              <a:rPr lang="es-MX" sz="1600" dirty="0" smtClean="0"/>
            </a:br>
            <a:r>
              <a:rPr lang="es-ES" sz="1600" dirty="0" smtClean="0"/>
              <a:t>Ello para evitar toda discriminación en este ámbito de protección efectiva del derecho.</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87</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928934"/>
            <a:ext cx="7672412" cy="1470025"/>
          </a:xfrm>
        </p:spPr>
        <p:txBody>
          <a:bodyPr/>
          <a:lstStyle/>
          <a:p>
            <a:r>
              <a:rPr lang="es-ES" sz="1600" dirty="0" smtClean="0"/>
              <a:t>Evitar al máximo la dispersión legislativa en materia de garantías al derecho fundamental a la salud. </a:t>
            </a:r>
            <a:r>
              <a:rPr lang="es-ES" sz="1600" dirty="0" smtClean="0"/>
              <a:t/>
            </a:r>
            <a:br>
              <a:rPr lang="es-ES" sz="1600" dirty="0" smtClean="0"/>
            </a:br>
            <a:r>
              <a:rPr lang="es-MX" sz="1600" dirty="0" smtClean="0"/>
              <a:t/>
            </a:r>
            <a:br>
              <a:rPr lang="es-MX" sz="1600" dirty="0" smtClean="0"/>
            </a:br>
            <a:r>
              <a:rPr lang="es-ES" sz="1600" dirty="0" smtClean="0"/>
              <a:t>Menos normas con un mayor alcance de cobertura es el esquema que debe fomentarse</a:t>
            </a:r>
            <a:r>
              <a:rPr lang="es-ES" sz="1600" dirty="0" smtClean="0"/>
              <a:t>.</a:t>
            </a:r>
            <a:br>
              <a:rPr lang="es-ES" sz="1600" dirty="0" smtClean="0"/>
            </a:br>
            <a:r>
              <a:rPr lang="es-MX" sz="1600" dirty="0" smtClean="0"/>
              <a:t/>
            </a:r>
            <a:br>
              <a:rPr lang="es-MX" sz="1600" dirty="0" smtClean="0"/>
            </a:br>
            <a:r>
              <a:rPr lang="es-ES" sz="1600" dirty="0" smtClean="0"/>
              <a:t>Procurar que la base de garantía de estos derechos, además de igualitaria y adversa a los sistemas especiales, tenga un origen legislativo y no administrativo. </a:t>
            </a:r>
            <a:r>
              <a:rPr lang="es-ES" sz="1600" dirty="0" smtClean="0"/>
              <a:t/>
            </a:r>
            <a:br>
              <a:rPr lang="es-ES" sz="1600" dirty="0" smtClean="0"/>
            </a:br>
            <a:r>
              <a:rPr lang="es-MX" sz="1600" dirty="0" smtClean="0"/>
              <a:t/>
            </a:r>
            <a:br>
              <a:rPr lang="es-MX" sz="1600" dirty="0" smtClean="0"/>
            </a:br>
            <a:r>
              <a:rPr lang="es-ES" sz="1600" dirty="0" smtClean="0"/>
              <a:t>Debe superarse la tendencia a otorgar la titularidad de los derechos sociales a entidades colectivas como el “núcleo familiar” para afianzar la premisa fundamental de que los titulares de los derechos son todas las personas sin discriminación. </a:t>
            </a:r>
            <a:r>
              <a:rPr lang="es-ES" sz="1600" dirty="0" smtClean="0"/>
              <a:t/>
            </a:r>
            <a:br>
              <a:rPr lang="es-ES" sz="1600" dirty="0" smtClean="0"/>
            </a:br>
            <a:r>
              <a:rPr lang="es-MX" sz="1600" dirty="0" smtClean="0"/>
              <a:t/>
            </a:r>
            <a:br>
              <a:rPr lang="es-MX" sz="1600" dirty="0" smtClean="0"/>
            </a:br>
            <a:r>
              <a:rPr lang="es-ES" sz="1600" dirty="0" smtClean="0"/>
              <a:t>Procurar un mayor activismo judicial en materia de protección de los derechos sociales y en concreto del derecho a la salud. </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88</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928934"/>
            <a:ext cx="7672412" cy="1470025"/>
          </a:xfrm>
        </p:spPr>
        <p:txBody>
          <a:bodyPr/>
          <a:lstStyle/>
          <a:p>
            <a:r>
              <a:rPr lang="es-MX" sz="1600" dirty="0" smtClean="0"/>
              <a:t>La disponibilidad y acceso a servicios de salud no son las únicas maneras de combatir la inequidad; es necesario reforzar aspectos de calidad de la atención. </a:t>
            </a:r>
            <a:r>
              <a:rPr lang="es-MX" sz="1600" dirty="0" smtClean="0"/>
              <a:t/>
            </a:r>
            <a:br>
              <a:rPr lang="es-MX" sz="1600" dirty="0" smtClean="0"/>
            </a:br>
            <a:r>
              <a:rPr lang="es-MX" sz="1600" dirty="0" smtClean="0"/>
              <a:t/>
            </a:r>
            <a:br>
              <a:rPr lang="es-MX" sz="1600" dirty="0" smtClean="0"/>
            </a:br>
            <a:r>
              <a:rPr lang="es-MX" sz="1600" dirty="0" smtClean="0"/>
              <a:t>Se sugiere asegurar el acceso universal a la salud bajo un enfoque de equidad, así como mejorar los sistemas de información en salud</a:t>
            </a:r>
            <a:r>
              <a:rPr lang="es-MX" sz="1600" dirty="0" smtClean="0"/>
              <a:t>.</a:t>
            </a:r>
            <a:br>
              <a:rPr lang="es-MX" sz="1600" dirty="0" smtClean="0"/>
            </a:br>
            <a:r>
              <a:rPr lang="es-MX" sz="1600" dirty="0" smtClean="0"/>
              <a:t/>
            </a:r>
            <a:br>
              <a:rPr lang="es-MX" sz="1600" dirty="0" smtClean="0"/>
            </a:br>
            <a:r>
              <a:rPr lang="es-MX" sz="1600" dirty="0" smtClean="0"/>
              <a:t>Aumentar el gasto público en salud. </a:t>
            </a:r>
            <a:r>
              <a:rPr lang="es-MX" sz="1600" dirty="0" smtClean="0"/>
              <a:t/>
            </a:r>
            <a:br>
              <a:rPr lang="es-MX" sz="1600" dirty="0" smtClean="0"/>
            </a:br>
            <a:r>
              <a:rPr lang="es-MX" sz="1600" dirty="0" smtClean="0"/>
              <a:t/>
            </a:r>
            <a:br>
              <a:rPr lang="es-MX" sz="1600" dirty="0" smtClean="0"/>
            </a:br>
            <a:r>
              <a:rPr lang="es-ES" sz="1600" dirty="0" smtClean="0"/>
              <a:t>En la actualidad el gasto público sigue siendo claramente insuficiente e inferior al gasto privado</a:t>
            </a:r>
            <a:r>
              <a:rPr lang="es-ES" sz="1600" dirty="0" smtClean="0"/>
              <a:t>.</a:t>
            </a:r>
            <a:br>
              <a:rPr lang="es-ES" sz="1600" dirty="0" smtClean="0"/>
            </a:br>
            <a:r>
              <a:rPr lang="es-MX" sz="1600" dirty="0" smtClean="0"/>
              <a:t/>
            </a:r>
            <a:br>
              <a:rPr lang="es-MX" sz="1600" dirty="0" smtClean="0"/>
            </a:br>
            <a:r>
              <a:rPr lang="es-MX" sz="1600" dirty="0" smtClean="0"/>
              <a:t>Ofrecer a toda la población un mismo paquete se servicios de salud</a:t>
            </a:r>
            <a:r>
              <a:rPr lang="es-MX" sz="1600" dirty="0" smtClean="0"/>
              <a:t>.</a:t>
            </a:r>
            <a:br>
              <a:rPr lang="es-MX" sz="1600" dirty="0" smtClean="0"/>
            </a:br>
            <a:r>
              <a:rPr lang="es-MX" sz="1600" dirty="0" smtClean="0"/>
              <a:t/>
            </a:r>
            <a:br>
              <a:rPr lang="es-MX" sz="1600" dirty="0" smtClean="0"/>
            </a:br>
            <a:r>
              <a:rPr lang="es-MX" sz="1600" dirty="0" smtClean="0"/>
              <a:t>Construir un sistema de seguridad social integrado, con un servicio único en salud y un servicio único en la parte pensionaria</a:t>
            </a:r>
            <a:r>
              <a:rPr lang="es-MX" sz="1600" dirty="0" smtClean="0"/>
              <a:t>.</a:t>
            </a:r>
            <a:br>
              <a:rPr lang="es-MX" sz="1600" dirty="0" smtClean="0"/>
            </a:br>
            <a:r>
              <a:rPr lang="es-MX" sz="1600" dirty="0" smtClean="0"/>
              <a:t/>
            </a:r>
            <a:br>
              <a:rPr lang="es-MX" sz="1600" dirty="0" smtClean="0"/>
            </a:br>
            <a:r>
              <a:rPr lang="es-MX" sz="1600" dirty="0" smtClean="0"/>
              <a:t>En el largo plazo, el financiamiento de un sistema de salud integrado debe descansar sobre impuestos generales, para evitar distorsiones en los mercados laborales y, en particular, desincentivos hacia el trabajo formal.</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89</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4"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Demografía y salud</a:t>
            </a:r>
            <a:endParaRPr lang="es-MX" sz="2800" dirty="0">
              <a:solidFill>
                <a:srgbClr val="019EE0"/>
              </a:solidFill>
              <a:latin typeface="Verdana" pitchFamily="34" charset="0"/>
            </a:endParaRPr>
          </a:p>
        </p:txBody>
      </p:sp>
      <p:sp>
        <p:nvSpPr>
          <p:cNvPr id="139275" name="Rectangle 11"/>
          <p:cNvSpPr>
            <a:spLocks noChangeArrowheads="1"/>
          </p:cNvSpPr>
          <p:nvPr/>
        </p:nvSpPr>
        <p:spPr bwMode="auto">
          <a:xfrm>
            <a:off x="539750" y="1500174"/>
            <a:ext cx="8229600" cy="4768864"/>
          </a:xfrm>
          <a:prstGeom prst="rect">
            <a:avLst/>
          </a:prstGeom>
          <a:noFill/>
          <a:ln w="9525">
            <a:noFill/>
            <a:miter lim="800000"/>
            <a:headEnd/>
            <a:tailEnd/>
          </a:ln>
          <a:effectLst/>
        </p:spPr>
        <p:txBody>
          <a:bodyPr/>
          <a:lstStyle/>
          <a:p>
            <a:pPr marL="514350" lvl="0" indent="-514350" fontAlgn="auto">
              <a:spcBef>
                <a:spcPct val="20000"/>
              </a:spcBef>
              <a:spcAft>
                <a:spcPts val="0"/>
              </a:spcAft>
              <a:defRPr/>
            </a:pPr>
            <a:endParaRPr lang="en-US" sz="1000" b="0" dirty="0" smtClean="0">
              <a:solidFill>
                <a:prstClr val="black"/>
              </a:solidFill>
              <a:latin typeface="Calibri"/>
              <a:ea typeface="ＭＳ Ｐゴシック" charset="-128"/>
              <a:cs typeface="+mn-cs"/>
            </a:endParaRPr>
          </a:p>
          <a:p>
            <a:pPr lvl="0" algn="just"/>
            <a:endParaRPr lang="es-ES" sz="2000" b="0" dirty="0" smtClean="0"/>
          </a:p>
          <a:p>
            <a:pPr lvl="0" algn="just">
              <a:buFont typeface="Arial" pitchFamily="34" charset="0"/>
              <a:buChar char="•"/>
            </a:pPr>
            <a:endParaRPr lang="es-MX" sz="2000" b="0" dirty="0"/>
          </a:p>
        </p:txBody>
      </p:sp>
      <p:pic>
        <p:nvPicPr>
          <p:cNvPr id="62466" name="Picture 2"/>
          <p:cNvPicPr>
            <a:picLocks noChangeAspect="1" noChangeArrowheads="1"/>
          </p:cNvPicPr>
          <p:nvPr/>
        </p:nvPicPr>
        <p:blipFill>
          <a:blip r:embed="rId3"/>
          <a:srcRect/>
          <a:stretch>
            <a:fillRect/>
          </a:stretch>
        </p:blipFill>
        <p:spPr bwMode="auto">
          <a:xfrm>
            <a:off x="857224" y="1352549"/>
            <a:ext cx="7809353" cy="4768737"/>
          </a:xfrm>
          <a:prstGeom prst="rect">
            <a:avLst/>
          </a:prstGeom>
          <a:noFill/>
          <a:ln w="9525">
            <a:noFill/>
            <a:miter lim="800000"/>
            <a:headEnd/>
            <a:tailEnd/>
          </a:ln>
          <a:effectLst/>
        </p:spPr>
      </p:pic>
    </p:spTree>
  </p:cSld>
  <p:clrMapOvr>
    <a:masterClrMapping/>
  </p:clrMapOvr>
  <p:transition>
    <p:cove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928934"/>
            <a:ext cx="7672412" cy="1470025"/>
          </a:xfrm>
        </p:spPr>
        <p:txBody>
          <a:bodyPr/>
          <a:lstStyle/>
          <a:p>
            <a:r>
              <a:rPr lang="es-ES_tradnl" sz="1600" dirty="0" smtClean="0"/>
              <a:t>México debe emprender una transformación profunda de su sistema de salud, que corrija sus deformidades y que en forma progresiva (de acuerdo a la ley del derecho a la salud) garantice la cobertura universal de los servicios de salud. </a:t>
            </a:r>
            <a:r>
              <a:rPr lang="es-MX" sz="1600" dirty="0" smtClean="0"/>
              <a:t/>
            </a:r>
            <a:br>
              <a:rPr lang="es-MX" sz="1600" dirty="0" smtClean="0"/>
            </a:br>
            <a:r>
              <a:rPr lang="es-ES_tradnl" sz="1600" dirty="0" smtClean="0"/>
              <a:t> </a:t>
            </a:r>
            <a:r>
              <a:rPr lang="es-MX" sz="1600" dirty="0" smtClean="0"/>
              <a:t/>
            </a:r>
            <a:br>
              <a:rPr lang="es-MX" sz="1600" dirty="0" smtClean="0"/>
            </a:br>
            <a:r>
              <a:rPr lang="es-ES_tradnl" sz="1600" dirty="0" smtClean="0"/>
              <a:t>Para lograr esto en una primera fase debe crearse un sistema de atención primaria universal, sin restricciones (enfermedades preexistentes), sin paquetes priorizados de beneficios (verdaderamente universal dentro del concepto de atención primaria), con la figura de médico de cabecera o médico familiar como componente básico</a:t>
            </a:r>
            <a:r>
              <a:rPr lang="es-ES_tradnl" sz="1600" dirty="0" smtClean="0"/>
              <a:t>.</a:t>
            </a:r>
            <a:br>
              <a:rPr lang="es-ES_tradnl" sz="1600" dirty="0" smtClean="0"/>
            </a:br>
            <a:r>
              <a:rPr lang="es-MX" sz="1600" dirty="0" smtClean="0"/>
              <a:t/>
            </a:r>
            <a:br>
              <a:rPr lang="es-MX" sz="1600" dirty="0" smtClean="0"/>
            </a:br>
            <a:r>
              <a:rPr lang="es-ES_tradnl" sz="1600" dirty="0" smtClean="0"/>
              <a:t>Esta propuesta se puede generar a través de la creación de una Comisión Nacional que defina las bases del sistema de salud que queremos los mexicanos. Esta comisión deberá ser integrada por miembros de la sociedad civil (</a:t>
            </a:r>
            <a:r>
              <a:rPr lang="es-ES_tradnl" sz="1600" dirty="0" err="1" smtClean="0"/>
              <a:t>ONGs</a:t>
            </a:r>
            <a:r>
              <a:rPr lang="es-ES_tradnl" sz="1600" dirty="0" smtClean="0"/>
              <a:t>, universidades, ANM, etc.), gobiernos federal, estatales y locales y los representantes populares en los Congresos. </a:t>
            </a:r>
            <a:r>
              <a:rPr lang="es-ES_tradnl" sz="1600" dirty="0" smtClean="0"/>
              <a:t/>
            </a:r>
            <a:br>
              <a:rPr lang="es-ES_tradnl" sz="1600" dirty="0" smtClean="0"/>
            </a:br>
            <a:r>
              <a:rPr lang="es-MX" sz="1600" dirty="0" smtClean="0"/>
              <a:t/>
            </a:r>
            <a:br>
              <a:rPr lang="es-MX" sz="1600" dirty="0" smtClean="0"/>
            </a:br>
            <a:r>
              <a:rPr lang="es-ES_tradnl" sz="1600" dirty="0" smtClean="0"/>
              <a:t>Sólo con una amplia participación se puede soportar un esfuerzo de esta envergadura</a:t>
            </a:r>
            <a:r>
              <a:rPr lang="es-ES_tradnl" sz="1600" dirty="0" smtClean="0"/>
              <a:t>.</a:t>
            </a:r>
            <a:br>
              <a:rPr lang="es-ES_tradnl" sz="1600" dirty="0" smtClean="0"/>
            </a:br>
            <a:r>
              <a:rPr lang="es-MX" sz="1600" dirty="0" smtClean="0"/>
              <a:t/>
            </a:r>
            <a:br>
              <a:rPr lang="es-MX" sz="1600" dirty="0" smtClean="0"/>
            </a:br>
            <a:r>
              <a:rPr lang="es-MX" sz="1600" dirty="0" smtClean="0"/>
              <a:t>México debe edificar un genuino servicio nacional de salud hoy inexistente</a:t>
            </a:r>
            <a:endParaRPr lang="es-MX" sz="1600" dirty="0"/>
          </a:p>
        </p:txBody>
      </p:sp>
      <p:sp>
        <p:nvSpPr>
          <p:cNvPr id="4" name="3 Marcador de número de diapositiva"/>
          <p:cNvSpPr>
            <a:spLocks noGrp="1"/>
          </p:cNvSpPr>
          <p:nvPr>
            <p:ph type="sldNum" sz="quarter" idx="10"/>
          </p:nvPr>
        </p:nvSpPr>
        <p:spPr/>
        <p:txBody>
          <a:bodyPr/>
          <a:lstStyle/>
          <a:p>
            <a:pPr>
              <a:defRPr/>
            </a:pPr>
            <a:fld id="{96D2632E-9C1D-43E7-A380-5A3B8FD755A2}" type="slidenum">
              <a:rPr lang="es-ES" smtClean="0"/>
              <a:pPr>
                <a:defRPr/>
              </a:pPr>
              <a:t>90</a:t>
            </a:fld>
            <a:endParaRPr lang="es-ES" dirty="0"/>
          </a:p>
        </p:txBody>
      </p:sp>
      <p:sp>
        <p:nvSpPr>
          <p:cNvPr id="5" name="Rectangle 10"/>
          <p:cNvSpPr>
            <a:spLocks noChangeArrowheads="1"/>
          </p:cNvSpPr>
          <p:nvPr/>
        </p:nvSpPr>
        <p:spPr bwMode="auto">
          <a:xfrm>
            <a:off x="179388" y="0"/>
            <a:ext cx="7272337" cy="549275"/>
          </a:xfrm>
          <a:prstGeom prst="rect">
            <a:avLst/>
          </a:prstGeom>
          <a:noFill/>
          <a:ln w="9525">
            <a:noFill/>
            <a:miter lim="800000"/>
            <a:headEnd/>
            <a:tailEnd/>
          </a:ln>
          <a:effectLst/>
        </p:spPr>
        <p:txBody>
          <a:bodyPr anchor="ctr"/>
          <a:lstStyle/>
          <a:p>
            <a:pPr eaLnBrk="0" hangingPunct="0"/>
            <a:r>
              <a:rPr lang="es-ES" sz="2800" dirty="0" smtClean="0">
                <a:solidFill>
                  <a:srgbClr val="019EE0"/>
                </a:solidFill>
                <a:latin typeface="Verdana" pitchFamily="34" charset="0"/>
              </a:rPr>
              <a:t>Conclusiones y recomendaciones</a:t>
            </a:r>
            <a:endParaRPr lang="es-MX" sz="2800" dirty="0">
              <a:solidFill>
                <a:srgbClr val="019EE0"/>
              </a:solidFill>
              <a:latin typeface="Verdana" pitchFamily="34" charset="0"/>
            </a:endParaRPr>
          </a:p>
        </p:txBody>
      </p:sp>
    </p:spTree>
  </p:cSld>
  <p:clrMapOvr>
    <a:masterClrMapping/>
  </p:clrMapOvr>
</p:sld>
</file>

<file path=ppt/theme/theme1.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4592</TotalTime>
  <Words>1918</Words>
  <Application>Microsoft Office PowerPoint</Application>
  <PresentationFormat>Presentación en pantalla (4:3)</PresentationFormat>
  <Paragraphs>504</Paragraphs>
  <Slides>90</Slides>
  <Notes>58</Notes>
  <HiddenSlides>0</HiddenSlides>
  <MMClips>0</MMClips>
  <ScaleCrop>false</ScaleCrop>
  <HeadingPairs>
    <vt:vector size="4" baseType="variant">
      <vt:variant>
        <vt:lpstr>Tema</vt:lpstr>
      </vt:variant>
      <vt:variant>
        <vt:i4>1</vt:i4>
      </vt:variant>
      <vt:variant>
        <vt:lpstr>Títulos de diapositiva</vt:lpstr>
      </vt:variant>
      <vt:variant>
        <vt:i4>90</vt:i4>
      </vt:variant>
    </vt:vector>
  </HeadingPairs>
  <TitlesOfParts>
    <vt:vector size="91" baseType="lpstr">
      <vt:lpstr>2_Diseño predeterminado</vt:lpstr>
      <vt:lpstr>Seminario Universitario de la Cuestión Social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Prevalencias* de bajo peso, desnutrición crónica, emaciación y sobrepeso en niños menores de 5 años en 1988, 1999 y 2006 en México. </vt:lpstr>
      <vt:lpstr>Prevalencias de desnutrición crónica en niños menores de 5 años en 1988, 1999 y 2006 en México, por región del país</vt:lpstr>
      <vt:lpstr>Prevalencias de desnutrición crónica en niños menores de 5 años en 1988, 1999 y 2006 en México, por quintiles de condición de bienestar</vt:lpstr>
      <vt:lpstr>Prevalencias de desnutrición crónica en niños menores de 5 años en 1988, 1999 y 2006 en México, por condición de etnicidad</vt:lpstr>
      <vt:lpstr>Sobrepeso y obesidad en niños y niñas (5-11 años), adolescentes del sexo femenino (12-19 años) y mujeres (20-49 años) de 1988 a 2006</vt:lpstr>
      <vt:lpstr>Sobrepeso y obesidad en niñas de 12 a 19 años en 1988, 1999 y 2006 por diversos subgrupos de población</vt:lpstr>
      <vt:lpstr>Incremento porcentual de la obesidad en escolares entre 1999 y 2006 por diversos subgrupos de población</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El "envejecimiento" vuelve a poner en primer plano la discusión planteada por economistas y demógrafos sobre la relación entre dinámica demográfica y distribución del ingreso.   La política social para los viejos, en el campo de la salud o el sistema de pensiones, deberá ser una política de distribución de la riqueza Una política pública materia de salud debe tomar en cuenta los procesos demográficos.  Las diferencias en mortalidad infantil y fecundidad se presentan según nivel de escolaridad de la madre, por lo que la educación de las mujeres es los factores que más pueden incidir sobre estas variables.  La política de población y salud en el ámbito de la fecundidad debe prestar especial atención a la fecundidad adolescente.  Se debe incrementar la edad al primer hijo por encima de los 20 años.  Una de las políticas que podría tener un gran impacto en la reducción de la mortalidad materna e infantil es el acceso universal a los servicios de salud para las madres y los recién nacidos. </vt:lpstr>
      <vt:lpstr>La epidemia de diabetes y sus principales factores de riesgo (obesidad y sedentarismo) deben ser controlados.  Es imprescindible disminuir la prevalencia de obesidad en niños y adolecentes y promover la cultura de la buena alimentación.  Abordar en forma explícita las causas básicas y subyacentes de la mala nutrición como parte de una política dirigida a mejorar la nutrición de la población, incluyendo la desnutrición y la obesidad y sus co-morbilidades.  Asegurar que los programas dirigidos a la prevención de la desnutrición, los cuales entregan alimentos o transferencias monetarias que podrían aumentar el riesgo de obesidad, contemplen como uno de sus objetivos la disminución del riesgo de obesidad y enfermedades crónicas en la población beneficiaria.  Desarrollar una estrategia para la promoción de una alimentación saludable en la población, mediante la orientación alimentaria y otras acciones dirigidas a la recuperación de nuestra cultura alimentaria tradicional.  Evaluar el programa de desayunos escolares, incluyendo la selección de beneficiarios y su contenido nutrimental a la luz de los riesgos y beneficios para la salud y nutrición, considerando la doble carga de la desnutrición y la obesidad.  La generación, seguimiento y disponibilidad de información es uno de los pilares fundamentales para lograr la equidad en salud. </vt:lpstr>
      <vt:lpstr>Como efecto de la transición epidemiológica, algunas tendencias de morbilidad y mortalidad asociadas a factores ambientales han mejorado notablemente pero han surgido nuevos riesgos que obligan a elevar y fortalecer la prioridad de la salud ambiental.  En los servicios de agua, drenaje y saneamiento, hay coberturas cercanas o superiores al 90%, pero entre 12 y 13 millones de personas tienen acceso por debajo de los umbrales normativos.  La articulación de políticas que supone un esfuerzo público integrado de salud ambiental no ha sido facilitada por la sectorización.  Todas las mediaciones entre salud y ambiente remiten a la integración de políticas y a la coordinación interinstitucional e intergubernamental.  Evaluación estratégica de los costos y beneficios de las decisiones ambientales para la salud.  Persisten insuficiencias en la especificación de la titularidad, la exigibilidad y los mecanismos de garantía en el cumplimiento del acceso a servicios precursores de la salud ambiental.</vt:lpstr>
      <vt:lpstr>En el ámbito educativo las escuelas deben ser lugares propicios para que los estudiantes pobres logren resultados académicos satisfactorios.   Se requiere para ello que las escuelas, gocen de recursos suficientes en cantidad y calidad para realizar sus labores.   Las escuelas con más desventajas son las que deberían tener a los mejores maestros.   Para ello es necesario diseñar políticas de contratación que alienten a los buenos maestros a trabajar en ellas.  El rezago educativo requiere ser atendido de una manera más decidida y eficaz.   El Estado en sus diferentes niveles debe asumir el desafío de disminuir sensiblemente el número de personas en esa situación, que es enorme y que representa un freno a las posibilidades de desarrollo de las personas y del país en su conjunto.   Esas políticas deben ser proactivas, continuas, sistemáticas y permanentes. </vt:lpstr>
      <vt:lpstr>Es necesario atender de manera especial la secundaria, nivel de la educación básica que presenta problemas para retener a sus estudiantes y garantizarles su egreso.   No hacerlo implica permanecer indiferentes al hecho de que en este nivel se genera actualmente la mayor parte del nuevo rezago educativo.   Una población sin secundaria concluida tendrá menores oportunidades de obtener beneficios en términos de salud.  El financiamiento público debe ampliarse sustancialmente y deben modificarse los criterios de asignación contrarios a la equidad.  Es indispensable la actualización sistemática de los diagnósticos sobre la infraestructura escolar para proceder a resolver los graves problemas que se presentan.  Es conveniente que se revisen periódicamente los lineamientos para el expendio y distribución de alimentos en las escuelas.   Un tema que ha permanecido ausente pero que requiere ser abordado con urgencia es la regulación sobre la propaganda de alimentos con bajo valor nutricional.</vt:lpstr>
      <vt:lpstr>Incorporar en el análisis de los determinantes sociales de la salud el conjunto de fenómenos extremos descritos como nuevos riesgos sociales.    Un esquema de atención centrado en las víctimas, que implicaría desde modelos de prevención y atención integral de la salud mental.     Nuevos mecanismos de intervención para el rescate y rehabilitación de quienes viven la explotación, el maltrato, el abuso, la discriminación sistemática o bien efectos traumáticos de daños sufridos en distintos momentos y ámbitos.</vt:lpstr>
      <vt:lpstr>Promover el empleo de calidad debe ser un objetivo central de la política económica y social.  Actualizar el contenido de la protección social al mundo de hoy y establecer el acceso a la salud y la protección social como un derecho social exigible. Establecer el seguro de desempleo.  Ampliar la  cobertura de las políticas de salud ocupacional a todo tipo de trabajo.   Es indispensable reformar y actualizar la legislación en la materia y coordinar la acción de las distintas dependencias que tienen responsabilidad en este tema.  Poner al día la cobertura y contenido de los riesgos ocupacionales.   Programas de capacitación en materia de seguridad, salud e higiene ocupacional orientados específicamente a trabajadores informales.  Orientar políticas y programas especiales a las formas más vulnerables de trabajo.  Adecuar el marco institucional para armonizar los roles duales entre el trabajo y la vida privada.   Apoyar iniciativas que promuevan el equilibrio entre el trabajo y la vida privada y la armonización de los roles duales en estos ámbitos.</vt:lpstr>
      <vt:lpstr>Establecer un nuevo marco de salud y protección social universal no atado al trabajo formal.  Protección social universal como un derecho social exigible.  Revisar el marco constitucional para adecuar la redacción de la Constitución a los estándares internacionales en materia de derechos a la salud.   En particular para garantizar que la titularidad del mismo se otorgue sobre una base de igualdad al universo más amplio de personas posible y abarque el mayor número de satisfactores o determinantes básicos relacionados.  Revisar el esquema de facultades concurrentes para evitar que, desde a legislación secundaria nacional, federal y local, se fragmente el sistema de garantías de este derecho fundamental.   Ello para evitar toda discriminación en este ámbito de protección efectiva del derecho.</vt:lpstr>
      <vt:lpstr>Evitar al máximo la dispersión legislativa en materia de garantías al derecho fundamental a la salud.   Menos normas con un mayor alcance de cobertura es el esquema que debe fomentarse.  Procurar que la base de garantía de estos derechos, además de igualitaria y adversa a los sistemas especiales, tenga un origen legislativo y no administrativo.   Debe superarse la tendencia a otorgar la titularidad de los derechos sociales a entidades colectivas como el “núcleo familiar” para afianzar la premisa fundamental de que los titulares de los derechos son todas las personas sin discriminación.   Procurar un mayor activismo judicial en materia de protección de los derechos sociales y en concreto del derecho a la salud. </vt:lpstr>
      <vt:lpstr>La disponibilidad y acceso a servicios de salud no son las únicas maneras de combatir la inequidad; es necesario reforzar aspectos de calidad de la atención.   Se sugiere asegurar el acceso universal a la salud bajo un enfoque de equidad, así como mejorar los sistemas de información en salud.  Aumentar el gasto público en salud.   En la actualidad el gasto público sigue siendo claramente insuficiente e inferior al gasto privado.  Ofrecer a toda la población un mismo paquete se servicios de salud.  Construir un sistema de seguridad social integrado, con un servicio único en salud y un servicio único en la parte pensionaria.  En el largo plazo, el financiamiento de un sistema de salud integrado debe descansar sobre impuestos generales, para evitar distorsiones en los mercados laborales y, en particular, desincentivos hacia el trabajo formal.</vt:lpstr>
      <vt:lpstr>México debe emprender una transformación profunda de su sistema de salud, que corrija sus deformidades y que en forma progresiva (de acuerdo a la ley del derecho a la salud) garantice la cobertura universal de los servicios de salud.    Para lograr esto en una primera fase debe crearse un sistema de atención primaria universal, sin restricciones (enfermedades preexistentes), sin paquetes priorizados de beneficios (verdaderamente universal dentro del concepto de atención primaria), con la figura de médico de cabecera o médico familiar como componente básico.  Esta propuesta se puede generar a través de la creación de una Comisión Nacional que defina las bases del sistema de salud que queremos los mexicanos. Esta comisión deberá ser integrada por miembros de la sociedad civil (ONGs, universidades, ANM, etc.), gobiernos federal, estatales y locales y los representantes populares en los Congresos.   Sólo con una amplia participación se puede soportar un esfuerzo de esta envergadura.  México debe edificar un genuino servicio nacional de salud hoy inexistente</vt:lpstr>
    </vt:vector>
  </TitlesOfParts>
  <Company>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Microsoft</dc:creator>
  <cp:lastModifiedBy>Murayama</cp:lastModifiedBy>
  <cp:revision>211</cp:revision>
  <dcterms:created xsi:type="dcterms:W3CDTF">2008-04-03T16:32:41Z</dcterms:created>
  <dcterms:modified xsi:type="dcterms:W3CDTF">2011-04-13T20:08:49Z</dcterms:modified>
</cp:coreProperties>
</file>